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256" r:id="rId2"/>
    <p:sldId id="276" r:id="rId3"/>
    <p:sldId id="318" r:id="rId4"/>
    <p:sldId id="277" r:id="rId5"/>
    <p:sldId id="319" r:id="rId6"/>
    <p:sldId id="279" r:id="rId7"/>
    <p:sldId id="265" r:id="rId8"/>
    <p:sldId id="320" r:id="rId9"/>
    <p:sldId id="280" r:id="rId10"/>
    <p:sldId id="281" r:id="rId11"/>
    <p:sldId id="321" r:id="rId12"/>
    <p:sldId id="282" r:id="rId13"/>
    <p:sldId id="322" r:id="rId14"/>
    <p:sldId id="367" r:id="rId15"/>
    <p:sldId id="288" r:id="rId16"/>
    <p:sldId id="323" r:id="rId17"/>
    <p:sldId id="289" r:id="rId18"/>
    <p:sldId id="344" r:id="rId19"/>
    <p:sldId id="345" r:id="rId20"/>
    <p:sldId id="346" r:id="rId21"/>
    <p:sldId id="347" r:id="rId22"/>
    <p:sldId id="348" r:id="rId23"/>
    <p:sldId id="360" r:id="rId24"/>
    <p:sldId id="363" r:id="rId25"/>
    <p:sldId id="364" r:id="rId26"/>
    <p:sldId id="366" r:id="rId27"/>
    <p:sldId id="315" r:id="rId28"/>
    <p:sldId id="325" r:id="rId29"/>
    <p:sldId id="316" r:id="rId30"/>
    <p:sldId id="314" r:id="rId31"/>
    <p:sldId id="326" r:id="rId32"/>
    <p:sldId id="292" r:id="rId33"/>
    <p:sldId id="327" r:id="rId34"/>
    <p:sldId id="293" r:id="rId35"/>
    <p:sldId id="328" r:id="rId36"/>
    <p:sldId id="294" r:id="rId37"/>
    <p:sldId id="329" r:id="rId38"/>
    <p:sldId id="296" r:id="rId39"/>
    <p:sldId id="330" r:id="rId40"/>
    <p:sldId id="297" r:id="rId41"/>
    <p:sldId id="331" r:id="rId42"/>
    <p:sldId id="349" r:id="rId43"/>
    <p:sldId id="298" r:id="rId44"/>
    <p:sldId id="332" r:id="rId45"/>
    <p:sldId id="300" r:id="rId46"/>
    <p:sldId id="334" r:id="rId47"/>
    <p:sldId id="301" r:id="rId48"/>
    <p:sldId id="335" r:id="rId49"/>
    <p:sldId id="359" r:id="rId50"/>
    <p:sldId id="317" r:id="rId51"/>
    <p:sldId id="351" r:id="rId52"/>
    <p:sldId id="302" r:id="rId53"/>
    <p:sldId id="336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03" r:id="rId62"/>
    <p:sldId id="337" r:id="rId63"/>
    <p:sldId id="350" r:id="rId64"/>
    <p:sldId id="368" r:id="rId65"/>
    <p:sldId id="308" r:id="rId66"/>
    <p:sldId id="311" r:id="rId67"/>
    <p:sldId id="343" r:id="rId68"/>
    <p:sldId id="266" r:id="rId69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  <p:clrMru>
    <a:srgbClr val="FFFF71"/>
    <a:srgbClr val="12265C"/>
    <a:srgbClr val="1B3A8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6" autoAdjust="0"/>
    <p:restoredTop sz="96835" autoAdjust="0"/>
  </p:normalViewPr>
  <p:slideViewPr>
    <p:cSldViewPr>
      <p:cViewPr varScale="1">
        <p:scale>
          <a:sx n="96" d="100"/>
          <a:sy n="96" d="100"/>
        </p:scale>
        <p:origin x="-102" y="-55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EE000C-C06F-4B8C-B787-C96CCF80B43E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5AD4C8-CAFF-44F9-A230-99574B1FC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FF8E4-2935-4781-8EF9-7ADF5D470A5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ACBC87-CAD5-4B54-BF34-CFAB44AFD67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31C8C-16F1-4C23-8B29-1098BA46397C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63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6AD8EE-3303-432D-A658-D071B98D1496}" type="slidenum">
              <a:rPr lang="en-US" sz="1200"/>
              <a:pPr algn="r"/>
              <a:t>39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>
            <a:normAutofit/>
          </a:bodyPr>
          <a:lstStyle>
            <a:lvl1pPr>
              <a:defRPr sz="3000">
                <a:latin typeface="Myriad Pro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80F4-29E2-454C-812D-17D8B9E00353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D3F79-B40E-4EB1-8B2B-BFEBE3DD09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4681-4F7B-4A67-A47A-7DCF15FBF409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0EC40-4545-4E65-977D-EA4F6F7AE3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9BD2-437F-455B-9C6D-04E77120B82B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50EA4-6920-48CA-9117-94E70F028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601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33500"/>
            <a:ext cx="4038600" cy="3771636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601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86C82-344A-472C-A6BF-7AB4FF92B9DC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B751C-284B-4459-B129-D4998EC6F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C229-9CF2-4C02-B7D8-D2DB28251E72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2B70-71F4-4F42-9340-9E38E5865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9664-4030-4908-88BC-50EAC97F374D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1AF0B-D01B-4FE7-AA2C-E5CF08683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0075-549B-4546-8003-BB2AA68EB9D8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2ACE5-7678-45DB-B4CE-A8945F7A18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71235"/>
          </a:xfrm>
        </p:spPr>
        <p:txBody>
          <a:bodyPr>
            <a:normAutofit/>
          </a:bodyPr>
          <a:lstStyle>
            <a:lvl1pPr>
              <a:defRPr sz="360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C54B3-22B2-4C5C-A02F-D286502834AB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6CCB-7C8E-4000-8935-478B9545DC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BFCDA-4F75-4A8C-A4C0-B0C986786A79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AE2A-9302-4310-BE75-732AFBF5B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EF69-D28E-4CF8-B43E-7E62521B22FD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EB2D7-D95B-4889-8C5D-99C1146F3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F6024-A18D-4354-B711-441DFA92F92D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A5A0-DB01-4727-91A9-AF4392CD5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CE517B-8CD0-4F09-91D1-1AAF5208DF42}" type="datetimeFigureOut">
              <a:rPr lang="en-US"/>
              <a:pPr>
                <a:defRPr/>
              </a:pPr>
              <a:t>5/3/2011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BC27E9-52BF-48DA-A259-FEF9B8AFCE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yriad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@ProjectsInWork\ControlShow\Control%202011\Scott\Trans%20Track%20with%20T-mac.wmv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ught.com/" TargetMode="External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7.png"/><Relationship Id="rId21" Type="http://schemas.openxmlformats.org/officeDocument/2006/relationships/image" Target="../media/image41.png"/><Relationship Id="rId34" Type="http://schemas.openxmlformats.org/officeDocument/2006/relationships/hyperlink" Target="http://www.raytheon.com/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2.png"/><Relationship Id="rId2" Type="http://schemas.openxmlformats.org/officeDocument/2006/relationships/hyperlink" Target="http://www.boeing.com/" TargetMode="Externa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ckheedmartin.com/" TargetMode="External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6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36" Type="http://schemas.openxmlformats.org/officeDocument/2006/relationships/image" Target="../media/image55.jpeg"/><Relationship Id="rId10" Type="http://schemas.openxmlformats.org/officeDocument/2006/relationships/hyperlink" Target="http://www.airbus.com/" TargetMode="External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hyperlink" Target="http://www.bellhelicopter.com/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hyperlink" Target="http://www.boeing.com/" TargetMode="External"/><Relationship Id="rId26" Type="http://schemas.openxmlformats.org/officeDocument/2006/relationships/image" Target="../media/image72.png"/><Relationship Id="rId3" Type="http://schemas.openxmlformats.org/officeDocument/2006/relationships/hyperlink" Target="http://www.l-3com.com/" TargetMode="External"/><Relationship Id="rId21" Type="http://schemas.openxmlformats.org/officeDocument/2006/relationships/image" Target="../media/image69.png"/><Relationship Id="rId34" Type="http://schemas.openxmlformats.org/officeDocument/2006/relationships/image" Target="../media/image45.png"/><Relationship Id="rId7" Type="http://schemas.openxmlformats.org/officeDocument/2006/relationships/hyperlink" Target="http://www.ballaerospace.com/" TargetMode="External"/><Relationship Id="rId12" Type="http://schemas.openxmlformats.org/officeDocument/2006/relationships/image" Target="../media/image65.jpeg"/><Relationship Id="rId17" Type="http://schemas.openxmlformats.org/officeDocument/2006/relationships/image" Target="../media/image29.png"/><Relationship Id="rId25" Type="http://schemas.openxmlformats.org/officeDocument/2006/relationships/hyperlink" Target="http://www.maglevinc.com/" TargetMode="External"/><Relationship Id="rId33" Type="http://schemas.openxmlformats.org/officeDocument/2006/relationships/image" Target="../media/image40.png"/><Relationship Id="rId2" Type="http://schemas.openxmlformats.org/officeDocument/2006/relationships/image" Target="../media/image57.jpeg"/><Relationship Id="rId16" Type="http://schemas.openxmlformats.org/officeDocument/2006/relationships/hyperlink" Target="http://www.lockheedmartin.com/" TargetMode="External"/><Relationship Id="rId20" Type="http://schemas.openxmlformats.org/officeDocument/2006/relationships/hyperlink" Target="http://www.honda.com/" TargetMode="External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24" Type="http://schemas.openxmlformats.org/officeDocument/2006/relationships/image" Target="../media/image71.png"/><Relationship Id="rId32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8.jpeg"/><Relationship Id="rId23" Type="http://schemas.openxmlformats.org/officeDocument/2006/relationships/image" Target="../media/image70.png"/><Relationship Id="rId28" Type="http://schemas.openxmlformats.org/officeDocument/2006/relationships/image" Target="../media/image73.png"/><Relationship Id="rId10" Type="http://schemas.openxmlformats.org/officeDocument/2006/relationships/image" Target="../media/image63.png"/><Relationship Id="rId19" Type="http://schemas.openxmlformats.org/officeDocument/2006/relationships/image" Target="../media/image27.png"/><Relationship Id="rId31" Type="http://schemas.openxmlformats.org/officeDocument/2006/relationships/image" Target="../media/image76.png"/><Relationship Id="rId4" Type="http://schemas.openxmlformats.org/officeDocument/2006/relationships/image" Target="../media/image58.jpeg"/><Relationship Id="rId9" Type="http://schemas.openxmlformats.org/officeDocument/2006/relationships/image" Target="../media/image62.jpeg"/><Relationship Id="rId14" Type="http://schemas.openxmlformats.org/officeDocument/2006/relationships/image" Target="../media/image67.png"/><Relationship Id="rId22" Type="http://schemas.openxmlformats.org/officeDocument/2006/relationships/hyperlink" Target="http://www.toyota.com/" TargetMode="External"/><Relationship Id="rId27" Type="http://schemas.openxmlformats.org/officeDocument/2006/relationships/image" Target="../media/image33.jpeg"/><Relationship Id="rId30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hyperlink" Target="http://www.areva.com/" TargetMode="External"/><Relationship Id="rId18" Type="http://schemas.openxmlformats.org/officeDocument/2006/relationships/image" Target="../media/image91.png"/><Relationship Id="rId3" Type="http://schemas.openxmlformats.org/officeDocument/2006/relationships/image" Target="../media/image57.jpeg"/><Relationship Id="rId21" Type="http://schemas.openxmlformats.org/officeDocument/2006/relationships/image" Target="../media/image94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0.jpeg"/><Relationship Id="rId2" Type="http://schemas.openxmlformats.org/officeDocument/2006/relationships/image" Target="../media/image78.png"/><Relationship Id="rId16" Type="http://schemas.openxmlformats.org/officeDocument/2006/relationships/image" Target="../media/image42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19" Type="http://schemas.openxmlformats.org/officeDocument/2006/relationships/image" Target="../media/image92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Relationship Id="rId22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jpeg"/><Relationship Id="rId19" Type="http://schemas.openxmlformats.org/officeDocument/2006/relationships/image" Target="../media/image2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34" Type="http://schemas.openxmlformats.org/officeDocument/2006/relationships/image" Target="../media/image2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jpe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2" Type="http://schemas.openxmlformats.org/officeDocument/2006/relationships/image" Target="../media/image114.png"/><Relationship Id="rId16" Type="http://schemas.openxmlformats.org/officeDocument/2006/relationships/image" Target="../media/image128.jpe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jpe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31" Type="http://schemas.openxmlformats.org/officeDocument/2006/relationships/image" Target="../media/image143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@ProjectsInWork\ControlShow\Control%202011\Scott\robotcontrolwithmps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@ProjectsInWork\ControlShow\Control%202011\Scott\USMNNetworkTrackers_TotalStations.wmv" TargetMode="External"/><Relationship Id="rId4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Quick%20Align%20with%20Faro%20Arm-UG.wmv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Quick%20Align%20with%20Faro%20Arm-UG.wmv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@ProjectsInWork\ControlShow\Control%202011\Scott\QuickAlignShort.wmv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woosh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00" y="266700"/>
            <a:ext cx="609600" cy="619736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409700"/>
            <a:ext cx="4114800" cy="33988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3" name="Image 12" descr="SA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2476500"/>
            <a:ext cx="2133600" cy="176330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4" name="Image 13" descr="NRK_Web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800" y="571500"/>
            <a:ext cx="2603500" cy="1090274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SpatialAnalyzer (SA)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279525"/>
            <a:ext cx="8763000" cy="3711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First release in 1996,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latin typeface="Arial" pitchFamily="34" charset="0"/>
                <a:cs typeface="Arial" pitchFamily="34" charset="0"/>
              </a:rPr>
              <a:t>revolutionized coordinate measurement.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Designed for </a:t>
            </a:r>
            <a:r>
              <a:rPr lang="en-US" sz="2400" u="sng" kern="0" dirty="0">
                <a:latin typeface="Arial" pitchFamily="34" charset="0"/>
                <a:cs typeface="Arial" pitchFamily="34" charset="0"/>
              </a:rPr>
              <a:t>portable</a:t>
            </a:r>
            <a:r>
              <a:rPr lang="en-US" sz="2400" kern="0" dirty="0">
                <a:latin typeface="Arial" pitchFamily="34" charset="0"/>
                <a:cs typeface="Arial" pitchFamily="34" charset="0"/>
              </a:rPr>
              <a:t> metrology devices.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Easy to use but extremely powerful software solution package.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PTB and NIST certified.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idx="4294967295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SpatialAnalyzer (SA)</a:t>
            </a: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228600" y="1279525"/>
            <a:ext cx="87630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Erste Version in 1996,</a:t>
            </a:r>
            <a:br>
              <a:rPr lang="de-DE" sz="2400"/>
            </a:br>
            <a:r>
              <a:rPr lang="de-DE" sz="2400"/>
              <a:t>revolutionierte die Koordinatenmesstechnik.</a:t>
            </a:r>
            <a:br>
              <a:rPr lang="de-DE" sz="2400"/>
            </a:b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Entwickelt für </a:t>
            </a:r>
            <a:r>
              <a:rPr lang="de-DE" sz="2400" u="sng"/>
              <a:t>portable</a:t>
            </a:r>
            <a:r>
              <a:rPr lang="de-DE" sz="2400"/>
              <a:t> Metrologie Instrumente.</a:t>
            </a:r>
          </a:p>
          <a:p>
            <a:pPr marL="342900" indent="-342900">
              <a:spcBef>
                <a:spcPct val="20000"/>
              </a:spcBef>
            </a:pP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Einfach zu bedienen, ist es aber dennoch ein extrem leistungsstarkes Software-Paket.</a:t>
            </a:r>
            <a:br>
              <a:rPr lang="de-DE" sz="2400"/>
            </a:b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PTB und NIST zertifiziert.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762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SpatialAnalyzer (SA)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146175"/>
            <a:ext cx="6324600" cy="42275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We design our </a:t>
            </a:r>
            <a:r>
              <a:rPr lang="en-US" sz="2400" u="sng" kern="0" dirty="0">
                <a:latin typeface="Arial" pitchFamily="34" charset="0"/>
                <a:cs typeface="Arial" pitchFamily="34" charset="0"/>
              </a:rPr>
              <a:t>own</a:t>
            </a:r>
            <a:r>
              <a:rPr lang="en-US" sz="2400" kern="0" dirty="0">
                <a:latin typeface="Arial" pitchFamily="34" charset="0"/>
                <a:cs typeface="Arial" pitchFamily="34" charset="0"/>
              </a:rPr>
              <a:t> User Graphics and Codes</a:t>
            </a: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Rapid changes</a:t>
            </a: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Modularity</a:t>
            </a: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Common instrument interfaces</a:t>
            </a: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Multiple on-line instruments (simultaneously)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u="sng" kern="0" dirty="0">
                <a:latin typeface="Arial" pitchFamily="34" charset="0"/>
                <a:cs typeface="Arial" pitchFamily="34" charset="0"/>
              </a:rPr>
              <a:t>Over 100 portable instruments</a:t>
            </a:r>
            <a:r>
              <a:rPr lang="en-US" sz="2400" kern="0" dirty="0">
                <a:latin typeface="Arial" pitchFamily="34" charset="0"/>
                <a:cs typeface="Arial" pitchFamily="34" charset="0"/>
              </a:rPr>
              <a:t> interfaced to SA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Imports more than 20 CAD formats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  <p:pic>
        <p:nvPicPr>
          <p:cNvPr id="1026" name="Picture 2" descr="C:\Documents and Settings\bureau\Mes documents\NRK\Pictures\ScreenShotMultipleInstru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562100"/>
            <a:ext cx="3352800" cy="2192731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762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SpatialAnalyzer (SA)</a:t>
            </a:r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76200" y="1146175"/>
            <a:ext cx="8839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Wir entwerfen unsere </a:t>
            </a:r>
            <a:r>
              <a:rPr lang="de-DE" sz="2400" u="sng"/>
              <a:t>eigene</a:t>
            </a:r>
            <a:r>
              <a:rPr lang="de-DE" sz="2400"/>
              <a:t> Benutzeroberfläche und Codes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400"/>
              <a:t>Rasche Anpassungen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400"/>
              <a:t>Baukastenprinzip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400"/>
              <a:t>Gemeinsame Instrumenten-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None/>
            </a:pPr>
            <a:r>
              <a:rPr lang="de-DE" sz="2400"/>
              <a:t>    Schnittstellen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400"/>
              <a:t>Mehrere online Instrumente </a:t>
            </a:r>
          </a:p>
          <a:p>
            <a:pPr marL="1257300" lvl="2" indent="-342900">
              <a:spcBef>
                <a:spcPct val="20000"/>
              </a:spcBef>
              <a:buFont typeface="Wingdings" pitchFamily="2" charset="2"/>
              <a:buNone/>
            </a:pPr>
            <a:r>
              <a:rPr lang="de-DE" sz="2400"/>
              <a:t>    (gleichzeitig)</a:t>
            </a:r>
            <a:br>
              <a:rPr lang="de-DE" sz="2400"/>
            </a:b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 u="sng"/>
              <a:t>Über 100 portable Instrumente</a:t>
            </a:r>
            <a:r>
              <a:rPr lang="de-DE" sz="2400"/>
              <a:t> verbunden zu SA</a:t>
            </a:r>
          </a:p>
          <a:p>
            <a:pPr marL="342900" indent="-342900">
              <a:spcBef>
                <a:spcPct val="20000"/>
              </a:spcBef>
            </a:pPr>
            <a:endParaRPr lang="de-DE" sz="16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Importiert mehr als 20 CAD</a:t>
            </a:r>
            <a:endParaRPr lang="en-US" sz="2400" dirty="0"/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  <p:pic>
        <p:nvPicPr>
          <p:cNvPr id="29700" name="Picture 2" descr="C:\Documents and Settings\bureau\Mes documents\NRK\Pictures\ScreenShotMultipleInstrumen.jpg"/>
          <p:cNvPicPr>
            <a:picLocks noChangeAspect="1" noChangeArrowheads="1"/>
          </p:cNvPicPr>
          <p:nvPr/>
        </p:nvPicPr>
        <p:blipFill>
          <a:blip r:embed="rId3" cstate="print"/>
          <a:srcRect b="6760"/>
          <a:stretch>
            <a:fillRect/>
          </a:stretch>
        </p:blipFill>
        <p:spPr bwMode="auto">
          <a:xfrm>
            <a:off x="5699125" y="1554163"/>
            <a:ext cx="3389313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lipse 30"/>
          <p:cNvSpPr/>
          <p:nvPr/>
        </p:nvSpPr>
        <p:spPr bwMode="auto">
          <a:xfrm>
            <a:off x="2483768" y="4297661"/>
            <a:ext cx="4176464" cy="101967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5867400" y="3097527"/>
            <a:ext cx="3169096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5867400" y="3937620"/>
            <a:ext cx="3169096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5796138" y="2377447"/>
            <a:ext cx="3240358" cy="540060"/>
          </a:xfrm>
          <a:prstGeom prst="ellipse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5796138" y="1597360"/>
            <a:ext cx="3240358" cy="540060"/>
          </a:xfrm>
          <a:prstGeom prst="ellipse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5004049" y="877280"/>
            <a:ext cx="3167359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5" name="Ellipse 44"/>
          <p:cNvSpPr/>
          <p:nvPr/>
        </p:nvSpPr>
        <p:spPr bwMode="auto">
          <a:xfrm>
            <a:off x="107504" y="3937620"/>
            <a:ext cx="3168352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6" name="Ellipse 45"/>
          <p:cNvSpPr/>
          <p:nvPr/>
        </p:nvSpPr>
        <p:spPr bwMode="auto">
          <a:xfrm>
            <a:off x="107504" y="3097527"/>
            <a:ext cx="3240360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7" name="Ellipse 46"/>
          <p:cNvSpPr/>
          <p:nvPr/>
        </p:nvSpPr>
        <p:spPr bwMode="auto">
          <a:xfrm>
            <a:off x="107504" y="2377447"/>
            <a:ext cx="3240360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86444" y="1597360"/>
            <a:ext cx="3189412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476376" y="157428"/>
            <a:ext cx="6264275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SPATIAL ANALYZER SOFTWARE PACKAGES</a:t>
            </a:r>
          </a:p>
        </p:txBody>
      </p:sp>
      <p:sp>
        <p:nvSpPr>
          <p:cNvPr id="50" name="ZoneTexte 6"/>
          <p:cNvSpPr txBox="1">
            <a:spLocks noChangeArrowheads="1"/>
          </p:cNvSpPr>
          <p:nvPr/>
        </p:nvSpPr>
        <p:spPr bwMode="auto">
          <a:xfrm>
            <a:off x="3635375" y="2917239"/>
            <a:ext cx="19827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SA Basic.</a:t>
            </a:r>
          </a:p>
          <a:p>
            <a:pPr algn="ctr"/>
            <a:r>
              <a:rPr lang="fr-FR" sz="1600" dirty="0">
                <a:solidFill>
                  <a:srgbClr val="FFFF00"/>
                </a:solidFill>
              </a:rPr>
              <a:t>Basic functionalities</a:t>
            </a:r>
          </a:p>
          <a:p>
            <a:pPr algn="ctr"/>
            <a:r>
              <a:rPr lang="fr-FR" sz="1600" dirty="0">
                <a:solidFill>
                  <a:srgbClr val="FFFF00"/>
                </a:solidFill>
              </a:rPr>
              <a:t>for Measurement</a:t>
            </a:r>
          </a:p>
          <a:p>
            <a:pPr algn="ctr"/>
            <a:r>
              <a:rPr lang="fr-FR" sz="1600" dirty="0">
                <a:solidFill>
                  <a:srgbClr val="FFFF00"/>
                </a:solidFill>
              </a:rPr>
              <a:t>and Analysis.</a:t>
            </a:r>
          </a:p>
          <a:p>
            <a:pPr algn="ctr"/>
            <a:r>
              <a:rPr lang="fr-FR" sz="1600" dirty="0">
                <a:solidFill>
                  <a:srgbClr val="FFFF00"/>
                </a:solidFill>
              </a:rPr>
              <a:t>Simulation</a:t>
            </a:r>
          </a:p>
        </p:txBody>
      </p:sp>
      <p:sp>
        <p:nvSpPr>
          <p:cNvPr id="51" name="ZoneTexte 9"/>
          <p:cNvSpPr txBox="1">
            <a:spLocks noChangeArrowheads="1"/>
          </p:cNvSpPr>
          <p:nvPr/>
        </p:nvSpPr>
        <p:spPr bwMode="auto">
          <a:xfrm>
            <a:off x="6156221" y="1735873"/>
            <a:ext cx="27926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/>
              <a:t>SA Standard CAD Exchange</a:t>
            </a:r>
          </a:p>
        </p:txBody>
      </p:sp>
      <p:sp>
        <p:nvSpPr>
          <p:cNvPr id="52" name="ZoneTexte 12"/>
          <p:cNvSpPr txBox="1">
            <a:spLocks noChangeArrowheads="1"/>
          </p:cNvSpPr>
          <p:nvPr/>
        </p:nvSpPr>
        <p:spPr bwMode="auto">
          <a:xfrm>
            <a:off x="6300953" y="3236061"/>
            <a:ext cx="22443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Relationship Fitting</a:t>
            </a:r>
          </a:p>
        </p:txBody>
      </p:sp>
      <p:sp>
        <p:nvSpPr>
          <p:cNvPr id="53" name="ZoneTexte 15"/>
          <p:cNvSpPr txBox="1">
            <a:spLocks noChangeArrowheads="1"/>
          </p:cNvSpPr>
          <p:nvPr/>
        </p:nvSpPr>
        <p:spPr bwMode="auto">
          <a:xfrm>
            <a:off x="6012124" y="4076114"/>
            <a:ext cx="2880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Measurement Plan + SDK</a:t>
            </a:r>
          </a:p>
        </p:txBody>
      </p:sp>
      <p:sp>
        <p:nvSpPr>
          <p:cNvPr id="54" name="ZoneTexte 17"/>
          <p:cNvSpPr txBox="1">
            <a:spLocks noChangeArrowheads="1"/>
          </p:cNvSpPr>
          <p:nvPr/>
        </p:nvSpPr>
        <p:spPr bwMode="auto">
          <a:xfrm>
            <a:off x="1043100" y="1734551"/>
            <a:ext cx="11062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USMN</a:t>
            </a:r>
          </a:p>
        </p:txBody>
      </p:sp>
      <p:sp>
        <p:nvSpPr>
          <p:cNvPr id="55" name="ZoneTexte 19"/>
          <p:cNvSpPr txBox="1">
            <a:spLocks noChangeArrowheads="1"/>
          </p:cNvSpPr>
          <p:nvPr/>
        </p:nvSpPr>
        <p:spPr bwMode="auto">
          <a:xfrm>
            <a:off x="250894" y="2497873"/>
            <a:ext cx="2973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GD&amp;T and Feature Checks</a:t>
            </a:r>
          </a:p>
        </p:txBody>
      </p:sp>
      <p:sp>
        <p:nvSpPr>
          <p:cNvPr id="56" name="ZoneTexte 21"/>
          <p:cNvSpPr txBox="1">
            <a:spLocks noChangeArrowheads="1"/>
          </p:cNvSpPr>
          <p:nvPr/>
        </p:nvSpPr>
        <p:spPr bwMode="auto">
          <a:xfrm>
            <a:off x="757377" y="3234739"/>
            <a:ext cx="2085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Robot Calibration</a:t>
            </a:r>
          </a:p>
        </p:txBody>
      </p:sp>
      <p:sp>
        <p:nvSpPr>
          <p:cNvPr id="57" name="ZoneTexte 23"/>
          <p:cNvSpPr txBox="1">
            <a:spLocks noChangeArrowheads="1"/>
          </p:cNvSpPr>
          <p:nvPr/>
        </p:nvSpPr>
        <p:spPr bwMode="auto">
          <a:xfrm>
            <a:off x="927458" y="4057593"/>
            <a:ext cx="1521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TransTrack</a:t>
            </a:r>
          </a:p>
        </p:txBody>
      </p:sp>
      <p:sp>
        <p:nvSpPr>
          <p:cNvPr id="58" name="ZoneTexte 25"/>
          <p:cNvSpPr txBox="1">
            <a:spLocks noChangeArrowheads="1"/>
          </p:cNvSpPr>
          <p:nvPr/>
        </p:nvSpPr>
        <p:spPr bwMode="auto">
          <a:xfrm>
            <a:off x="5778162" y="997686"/>
            <a:ext cx="15278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Pipe Fitting</a:t>
            </a:r>
          </a:p>
        </p:txBody>
      </p:sp>
      <p:sp>
        <p:nvSpPr>
          <p:cNvPr id="59" name="ZoneTexte 26"/>
          <p:cNvSpPr txBox="1">
            <a:spLocks noChangeArrowheads="1"/>
          </p:cNvSpPr>
          <p:nvPr/>
        </p:nvSpPr>
        <p:spPr bwMode="auto">
          <a:xfrm>
            <a:off x="2627842" y="4443884"/>
            <a:ext cx="3961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0099"/>
                </a:solidFill>
              </a:rPr>
              <a:t>SA Native CAD</a:t>
            </a:r>
          </a:p>
          <a:p>
            <a:pPr algn="ctr"/>
            <a:r>
              <a:rPr lang="fr-FR" sz="1600" dirty="0">
                <a:solidFill>
                  <a:srgbClr val="000099"/>
                </a:solidFill>
              </a:rPr>
              <a:t>Import of native CAD (Catia V4, Catia V5,</a:t>
            </a:r>
          </a:p>
          <a:p>
            <a:pPr algn="ctr"/>
            <a:r>
              <a:rPr lang="fr-FR" sz="1600" dirty="0">
                <a:solidFill>
                  <a:srgbClr val="000099"/>
                </a:solidFill>
              </a:rPr>
              <a:t>Unigraphics, ProE, SolidWorks, etc.</a:t>
            </a:r>
          </a:p>
        </p:txBody>
      </p:sp>
      <p:sp>
        <p:nvSpPr>
          <p:cNvPr id="60" name="ZoneTexte 9"/>
          <p:cNvSpPr txBox="1">
            <a:spLocks noChangeArrowheads="1"/>
          </p:cNvSpPr>
          <p:nvPr/>
        </p:nvSpPr>
        <p:spPr bwMode="auto">
          <a:xfrm>
            <a:off x="6241292" y="2515072"/>
            <a:ext cx="24351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/>
              <a:t>SA Instrument Interfaces</a:t>
            </a:r>
          </a:p>
        </p:txBody>
      </p:sp>
      <p:pic>
        <p:nvPicPr>
          <p:cNvPr id="61" name="Image 39" descr="SA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7939" y="1776884"/>
            <a:ext cx="1584325" cy="109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Connecteur droit 61"/>
          <p:cNvCxnSpPr/>
          <p:nvPr/>
        </p:nvCxnSpPr>
        <p:spPr bwMode="auto">
          <a:xfrm>
            <a:off x="3851276" y="1417051"/>
            <a:ext cx="288925" cy="1799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 bwMode="auto">
          <a:xfrm rot="5400000">
            <a:off x="4531122" y="4115139"/>
            <a:ext cx="23415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 bwMode="auto">
          <a:xfrm rot="10800000">
            <a:off x="3400426" y="1876103"/>
            <a:ext cx="307975" cy="14022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 bwMode="auto">
          <a:xfrm>
            <a:off x="3421064" y="2677790"/>
            <a:ext cx="28733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 bwMode="auto">
          <a:xfrm flipV="1">
            <a:off x="3400425" y="3337926"/>
            <a:ext cx="2349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 bwMode="auto">
          <a:xfrm flipV="1">
            <a:off x="3400425" y="3937207"/>
            <a:ext cx="450850" cy="13890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 bwMode="auto">
          <a:xfrm rot="10800000" flipV="1">
            <a:off x="5435600" y="1876103"/>
            <a:ext cx="215900" cy="14022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 bwMode="auto">
          <a:xfrm rot="10800000">
            <a:off x="5435600" y="2616936"/>
            <a:ext cx="2159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 bwMode="auto">
          <a:xfrm rot="10800000" flipV="1">
            <a:off x="5651501" y="3337926"/>
            <a:ext cx="14446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 bwMode="auto">
          <a:xfrm rot="10800000">
            <a:off x="5435601" y="3937207"/>
            <a:ext cx="288925" cy="13890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ZoneTexte 9"/>
          <p:cNvSpPr txBox="1">
            <a:spLocks noChangeArrowheads="1"/>
          </p:cNvSpPr>
          <p:nvPr/>
        </p:nvSpPr>
        <p:spPr bwMode="auto">
          <a:xfrm>
            <a:off x="6907213" y="4537811"/>
            <a:ext cx="7997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/>
              <a:t>SA Basic</a:t>
            </a:r>
          </a:p>
        </p:txBody>
      </p:sp>
      <p:sp>
        <p:nvSpPr>
          <p:cNvPr id="73" name="ZoneTexte 12"/>
          <p:cNvSpPr txBox="1">
            <a:spLocks noChangeArrowheads="1"/>
          </p:cNvSpPr>
          <p:nvPr/>
        </p:nvSpPr>
        <p:spPr bwMode="auto">
          <a:xfrm>
            <a:off x="6900863" y="4709790"/>
            <a:ext cx="20640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92D050"/>
                </a:solidFill>
              </a:rPr>
              <a:t>SA Ultimate (incl. SA Basic)</a:t>
            </a:r>
          </a:p>
        </p:txBody>
      </p:sp>
      <p:sp>
        <p:nvSpPr>
          <p:cNvPr id="74" name="ZoneTexte 26"/>
          <p:cNvSpPr txBox="1">
            <a:spLocks noChangeArrowheads="1"/>
          </p:cNvSpPr>
          <p:nvPr/>
        </p:nvSpPr>
        <p:spPr bwMode="auto">
          <a:xfrm>
            <a:off x="6927851" y="4906905"/>
            <a:ext cx="19683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SA Ultimate + Native CAD</a:t>
            </a:r>
          </a:p>
          <a:p>
            <a:r>
              <a:rPr lang="fr-FR" sz="1200" dirty="0">
                <a:solidFill>
                  <a:srgbClr val="FFFF00"/>
                </a:solidFill>
              </a:rPr>
              <a:t>             (incl. SA Ultimate)</a:t>
            </a:r>
          </a:p>
        </p:txBody>
      </p:sp>
      <p:sp>
        <p:nvSpPr>
          <p:cNvPr id="75" name="Ellipse 74"/>
          <p:cNvSpPr/>
          <p:nvPr/>
        </p:nvSpPr>
        <p:spPr bwMode="auto">
          <a:xfrm>
            <a:off x="972594" y="877280"/>
            <a:ext cx="3167359" cy="5400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b"/>
          <a:lstStyle/>
          <a:p>
            <a:pPr>
              <a:defRPr/>
            </a:pP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76" name="ZoneTexte 25"/>
          <p:cNvSpPr txBox="1">
            <a:spLocks noChangeArrowheads="1"/>
          </p:cNvSpPr>
          <p:nvPr/>
        </p:nvSpPr>
        <p:spPr bwMode="auto">
          <a:xfrm>
            <a:off x="1530300" y="997686"/>
            <a:ext cx="1960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SA Reverse Design</a:t>
            </a:r>
          </a:p>
        </p:txBody>
      </p:sp>
      <p:cxnSp>
        <p:nvCxnSpPr>
          <p:cNvPr id="77" name="Connecteur droit 76"/>
          <p:cNvCxnSpPr/>
          <p:nvPr/>
        </p:nvCxnSpPr>
        <p:spPr bwMode="auto">
          <a:xfrm rot="10800000" flipV="1">
            <a:off x="5003801" y="1417051"/>
            <a:ext cx="288925" cy="1799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8" name="Image 77" descr="SA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50" y="97194"/>
            <a:ext cx="958426" cy="66007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9525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latin typeface="Arial" charset="0"/>
                <a:cs typeface="Arial" charset="0"/>
              </a:rPr>
              <a:t>NRK and MGF (Metrology Guided Fabrication)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028700"/>
            <a:ext cx="76962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Flexible tools guided by metrology systems…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latin typeface="Arial" pitchFamily="34" charset="0"/>
                <a:cs typeface="Arial" pitchFamily="34" charset="0"/>
              </a:rPr>
              <a:t>		instead of rigid tools.</a:t>
            </a:r>
          </a:p>
        </p:txBody>
      </p:sp>
      <p:pic>
        <p:nvPicPr>
          <p:cNvPr id="6" name="Picture 20" descr="0603033-002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05025"/>
            <a:ext cx="3429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5000" sy="105000" algn="tl" rotWithShape="0">
              <a:prstClr val="black">
                <a:alpha val="60000"/>
              </a:prstClr>
            </a:outerShdw>
          </a:effectLst>
        </p:spPr>
      </p:pic>
      <p:cxnSp>
        <p:nvCxnSpPr>
          <p:cNvPr id="9" name="Connecteur droit 8"/>
          <p:cNvCxnSpPr/>
          <p:nvPr/>
        </p:nvCxnSpPr>
        <p:spPr>
          <a:xfrm rot="5400000">
            <a:off x="2466975" y="3514725"/>
            <a:ext cx="304800" cy="2095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10800000" flipV="1">
            <a:off x="1066800" y="3467100"/>
            <a:ext cx="165735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724150" y="3509963"/>
            <a:ext cx="552450" cy="2619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16200000" flipH="1">
            <a:off x="2343150" y="3848100"/>
            <a:ext cx="10668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ZoneTexte 36"/>
          <p:cNvSpPr txBox="1">
            <a:spLocks noChangeArrowheads="1"/>
          </p:cNvSpPr>
          <p:nvPr/>
        </p:nvSpPr>
        <p:spPr bwMode="auto">
          <a:xfrm>
            <a:off x="4343400" y="2724150"/>
            <a:ext cx="419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7200" dirty="0">
                <a:latin typeface="Calibri" pitchFamily="34" charset="0"/>
              </a:rPr>
              <a:t>$$$$$$ </a:t>
            </a:r>
            <a:r>
              <a:rPr lang="fr-FR" sz="7200" dirty="0">
                <a:latin typeface="Calibri" pitchFamily="34" charset="0"/>
                <a:sym typeface="Wingdings" pitchFamily="2" charset="2"/>
              </a:rPr>
              <a:t></a:t>
            </a:r>
            <a:endParaRPr lang="fr-FR" sz="3200" dirty="0">
              <a:latin typeface="Calibri" pitchFamily="34" charset="0"/>
            </a:endParaRPr>
          </a:p>
        </p:txBody>
      </p:sp>
      <p:sp>
        <p:nvSpPr>
          <p:cNvPr id="30729" name="Rectangle 37"/>
          <p:cNvSpPr>
            <a:spLocks noChangeArrowheads="1"/>
          </p:cNvSpPr>
          <p:nvPr/>
        </p:nvSpPr>
        <p:spPr bwMode="auto">
          <a:xfrm>
            <a:off x="8458200" y="3028950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 dirty="0">
                <a:latin typeface="Calibri" pitchFamily="34" charset="0"/>
                <a:sym typeface="Wingdings" pitchFamily="2" charset="2"/>
              </a:rPr>
              <a:t>$</a:t>
            </a:r>
            <a:endParaRPr lang="fr-FR" sz="3200" b="1" dirty="0">
              <a:latin typeface="Calibri" pitchFamily="34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 rot="16200000" flipH="1">
            <a:off x="4724400" y="2552700"/>
            <a:ext cx="2057400" cy="1752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>
            <a:off x="4572000" y="2628900"/>
            <a:ext cx="2209800" cy="1600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 descr="Swoosh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1018564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>
          <a:xfrm>
            <a:off x="0" y="114300"/>
            <a:ext cx="9144000" cy="9525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latin typeface="Arial" charset="0"/>
                <a:cs typeface="Arial" charset="0"/>
              </a:rPr>
              <a:t>NRK und MGF (Metrology Guided Fabrication)</a:t>
            </a:r>
          </a:p>
        </p:txBody>
      </p:sp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228600" y="10287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Flexible Werkzeuge geführt durch Metrologie Systeme…</a:t>
            </a:r>
            <a:br>
              <a:rPr lang="de-DE" sz="2400"/>
            </a:br>
            <a:r>
              <a:rPr lang="de-DE" sz="2400"/>
              <a:t>		anstatt starrer Werkzeuge</a:t>
            </a:r>
            <a:endParaRPr lang="en-US" sz="2400" dirty="0"/>
          </a:p>
        </p:txBody>
      </p:sp>
      <p:pic>
        <p:nvPicPr>
          <p:cNvPr id="6" name="Picture 20" descr="0603033-002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05025"/>
            <a:ext cx="3429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5000" sy="105000" algn="tl" rotWithShape="0">
              <a:prstClr val="black">
                <a:alpha val="60000"/>
              </a:prstClr>
            </a:outerShdw>
          </a:effectLst>
        </p:spPr>
      </p:pic>
      <p:cxnSp>
        <p:nvCxnSpPr>
          <p:cNvPr id="9" name="Connecteur droit 8"/>
          <p:cNvCxnSpPr/>
          <p:nvPr/>
        </p:nvCxnSpPr>
        <p:spPr>
          <a:xfrm rot="5400000">
            <a:off x="2466975" y="3514725"/>
            <a:ext cx="304800" cy="2095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10800000" flipV="1">
            <a:off x="1066800" y="3467100"/>
            <a:ext cx="165735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724150" y="3509963"/>
            <a:ext cx="552450" cy="2619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16200000" flipH="1">
            <a:off x="2343150" y="3848100"/>
            <a:ext cx="10668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ZoneTexte 36"/>
          <p:cNvSpPr txBox="1">
            <a:spLocks noChangeArrowheads="1"/>
          </p:cNvSpPr>
          <p:nvPr/>
        </p:nvSpPr>
        <p:spPr bwMode="auto">
          <a:xfrm>
            <a:off x="4343400" y="2724150"/>
            <a:ext cx="4191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7200" dirty="0">
                <a:latin typeface="Calibri" pitchFamily="34" charset="0"/>
              </a:rPr>
              <a:t>€€€€€ </a:t>
            </a:r>
            <a:r>
              <a:rPr lang="fr-FR" sz="7200" dirty="0">
                <a:latin typeface="Calibri" pitchFamily="34" charset="0"/>
                <a:sym typeface="Wingdings" pitchFamily="2" charset="2"/>
              </a:rPr>
              <a:t></a:t>
            </a:r>
            <a:endParaRPr lang="fr-FR" sz="3200" dirty="0">
              <a:latin typeface="Calibri" pitchFamily="34" charset="0"/>
            </a:endParaRPr>
          </a:p>
        </p:txBody>
      </p:sp>
      <p:sp>
        <p:nvSpPr>
          <p:cNvPr id="31753" name="Rectangle 37"/>
          <p:cNvSpPr>
            <a:spLocks noChangeArrowheads="1"/>
          </p:cNvSpPr>
          <p:nvPr/>
        </p:nvSpPr>
        <p:spPr bwMode="auto">
          <a:xfrm>
            <a:off x="8458200" y="3028950"/>
            <a:ext cx="390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 dirty="0">
                <a:latin typeface="Calibri" pitchFamily="34" charset="0"/>
                <a:sym typeface="Wingdings" pitchFamily="2" charset="2"/>
              </a:rPr>
              <a:t>€</a:t>
            </a:r>
            <a:endParaRPr lang="fr-FR" sz="3200" b="1" dirty="0">
              <a:latin typeface="Calibri" pitchFamily="34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 rot="16200000" flipH="1">
            <a:off x="4724400" y="2552700"/>
            <a:ext cx="2057400" cy="1752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>
            <a:off x="4572000" y="2628900"/>
            <a:ext cx="2209800" cy="1600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 descr="Swoosh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1018564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8500"/>
            <a:ext cx="8229600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Metrology Guided Fabrication Application</a:t>
            </a:r>
          </a:p>
        </p:txBody>
      </p:sp>
      <p:pic>
        <p:nvPicPr>
          <p:cNvPr id="4" name="Trans Track with T-ma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"/>
            <a:ext cx="85169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" y="-381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SpatialAnalyzer (SA), in Aerospace</a:t>
            </a:r>
          </a:p>
        </p:txBody>
      </p:sp>
      <p:pic>
        <p:nvPicPr>
          <p:cNvPr id="11267" name="Picture 3" descr="boeing_logo">
            <a:hlinkClick r:id="rId2" tooltip="Open link in new window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876300"/>
            <a:ext cx="17526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bell_logo">
            <a:hlinkClick r:id="rId4" tooltip="Open link in new window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790700"/>
            <a:ext cx="1428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Lockheed%20Martin%20logo1">
            <a:hlinkClick r:id="rId6" tooltip="Open link in new window.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1590675"/>
            <a:ext cx="198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vought_logo">
            <a:hlinkClick r:id="rId8" tooltip="Open link in new window.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2295525"/>
            <a:ext cx="14287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airbus_logo">
            <a:hlinkClick r:id="rId10" tooltip="Open link in new window.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6200" y="952500"/>
            <a:ext cx="1190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2857500"/>
            <a:ext cx="1676400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73" name="Picture 9" descr="MHIA_1e38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3800" y="5456238"/>
            <a:ext cx="44196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40005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34200" y="4252913"/>
            <a:ext cx="1714500" cy="814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2725" y="2735263"/>
            <a:ext cx="2149475" cy="274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34200" y="2862263"/>
            <a:ext cx="1927225" cy="3762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96000" y="3894138"/>
            <a:ext cx="2416175" cy="258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38400" y="4762500"/>
            <a:ext cx="2384425" cy="647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81600" y="2857500"/>
            <a:ext cx="138747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" y="3573463"/>
            <a:ext cx="3352800" cy="1984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95600" y="4411663"/>
            <a:ext cx="3741738" cy="274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6538" y="2270125"/>
            <a:ext cx="1897062" cy="358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62400" y="3486150"/>
            <a:ext cx="1524000" cy="285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68275" y="3192463"/>
            <a:ext cx="2651125" cy="274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86200" y="2308225"/>
            <a:ext cx="1706563" cy="473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7" name="Picture 2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52800" y="3848100"/>
            <a:ext cx="1989138" cy="495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28600" y="1698625"/>
            <a:ext cx="1851025" cy="473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305800" y="3368675"/>
            <a:ext cx="396875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90" name="Picture 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715000" y="5127625"/>
            <a:ext cx="2163763" cy="244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91" name="Picture 27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019800" y="3467100"/>
            <a:ext cx="1806575" cy="312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92" name="Picture 28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04800" y="4602163"/>
            <a:ext cx="1866900" cy="1603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93" name="Picture 34"/>
          <p:cNvPicPr>
            <a:picLocks noChangeAspect="1" noChangeArrowheads="1"/>
          </p:cNvPicPr>
          <p:nvPr/>
        </p:nvPicPr>
        <p:blipFill>
          <a:blip r:embed="rId33" cstate="print"/>
          <a:srcRect l="8603" r="9677" b="16191"/>
          <a:stretch>
            <a:fillRect/>
          </a:stretch>
        </p:blipFill>
        <p:spPr bwMode="auto">
          <a:xfrm>
            <a:off x="381000" y="4838700"/>
            <a:ext cx="144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1" descr="Raytheon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210175" y="990600"/>
            <a:ext cx="14192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5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28600" y="1044575"/>
            <a:ext cx="2705100" cy="365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96" name="Picture 23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478088" y="1905000"/>
            <a:ext cx="11033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 descr="Swoosh.png"/>
          <p:cNvPicPr>
            <a:picLocks noChangeAspect="1"/>
          </p:cNvPicPr>
          <p:nvPr/>
        </p:nvPicPr>
        <p:blipFill>
          <a:blip r:embed="rId3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58200" y="381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8600" y="-381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in communication…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38300"/>
            <a:ext cx="2705100" cy="365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2" name="Picture 6" descr="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638300"/>
            <a:ext cx="1066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62100"/>
            <a:ext cx="1371600" cy="4270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4" name="Picture 8" descr="Hitach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800100"/>
            <a:ext cx="12192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ball_logo">
            <a:hlinkClick r:id="rId7" tooltip="Open link in new window.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62950" y="21717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2346325"/>
            <a:ext cx="3140075" cy="511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1181100"/>
            <a:ext cx="1889125" cy="409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" y="2117725"/>
            <a:ext cx="944563" cy="663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72400" y="800100"/>
            <a:ext cx="815975" cy="10588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0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800100"/>
            <a:ext cx="1752600" cy="511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0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1400" y="876300"/>
            <a:ext cx="1235075" cy="282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0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28800" y="1714500"/>
            <a:ext cx="792163" cy="511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03" name="Picture 17" descr="Lockheed%20Martin%20logo1">
            <a:hlinkClick r:id="rId16" tooltip="Open link in new window.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2343150"/>
            <a:ext cx="1752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18" descr="boeing_logo">
            <a:hlinkClick r:id="rId18" tooltip="Open link in new window.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62600" y="723900"/>
            <a:ext cx="152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19" descr="honda_logo">
            <a:hlinkClick r:id="rId20" tooltip="Open link in new window.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10200" y="4305300"/>
            <a:ext cx="1428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20" descr="toyota_logo">
            <a:hlinkClick r:id="rId22" tooltip="Open link in new window.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10000" y="4533900"/>
            <a:ext cx="685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2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28600" y="4076700"/>
            <a:ext cx="175260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08" name="Picture 23" descr="maglev_logo">
            <a:hlinkClick r:id="rId25" tooltip="Open link in new window.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657600" y="5372100"/>
            <a:ext cx="17145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9" name="Picture 24" descr="MHIA_1e380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10000" y="3924300"/>
            <a:ext cx="457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0" name="Picture 2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28600" y="4686300"/>
            <a:ext cx="2041525" cy="60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11" name="Picture 2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848600" y="4914900"/>
            <a:ext cx="762000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12" name="Picture 27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391400" y="4381500"/>
            <a:ext cx="1211263" cy="327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13" name="Picture 28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819400" y="4686300"/>
            <a:ext cx="669925" cy="701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14" name="Picture 29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86000" y="4000500"/>
            <a:ext cx="1036638" cy="236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315" name="Picture 30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858000" y="2400300"/>
            <a:ext cx="138747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304800" y="3086100"/>
            <a:ext cx="82296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In Transportation…</a:t>
            </a:r>
          </a:p>
        </p:txBody>
      </p:sp>
      <p:pic>
        <p:nvPicPr>
          <p:cNvPr id="12317" name="Picture 22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876800" y="4838700"/>
            <a:ext cx="2651125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181100"/>
            <a:ext cx="8763000" cy="4302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Created in 1994 with the focus of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Advanced Robotic Simulation and Control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Spatial Transformations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Advanced Optimization Techniques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Not only a standard software company.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latin typeface="Arial" pitchFamily="34" charset="0"/>
                <a:cs typeface="Arial" pitchFamily="34" charset="0"/>
              </a:rPr>
              <a:t>Provides total engineering solutions.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Flagship product: SpatialAnalyzer driven by customer’s needs. We listen !!!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GDEB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746125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355725"/>
            <a:ext cx="2705100" cy="365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46125"/>
            <a:ext cx="2514600" cy="398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812925"/>
            <a:ext cx="1150938" cy="4873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762000"/>
            <a:ext cx="3863975" cy="288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355725"/>
            <a:ext cx="533400" cy="1227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1965325"/>
            <a:ext cx="1387475" cy="441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2195513"/>
            <a:ext cx="2667000" cy="2270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1279525"/>
            <a:ext cx="1752600" cy="398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3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4625" y="1355725"/>
            <a:ext cx="1882775" cy="479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4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2574925"/>
            <a:ext cx="982663" cy="60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5" name="Picture 44" descr="areva_logo">
            <a:hlinkClick r:id="rId13" tooltip="Open link in new window.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3848100"/>
            <a:ext cx="12001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4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4914900"/>
            <a:ext cx="685800" cy="587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7" name="Picture 4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5143500"/>
            <a:ext cx="3741738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28" name="Picture 47" descr="heade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05200" y="4533900"/>
            <a:ext cx="2819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4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62400" y="3771900"/>
            <a:ext cx="1516063" cy="631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30" name="Picture 4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62800" y="4076700"/>
            <a:ext cx="1401763" cy="388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31" name="Picture 5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467600" y="4991100"/>
            <a:ext cx="1020763" cy="3349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7" name="Title 1"/>
          <p:cNvSpPr txBox="1">
            <a:spLocks/>
          </p:cNvSpPr>
          <p:nvPr/>
        </p:nvSpPr>
        <p:spPr>
          <a:xfrm>
            <a:off x="152400" y="-38100"/>
            <a:ext cx="82296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In shipbuilding…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304800" y="3032125"/>
            <a:ext cx="82296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In Energy…</a:t>
            </a:r>
          </a:p>
        </p:txBody>
      </p:sp>
      <p:pic>
        <p:nvPicPr>
          <p:cNvPr id="13334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19800" y="2422525"/>
            <a:ext cx="1981200" cy="733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35" name="Picture 3" descr="C:\Documents and Settings\bureau\Mes documents\NTI\Pictures\LogosClients\DCNS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05200" y="2574925"/>
            <a:ext cx="18669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 txBox="1">
            <a:spLocks/>
          </p:cNvSpPr>
          <p:nvPr/>
        </p:nvSpPr>
        <p:spPr>
          <a:xfrm>
            <a:off x="152400" y="-38100"/>
            <a:ext cx="82296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In manufacturing…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43300"/>
            <a:ext cx="2759075" cy="1603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43300"/>
            <a:ext cx="2620963" cy="1746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762500"/>
            <a:ext cx="3336925" cy="212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028700"/>
            <a:ext cx="1981200" cy="358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790700"/>
            <a:ext cx="1943100" cy="7540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009900"/>
            <a:ext cx="1676400" cy="436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1866900"/>
            <a:ext cx="24003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3695700"/>
            <a:ext cx="2293938" cy="2968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1943100"/>
            <a:ext cx="1524000" cy="365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600" y="2476500"/>
            <a:ext cx="1333500" cy="3508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781300"/>
            <a:ext cx="1524000" cy="430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50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05200" y="5067300"/>
            <a:ext cx="2971800" cy="436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5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19400" y="1028700"/>
            <a:ext cx="1951038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52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1000" y="2628900"/>
            <a:ext cx="2019300" cy="669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53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4229100"/>
            <a:ext cx="4267200" cy="377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54" name="Picture 2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4076700"/>
            <a:ext cx="1455738" cy="4111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55" name="Picture 2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19200" y="4914900"/>
            <a:ext cx="1836738" cy="228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0" name="Picture 7" descr="Swoosh.png"/>
          <p:cNvPicPr>
            <a:picLocks noChangeAspect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0" y="104164"/>
            <a:ext cx="609600" cy="619736"/>
          </a:xfrm>
          <a:prstGeom prst="rect">
            <a:avLst/>
          </a:prstGeom>
          <a:noFill/>
        </p:spPr>
      </p:pic>
      <p:pic>
        <p:nvPicPr>
          <p:cNvPr id="14357" name="Image 21" descr="Mtorres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15000" y="952500"/>
            <a:ext cx="1689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7700"/>
            <a:ext cx="2667000" cy="388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104900"/>
            <a:ext cx="1273175" cy="617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85900"/>
            <a:ext cx="2620963" cy="206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57300"/>
            <a:ext cx="1219200" cy="6778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800100"/>
            <a:ext cx="3306763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800100"/>
            <a:ext cx="1493838" cy="473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1181100"/>
            <a:ext cx="2468563" cy="236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9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1333500"/>
            <a:ext cx="2255838" cy="571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0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2019300"/>
            <a:ext cx="4457700" cy="168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1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2400300"/>
            <a:ext cx="3336925" cy="212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2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77000" y="2171700"/>
            <a:ext cx="2019300" cy="4873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3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5295900"/>
            <a:ext cx="1485900" cy="312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4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81600" y="3619500"/>
            <a:ext cx="2979738" cy="136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5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3009900"/>
            <a:ext cx="2187575" cy="358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6" name="Picture 2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4400" y="1943100"/>
            <a:ext cx="1265238" cy="517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7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43200" y="2781300"/>
            <a:ext cx="4335463" cy="206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8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24200" y="3238500"/>
            <a:ext cx="1189038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79" name="Picture 2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1000" y="3771900"/>
            <a:ext cx="1698625" cy="228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0" name="Picture 2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15200" y="2781300"/>
            <a:ext cx="1241425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1" name="Picture 3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438400" y="4000500"/>
            <a:ext cx="1158875" cy="327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2" name="Picture 3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924800" y="4838700"/>
            <a:ext cx="815975" cy="312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3" name="Picture 3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114800" y="4076700"/>
            <a:ext cx="1074738" cy="655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4" name="Picture 3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400800" y="4381500"/>
            <a:ext cx="1082675" cy="3349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5" name="Picture 3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04800" y="4457700"/>
            <a:ext cx="2225675" cy="4270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6" name="Picture 3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819400" y="4610100"/>
            <a:ext cx="125730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7" name="Picture 36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426075" y="4838700"/>
            <a:ext cx="1279525" cy="479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8" name="Picture 3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334000" y="3848100"/>
            <a:ext cx="1249363" cy="4270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89" name="Picture 38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14600" y="5295900"/>
            <a:ext cx="2697163" cy="228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90" name="Picture 39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934200" y="3924300"/>
            <a:ext cx="1531938" cy="244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91" name="Picture 40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248400" y="5448300"/>
            <a:ext cx="1874838" cy="206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92" name="Picture 4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848600" y="876300"/>
            <a:ext cx="1096963" cy="365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93" name="Picture 4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724400" y="3086100"/>
            <a:ext cx="974725" cy="358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9" name="Title 1"/>
          <p:cNvSpPr>
            <a:spLocks noGrp="1"/>
          </p:cNvSpPr>
          <p:nvPr>
            <p:ph type="title" idx="4294967295"/>
          </p:nvPr>
        </p:nvSpPr>
        <p:spPr>
          <a:xfrm>
            <a:off x="76200" y="-38100"/>
            <a:ext cx="8229600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Research and Development…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7" descr="Swoosh.png"/>
          <p:cNvPicPr>
            <a:picLocks noChangeAspect="1"/>
          </p:cNvPicPr>
          <p:nvPr/>
        </p:nvPicPr>
        <p:blipFill>
          <a:blip r:embed="rId3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58200" y="104164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achineSig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043178"/>
            <a:ext cx="7924800" cy="415061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SA Machine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876300"/>
            <a:ext cx="4800600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dirty="0" smtClean="0"/>
              <a:t>Capabilities:</a:t>
            </a:r>
          </a:p>
          <a:p>
            <a:pPr lvl="1">
              <a:buFont typeface="Wingdings" pitchFamily="2" charset="2"/>
              <a:buChar char="ü"/>
            </a:pPr>
            <a:r>
              <a:rPr lang="de-DE" dirty="0" smtClean="0"/>
              <a:t>Integrates metrology instruments with robots and CNC machines for high-accuracy tool &amp; end effector moves</a:t>
            </a:r>
            <a:br>
              <a:rPr lang="de-DE" dirty="0" smtClean="0"/>
            </a:br>
            <a:endParaRPr lang="de-DE" dirty="0" smtClean="0"/>
          </a:p>
          <a:p>
            <a:pPr lvl="1">
              <a:buFont typeface="Wingdings" pitchFamily="2" charset="2"/>
              <a:buChar char="ü"/>
            </a:pPr>
            <a:r>
              <a:rPr lang="de-DE" dirty="0" smtClean="0"/>
              <a:t>Control  machines with scripting.</a:t>
            </a:r>
            <a:br>
              <a:rPr lang="de-DE" dirty="0" smtClean="0"/>
            </a:br>
            <a:endParaRPr lang="de-DE" dirty="0" smtClean="0"/>
          </a:p>
          <a:p>
            <a:pPr lvl="1">
              <a:buFont typeface="Wingdings" pitchFamily="2" charset="2"/>
              <a:buChar char="ü"/>
            </a:pPr>
            <a:r>
              <a:rPr lang="de-DE" dirty="0" smtClean="0"/>
              <a:t>Command moves in joint &amp; Cartesian space.</a:t>
            </a:r>
            <a:br>
              <a:rPr lang="de-DE" dirty="0" smtClean="0"/>
            </a:br>
            <a:endParaRPr lang="de-DE" dirty="0" smtClean="0"/>
          </a:p>
          <a:p>
            <a:pPr lvl="1">
              <a:buFont typeface="Wingdings" pitchFamily="2" charset="2"/>
              <a:buChar char="ü"/>
            </a:pPr>
            <a:r>
              <a:rPr lang="de-DE" i="1" dirty="0" smtClean="0"/>
              <a:t>Teach pendant </a:t>
            </a:r>
            <a:r>
              <a:rPr lang="de-DE" dirty="0" smtClean="0"/>
              <a:t>behavior</a:t>
            </a:r>
            <a:br>
              <a:rPr lang="de-DE" dirty="0" smtClean="0"/>
            </a:br>
            <a:endParaRPr lang="de-DE" dirty="0" smtClean="0"/>
          </a:p>
          <a:p>
            <a:pPr lvl="1">
              <a:buFont typeface="Wingdings" pitchFamily="2" charset="2"/>
              <a:buChar char="ü"/>
            </a:pPr>
            <a:r>
              <a:rPr lang="de-DE" dirty="0" smtClean="0"/>
              <a:t>Control robot poses using forward or</a:t>
            </a:r>
            <a:br>
              <a:rPr lang="de-DE" dirty="0" smtClean="0"/>
            </a:br>
            <a:r>
              <a:rPr lang="de-DE" dirty="0" smtClean="0"/>
              <a:t>inverse kinematics.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381" y="800100"/>
            <a:ext cx="4277619" cy="45623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49911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SA, tailored for portable CMM arms.</a:t>
            </a:r>
          </a:p>
        </p:txBody>
      </p:sp>
      <p:pic>
        <p:nvPicPr>
          <p:cNvPr id="8" name="Picture 7" descr="SAArm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41555"/>
            <a:ext cx="7315200" cy="462229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SA Arm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723900"/>
            <a:ext cx="510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Arm-only version of SA (arm-mounted scanners are</a:t>
            </a:r>
            <a:br>
              <a:rPr lang="de-DE" dirty="0" smtClean="0"/>
            </a:br>
            <a:r>
              <a:rPr lang="de-DE" dirty="0" smtClean="0"/>
              <a:t>also supported).</a:t>
            </a:r>
            <a:br>
              <a:rPr lang="de-DE" dirty="0" smtClean="0"/>
            </a:b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Competetive pricing.</a:t>
            </a:r>
            <a:br>
              <a:rPr lang="de-DE" dirty="0" smtClean="0"/>
            </a:b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Similar to SA Basic, but with GD&amp;T included.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SA ArmPad: a unique method of providing input</a:t>
            </a:r>
            <a:br>
              <a:rPr lang="de-DE" dirty="0" smtClean="0"/>
            </a:br>
            <a:r>
              <a:rPr lang="de-DE" dirty="0" smtClean="0"/>
              <a:t>to SA</a:t>
            </a:r>
            <a:br>
              <a:rPr lang="de-DE" dirty="0" smtClean="0"/>
            </a:b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Available in all SA packages</a:t>
            </a:r>
            <a:br>
              <a:rPr lang="de-DE" dirty="0" smtClean="0"/>
            </a:b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Calibrate pad--then tap it with the probe tip</a:t>
            </a:r>
            <a:br>
              <a:rPr lang="de-DE" dirty="0" smtClean="0"/>
            </a:br>
            <a:r>
              <a:rPr lang="de-DE" dirty="0" smtClean="0"/>
              <a:t>instead of using the mouse or keyboard.</a:t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5" name="Picture 4" descr="P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723900"/>
            <a:ext cx="3848476" cy="454761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New Robot Interface Added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4572000" cy="37719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Interface support for KUKA robots!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Control and calibrate robots using SA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For control use MP commands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Move Robot to Frame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Move Robot to Named Destination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ABB robot family Interface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7" name="Picture 6" descr="P5190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562100"/>
            <a:ext cx="41148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Neue Roboter-Schnittstelle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33500"/>
            <a:ext cx="4343400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mtClean="0">
                <a:latin typeface="Myriad Pro"/>
              </a:rPr>
              <a:t>Schnittstellen-Unterstützung für KUKA Roboter!</a:t>
            </a:r>
          </a:p>
          <a:p>
            <a:pPr eaLnBrk="1" hangingPunct="1">
              <a:lnSpc>
                <a:spcPct val="90000"/>
              </a:lnSpc>
            </a:pPr>
            <a:r>
              <a:rPr lang="de-DE" smtClean="0">
                <a:latin typeface="Myriad Pro"/>
              </a:rPr>
              <a:t>Mit SA Roboter kontrollieren und kalibrieren  </a:t>
            </a:r>
          </a:p>
          <a:p>
            <a:pPr eaLnBrk="1" hangingPunct="1">
              <a:lnSpc>
                <a:spcPct val="90000"/>
              </a:lnSpc>
            </a:pPr>
            <a:r>
              <a:rPr lang="de-DE" smtClean="0">
                <a:latin typeface="Myriad Pro"/>
              </a:rPr>
              <a:t>MP Befehle für die Kontrolle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mtClean="0">
                <a:latin typeface="Myriad Pro"/>
              </a:rPr>
              <a:t>Bewege Roboter zum System</a:t>
            </a:r>
          </a:p>
          <a:p>
            <a:pPr lvl="1" eaLnBrk="1" hangingPunct="1">
              <a:lnSpc>
                <a:spcPct val="90000"/>
              </a:lnSpc>
            </a:pPr>
            <a:r>
              <a:rPr lang="de-DE" smtClean="0">
                <a:latin typeface="Myriad Pro"/>
              </a:rPr>
              <a:t>Bewege Roboter zu definiertem Ziel </a:t>
            </a:r>
          </a:p>
          <a:p>
            <a:pPr eaLnBrk="1" hangingPunct="1">
              <a:lnSpc>
                <a:spcPct val="90000"/>
              </a:lnSpc>
            </a:pPr>
            <a:r>
              <a:rPr lang="de-DE" smtClean="0">
                <a:latin typeface="Myriad Pro"/>
              </a:rPr>
              <a:t>Schnittstelle zur ABB Roboter Familie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Myriad Pro"/>
            </a:endParaRPr>
          </a:p>
        </p:txBody>
      </p:sp>
      <p:pic>
        <p:nvPicPr>
          <p:cNvPr id="7" name="Picture 6" descr="P5190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562100"/>
            <a:ext cx="41148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Integrated Robot Interface in SA</a:t>
            </a:r>
          </a:p>
        </p:txBody>
      </p:sp>
      <p:pic>
        <p:nvPicPr>
          <p:cNvPr id="5" name="robotcontrolwithmp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028700"/>
            <a:ext cx="6858000" cy="4572000"/>
          </a:xfrm>
        </p:spPr>
      </p:pic>
    </p:spTree>
  </p:cSld>
  <p:clrMapOvr>
    <a:masterClrMapping/>
  </p:clrMapOvr>
  <p:transition advClick="0" advTm="2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228600" y="1181100"/>
            <a:ext cx="876300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Gegründet 1994 mit Fokus auf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/>
              <a:t>Fortgeschrittene Robotik Simulation und Kontrolle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/>
              <a:t>Räumliche Transformationen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/>
              <a:t>Fortgeschrittene Optimierungs-Techniken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Wir sind nicht nur eine Standard Software Firma.</a:t>
            </a:r>
            <a:br>
              <a:rPr lang="de-DE" sz="2400"/>
            </a:br>
            <a:r>
              <a:rPr lang="de-DE" sz="2400"/>
              <a:t>Wir liefern komplette Engineering Lösungen.</a:t>
            </a:r>
          </a:p>
          <a:p>
            <a:pPr marL="342900" indent="-342900">
              <a:spcBef>
                <a:spcPct val="20000"/>
              </a:spcBef>
            </a:pP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Premiumprodukt: SpatialAnalyzer vorangetrieben durch Kunden Anforderungen. Wir hören Ihnen zu!!!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35075"/>
            <a:ext cx="5029200" cy="377031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True Metrology Architecture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Measurements are linked to Instruments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Uses basic measurements (multiple stations) to produce Best Points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Integrates measurements from different measurement technologies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Produce Best Points from Network with USMN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Report – Communicate – Understand Measurement Uncertainty</a:t>
            </a:r>
          </a:p>
        </p:txBody>
      </p:sp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SA Metrology Architecture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791200" y="952500"/>
            <a:ext cx="25908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USMNNetworkTrackers_TotalStation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0861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1"/>
          <p:cNvSpPr>
            <a:spLocks noGrp="1"/>
          </p:cNvSpPr>
          <p:nvPr>
            <p:ph idx="4294967295"/>
          </p:nvPr>
        </p:nvSpPr>
        <p:spPr>
          <a:xfrm>
            <a:off x="457200" y="1235075"/>
            <a:ext cx="5257800" cy="37703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200" smtClean="0">
                <a:latin typeface="Myriad Pro"/>
              </a:rPr>
              <a:t>Echte Metrologie Architektur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900" smtClean="0">
                <a:latin typeface="Myriad Pro"/>
              </a:rPr>
              <a:t>Messungen sind an die Instrumente gebunden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900" smtClean="0">
                <a:latin typeface="Myriad Pro"/>
              </a:rPr>
              <a:t>Nutzt die elementaren Messungen (mehrere Stationen), um die optimalen Punkte zu erzeugen</a:t>
            </a:r>
          </a:p>
          <a:p>
            <a:pPr eaLnBrk="1" hangingPunct="1">
              <a:lnSpc>
                <a:spcPct val="80000"/>
              </a:lnSpc>
            </a:pPr>
            <a:r>
              <a:rPr lang="de-DE" sz="2200" smtClean="0">
                <a:latin typeface="Myriad Pro"/>
              </a:rPr>
              <a:t>Integriert Messungen von unterschiedlichen Messtechnologien</a:t>
            </a:r>
          </a:p>
          <a:p>
            <a:pPr eaLnBrk="1" hangingPunct="1">
              <a:lnSpc>
                <a:spcPct val="80000"/>
              </a:lnSpc>
            </a:pPr>
            <a:r>
              <a:rPr lang="de-DE" sz="2200" smtClean="0">
                <a:latin typeface="Myriad Pro"/>
              </a:rPr>
              <a:t>Erzeugt die bestmöglichen Netzwerk-Punkte mittels USMN</a:t>
            </a:r>
          </a:p>
          <a:p>
            <a:pPr eaLnBrk="1" hangingPunct="1">
              <a:lnSpc>
                <a:spcPct val="80000"/>
              </a:lnSpc>
            </a:pPr>
            <a:r>
              <a:rPr lang="de-DE" sz="2200" smtClean="0">
                <a:latin typeface="Myriad Pro"/>
              </a:rPr>
              <a:t>Protokollieren – Kommunizieren – Verstehen der Messunsicherheiten</a:t>
            </a:r>
          </a:p>
        </p:txBody>
      </p:sp>
      <p:sp>
        <p:nvSpPr>
          <p:cNvPr id="4505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SA Metrologie Architektur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638800" y="1714500"/>
            <a:ext cx="33528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52500"/>
            <a:ext cx="40798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Content Placeholder 1"/>
          <p:cNvSpPr>
            <a:spLocks noGrp="1"/>
          </p:cNvSpPr>
          <p:nvPr>
            <p:ph idx="1"/>
          </p:nvPr>
        </p:nvSpPr>
        <p:spPr>
          <a:xfrm>
            <a:off x="457200" y="1235075"/>
            <a:ext cx="4343400" cy="3770313"/>
          </a:xfrm>
        </p:spPr>
        <p:txBody>
          <a:bodyPr/>
          <a:lstStyle/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dirty="0" smtClean="0">
                <a:latin typeface="Myriad Pro"/>
              </a:rPr>
              <a:t>Support &gt; 20 Formats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en-US" dirty="0" smtClean="0">
                <a:latin typeface="Myriad Pro"/>
              </a:rPr>
              <a:t>Dassault, Siemens, PTC, Adobe, Autodesk, IGES/STEP + others...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dirty="0" smtClean="0">
                <a:latin typeface="Myriad Pro"/>
              </a:rPr>
              <a:t>Faster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dirty="0" smtClean="0">
                <a:latin typeface="Myriad Pro"/>
              </a:rPr>
              <a:t>Models CAD Assemblies directly to SA Folders…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dirty="0" smtClean="0">
                <a:latin typeface="Myriad Pro"/>
              </a:rPr>
              <a:t>Drag and Drop Import </a:t>
            </a:r>
            <a:r>
              <a:rPr lang="en-US" dirty="0" smtClean="0">
                <a:latin typeface="Myriad Pro"/>
                <a:sym typeface="Wingdings" pitchFamily="2" charset="2"/>
              </a:rPr>
              <a:t> </a:t>
            </a:r>
            <a:r>
              <a:rPr lang="en-US" dirty="0" smtClean="0">
                <a:latin typeface="Myriad Pro"/>
              </a:rPr>
              <a:t>CAD automatically extracted and organized</a:t>
            </a:r>
          </a:p>
        </p:txBody>
      </p:sp>
      <p:sp>
        <p:nvSpPr>
          <p:cNvPr id="4608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Adobe APEX Direct CAD Import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409700"/>
            <a:ext cx="2601913" cy="372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650" y="3111500"/>
            <a:ext cx="4095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3199" y="2395834"/>
            <a:ext cx="4546001" cy="259526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Drag and Drop CAD Models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directly into SA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09700"/>
            <a:ext cx="40798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52500"/>
            <a:ext cx="40798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Content Placeholder 1"/>
          <p:cNvSpPr>
            <a:spLocks noGrp="1"/>
          </p:cNvSpPr>
          <p:nvPr>
            <p:ph idx="4294967295"/>
          </p:nvPr>
        </p:nvSpPr>
        <p:spPr>
          <a:xfrm>
            <a:off x="457200" y="1235075"/>
            <a:ext cx="4343400" cy="3770313"/>
          </a:xfrm>
        </p:spPr>
        <p:txBody>
          <a:bodyPr/>
          <a:lstStyle/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Unterstützt &gt; 20 Formate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mtClean="0">
                <a:latin typeface="Myriad Pro"/>
              </a:rPr>
              <a:t>Dassault, Siemens, PTC, Adobe, Autodesk, IGES/STEP + andere...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Schneller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Modelliert CAD Bauteile direkt in SA Ordner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Drag and Drop Import </a:t>
            </a:r>
            <a:r>
              <a:rPr lang="de-DE" smtClean="0">
                <a:latin typeface="Myriad Pro"/>
                <a:sym typeface="Wingdings" pitchFamily="2" charset="2"/>
              </a:rPr>
              <a:t> die </a:t>
            </a:r>
            <a:r>
              <a:rPr lang="de-DE" smtClean="0">
                <a:latin typeface="Myriad Pro"/>
              </a:rPr>
              <a:t>CAD wird automatisch extrahiert und organisiert</a:t>
            </a:r>
            <a:endParaRPr lang="en-US" dirty="0" smtClean="0">
              <a:latin typeface="Myriad Pro"/>
            </a:endParaRPr>
          </a:p>
        </p:txBody>
      </p:sp>
      <p:sp>
        <p:nvSpPr>
          <p:cNvPr id="47107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Adobe APEX Direct CAD Import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409700"/>
            <a:ext cx="2601913" cy="372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650" y="3111500"/>
            <a:ext cx="4095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3199" y="2395834"/>
            <a:ext cx="4546001" cy="259526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Drag and Drop CAD Models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directly into SA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09700"/>
            <a:ext cx="40798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8100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1587500"/>
            <a:ext cx="450532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Content Placeholder 7"/>
          <p:cNvSpPr>
            <a:spLocks noGrp="1"/>
          </p:cNvSpPr>
          <p:nvPr>
            <p:ph idx="1"/>
          </p:nvPr>
        </p:nvSpPr>
        <p:spPr>
          <a:xfrm>
            <a:off x="457200" y="1397000"/>
            <a:ext cx="4114800" cy="37719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Drag and Drop Reports from Treeview</a:t>
            </a:r>
          </a:p>
          <a:p>
            <a:pPr eaLnBrk="1" hangingPunct="1"/>
            <a:r>
              <a:rPr lang="en-US" smtClean="0">
                <a:latin typeface="Myriad Pro"/>
              </a:rPr>
              <a:t>Template Reports</a:t>
            </a:r>
          </a:p>
          <a:p>
            <a:pPr eaLnBrk="1" hangingPunct="1"/>
            <a:r>
              <a:rPr lang="en-US" smtClean="0">
                <a:latin typeface="Myriad Pro"/>
              </a:rPr>
              <a:t>Linked with database </a:t>
            </a:r>
          </a:p>
          <a:p>
            <a:pPr eaLnBrk="1" hangingPunct="1"/>
            <a:r>
              <a:rPr lang="en-US" smtClean="0">
                <a:latin typeface="Myriad Pro"/>
              </a:rPr>
              <a:t>Objects update/change report reflect the changes</a:t>
            </a:r>
          </a:p>
          <a:p>
            <a:pPr eaLnBrk="1" hangingPunct="1"/>
            <a:endParaRPr lang="en-US" smtClean="0">
              <a:latin typeface="Myriad Pro"/>
            </a:endParaRPr>
          </a:p>
        </p:txBody>
      </p:sp>
      <p:sp>
        <p:nvSpPr>
          <p:cNvPr id="48132" name="Title 6"/>
          <p:cNvSpPr>
            <a:spLocks noGrp="1"/>
          </p:cNvSpPr>
          <p:nvPr>
            <p:ph type="title"/>
          </p:nvPr>
        </p:nvSpPr>
        <p:spPr>
          <a:xfrm>
            <a:off x="533400" y="317500"/>
            <a:ext cx="8229600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Dynamic Report Designer</a:t>
            </a: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8100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1587500"/>
            <a:ext cx="450532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Content Placeholder 7"/>
          <p:cNvSpPr>
            <a:spLocks noGrp="1"/>
          </p:cNvSpPr>
          <p:nvPr>
            <p:ph idx="4294967295"/>
          </p:nvPr>
        </p:nvSpPr>
        <p:spPr>
          <a:xfrm>
            <a:off x="457200" y="1397000"/>
            <a:ext cx="4114800" cy="3771900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Drag and Drop Reporte aus der Baumstruktur</a:t>
            </a:r>
          </a:p>
          <a:p>
            <a:pPr eaLnBrk="1" hangingPunct="1"/>
            <a:r>
              <a:rPr lang="de-DE" smtClean="0">
                <a:latin typeface="Myriad Pro"/>
              </a:rPr>
              <a:t>Vorlagen Reporte</a:t>
            </a:r>
          </a:p>
          <a:p>
            <a:pPr eaLnBrk="1" hangingPunct="1"/>
            <a:r>
              <a:rPr lang="de-DE" smtClean="0">
                <a:latin typeface="Myriad Pro"/>
              </a:rPr>
              <a:t>Verbunden mit der Datenbasis</a:t>
            </a:r>
            <a:r>
              <a:rPr lang="de-DE" sz="2800" smtClean="0">
                <a:latin typeface="Myriad Pro"/>
              </a:rPr>
              <a:t> </a:t>
            </a:r>
          </a:p>
          <a:p>
            <a:pPr eaLnBrk="1" hangingPunct="1"/>
            <a:r>
              <a:rPr lang="de-DE" smtClean="0">
                <a:latin typeface="Myriad Pro"/>
              </a:rPr>
              <a:t>Objekt-Änderungen und Aktualisierungen werden in bereits bestehende Reporte übernommen</a:t>
            </a:r>
          </a:p>
          <a:p>
            <a:pPr eaLnBrk="1" hangingPunct="1"/>
            <a:endParaRPr lang="en-US" smtClean="0">
              <a:latin typeface="Myriad Pro"/>
            </a:endParaRPr>
          </a:p>
        </p:txBody>
      </p:sp>
      <p:sp>
        <p:nvSpPr>
          <p:cNvPr id="49156" name="Title 6"/>
          <p:cNvSpPr>
            <a:spLocks noGrp="1"/>
          </p:cNvSpPr>
          <p:nvPr>
            <p:ph type="title" idx="4294967295"/>
          </p:nvPr>
        </p:nvSpPr>
        <p:spPr>
          <a:xfrm>
            <a:off x="533400" y="317500"/>
            <a:ext cx="8229600" cy="952500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Dynamischer Report Designer</a:t>
            </a: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35075"/>
            <a:ext cx="4343400" cy="3770313"/>
          </a:xfrm>
        </p:spPr>
        <p:txBody>
          <a:bodyPr rtlCol="0"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Fast/Easy Template Process for Automation… 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Clear 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Re-measure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New Geometry and Reports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Dynamic fitting and comparison of geometry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Types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Fit and Compare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Fit Only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Compare Only</a:t>
            </a:r>
          </a:p>
        </p:txBody>
      </p:sp>
      <p:sp>
        <p:nvSpPr>
          <p:cNvPr id="15363" name="Footer Placeholder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What's New in SA</a:t>
            </a:r>
          </a:p>
        </p:txBody>
      </p:sp>
      <p:sp>
        <p:nvSpPr>
          <p:cNvPr id="501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Myriad Pro"/>
              </a:rPr>
              <a:t>Geometry Comparison Relationships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079500"/>
            <a:ext cx="36576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4" cstate="print">
            <a:lum bright="-24000" contrast="46000"/>
          </a:blip>
          <a:srcRect/>
          <a:stretch>
            <a:fillRect/>
          </a:stretch>
        </p:blipFill>
        <p:spPr bwMode="auto">
          <a:xfrm>
            <a:off x="4800600" y="3111500"/>
            <a:ext cx="41910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Content Placeholder 1"/>
          <p:cNvSpPr>
            <a:spLocks noGrp="1"/>
          </p:cNvSpPr>
          <p:nvPr>
            <p:ph idx="4294967295"/>
          </p:nvPr>
        </p:nvSpPr>
        <p:spPr>
          <a:xfrm>
            <a:off x="457200" y="1235075"/>
            <a:ext cx="4343400" cy="3770313"/>
          </a:xfrm>
        </p:spPr>
        <p:txBody>
          <a:bodyPr/>
          <a:lstStyle/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200" smtClean="0">
                <a:latin typeface="Myriad Pro"/>
              </a:rPr>
              <a:t>Schneller/Einfacher Vorlagen- Prozess für Automationen 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z="1900" smtClean="0">
                <a:latin typeface="Myriad Pro"/>
              </a:rPr>
              <a:t>einfach 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z="1900" smtClean="0">
                <a:latin typeface="Myriad Pro"/>
              </a:rPr>
              <a:t>nachmessen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z="1900" smtClean="0">
                <a:latin typeface="Myriad Pro"/>
              </a:rPr>
              <a:t>Neue Geometrie und Reporte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200" smtClean="0">
                <a:latin typeface="Myriad Pro"/>
              </a:rPr>
              <a:t>Dynamisches Fitten und Vergleich von Geometrien 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200" smtClean="0">
                <a:latin typeface="Myriad Pro"/>
              </a:rPr>
              <a:t>Typen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z="1900" smtClean="0">
                <a:latin typeface="Myriad Pro"/>
              </a:rPr>
              <a:t>Einpassung und Vergleich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z="1900" smtClean="0">
                <a:latin typeface="Myriad Pro"/>
              </a:rPr>
              <a:t>Nur Einpassung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sz="1900" smtClean="0">
                <a:latin typeface="Myriad Pro"/>
              </a:rPr>
              <a:t>Nur Vergleich</a:t>
            </a:r>
          </a:p>
        </p:txBody>
      </p:sp>
      <p:sp>
        <p:nvSpPr>
          <p:cNvPr id="52226" name="Footer Placeholder 2"/>
          <p:cNvSpPr txBox="1">
            <a:spLocks noGrp="1"/>
          </p:cNvSpPr>
          <p:nvPr/>
        </p:nvSpPr>
        <p:spPr bwMode="auto">
          <a:xfrm>
            <a:off x="3124200" y="5297488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1200">
                <a:solidFill>
                  <a:srgbClr val="FFFFFF"/>
                </a:solidFill>
              </a:rPr>
              <a:t>Was ist neu in SA</a:t>
            </a:r>
          </a:p>
        </p:txBody>
      </p:sp>
      <p:sp>
        <p:nvSpPr>
          <p:cNvPr id="52227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z="3200" smtClean="0">
                <a:latin typeface="Myriad Pro"/>
              </a:rPr>
              <a:t>Geometrie Vergleichs-Relationen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079500"/>
            <a:ext cx="36576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46000"/>
          </a:blip>
          <a:srcRect/>
          <a:stretch>
            <a:fillRect/>
          </a:stretch>
        </p:blipFill>
        <p:spPr bwMode="auto">
          <a:xfrm>
            <a:off x="4800600" y="3111500"/>
            <a:ext cx="41910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GD&amp;T </a:t>
            </a:r>
            <a:r>
              <a:rPr lang="en-US" sz="4000" dirty="0" err="1"/>
              <a:t>Datums</a:t>
            </a:r>
            <a:r>
              <a:rPr lang="en-US" sz="4000" dirty="0"/>
              <a:t> &amp; Feature </a:t>
            </a:r>
            <a:r>
              <a:rPr lang="en-US" sz="4000" dirty="0" smtClean="0"/>
              <a:t>Checks</a:t>
            </a:r>
            <a:endParaRPr lang="en-US" sz="36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33500"/>
            <a:ext cx="4495800" cy="3771900"/>
          </a:xfrm>
        </p:spPr>
        <p:txBody>
          <a:bodyPr>
            <a:normAutofit lnSpcReduction="10000"/>
          </a:bodyPr>
          <a:lstStyle/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altLang="zh-CN" sz="2100" smtClean="0">
                <a:latin typeface="Myriad Pro"/>
              </a:rPr>
              <a:t>ANSI Y14.5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altLang="zh-CN" sz="2100" smtClean="0">
                <a:latin typeface="Myriad Pro"/>
              </a:rPr>
              <a:t>Direct Import of GD&amp;T from CAD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altLang="zh-CN" sz="2100" smtClean="0">
                <a:latin typeface="Myriad Pro"/>
              </a:rPr>
              <a:t>Integrated GD&amp;T Editor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altLang="zh-CN" sz="2100" smtClean="0">
                <a:latin typeface="Myriad Pro"/>
              </a:rPr>
              <a:t>Annotations define tolerances &amp; dependencies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en-US" altLang="zh-CN" smtClean="0">
                <a:latin typeface="Myriad Pro"/>
              </a:rPr>
              <a:t>Datums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en-US" altLang="zh-CN" smtClean="0">
                <a:latin typeface="Myriad Pro"/>
              </a:rPr>
              <a:t>Feature Checks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altLang="zh-CN" sz="2100" smtClean="0">
                <a:latin typeface="Myriad Pro"/>
              </a:rPr>
              <a:t>Measured data is associated with datum/feature check 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en-US" altLang="zh-CN" sz="2100" smtClean="0">
                <a:latin typeface="Myriad Pro"/>
              </a:rPr>
              <a:t>Automated Analysis and Report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en-US" altLang="zh-CN" smtClean="0">
                <a:latin typeface="Myriad Pro"/>
              </a:rPr>
              <a:t>Quick Reporting and Report Bar mechanism</a:t>
            </a:r>
          </a:p>
        </p:txBody>
      </p:sp>
      <p:pic>
        <p:nvPicPr>
          <p:cNvPr id="53251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1270000"/>
            <a:ext cx="3835400" cy="3581400"/>
          </a:xfrm>
        </p:spPr>
      </p:pic>
      <p:sp>
        <p:nvSpPr>
          <p:cNvPr id="5" name="Rectangle 4"/>
          <p:cNvSpPr/>
          <p:nvPr/>
        </p:nvSpPr>
        <p:spPr>
          <a:xfrm>
            <a:off x="4800600" y="4508500"/>
            <a:ext cx="4038600" cy="10156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Complete Automation … </a:t>
            </a:r>
            <a:b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Fast and Easy to Use 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Solution </a:t>
            </a: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sym typeface="Wingdings" pitchFamily="2" charset="2"/>
              </a:rPr>
              <a:t> </a:t>
            </a: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Minimal Training… </a:t>
            </a:r>
          </a:p>
        </p:txBody>
      </p:sp>
      <p:grpSp>
        <p:nvGrpSpPr>
          <p:cNvPr id="53253" name="Group 5"/>
          <p:cNvGrpSpPr>
            <a:grpSpLocks/>
          </p:cNvGrpSpPr>
          <p:nvPr/>
        </p:nvGrpSpPr>
        <p:grpSpPr bwMode="auto">
          <a:xfrm>
            <a:off x="7620000" y="825500"/>
            <a:ext cx="1295400" cy="1274763"/>
            <a:chOff x="1371600" y="4321007"/>
            <a:chExt cx="2438400" cy="2339753"/>
          </a:xfrm>
        </p:grpSpPr>
        <p:pic>
          <p:nvPicPr>
            <p:cNvPr id="5325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3722" y="4321007"/>
              <a:ext cx="1209675" cy="1676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5" name="Text Box 8"/>
            <p:cNvSpPr txBox="1">
              <a:spLocks noChangeArrowheads="1"/>
            </p:cNvSpPr>
            <p:nvPr/>
          </p:nvSpPr>
          <p:spPr bwMode="auto">
            <a:xfrm>
              <a:off x="1371600" y="6095999"/>
              <a:ext cx="2438400" cy="564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latin typeface="Calibri" pitchFamily="34" charset="0"/>
                </a:rPr>
                <a:t>ASME Y14.5</a:t>
              </a:r>
            </a:p>
          </p:txBody>
        </p:sp>
      </p:grp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de-DE" sz="3600" smtClean="0">
                <a:latin typeface="Myriad Pro"/>
              </a:rPr>
              <a:t>GD&amp;T Datums- &amp; Merkmal-Kontrolle</a:t>
            </a:r>
            <a:endParaRPr lang="de-DE" sz="3200" smtClean="0">
              <a:latin typeface="Myriad Pro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333500"/>
            <a:ext cx="4800600" cy="4191000"/>
          </a:xfrm>
        </p:spPr>
        <p:txBody>
          <a:bodyPr/>
          <a:lstStyle/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altLang="zh-CN" sz="2100" smtClean="0">
                <a:latin typeface="Myriad Pro"/>
              </a:rPr>
              <a:t>ANSI Y14.5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altLang="zh-CN" sz="2100" smtClean="0">
                <a:latin typeface="Myriad Pro"/>
              </a:rPr>
              <a:t>Direkt Import von GD&amp;T aus CAD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altLang="zh-CN" sz="2100" smtClean="0">
                <a:latin typeface="Myriad Pro"/>
              </a:rPr>
              <a:t>Integrierter GD&amp;T Editor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altLang="zh-CN" sz="2100" smtClean="0">
                <a:latin typeface="Myriad Pro"/>
              </a:rPr>
              <a:t>Notierungen definieren die Toleranzen &amp; Abhängigkeiten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altLang="zh-CN" smtClean="0">
                <a:latin typeface="Myriad Pro"/>
              </a:rPr>
              <a:t>Datums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altLang="zh-CN" smtClean="0">
                <a:latin typeface="Myriad Pro"/>
              </a:rPr>
              <a:t>Merkmal Kontrolle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altLang="zh-CN" sz="2100" smtClean="0">
                <a:latin typeface="Myriad Pro"/>
              </a:rPr>
              <a:t>Messdaten sind verbunden mit den Merkmal-Kontrollen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altLang="zh-CN" sz="2100" smtClean="0">
                <a:latin typeface="Myriad Pro"/>
              </a:rPr>
              <a:t>Automatisierte Analyse und Reporte</a:t>
            </a:r>
          </a:p>
          <a:p>
            <a:pPr marL="620713" lvl="1" eaLnBrk="1" hangingPunct="1">
              <a:lnSpc>
                <a:spcPct val="90000"/>
              </a:lnSpc>
              <a:spcBef>
                <a:spcPts val="325"/>
              </a:spcBef>
              <a:buFont typeface="Verdana" pitchFamily="34" charset="0"/>
              <a:buChar char="◦"/>
            </a:pPr>
            <a:r>
              <a:rPr lang="de-DE" altLang="zh-CN" smtClean="0">
                <a:latin typeface="Myriad Pro"/>
              </a:rPr>
              <a:t>Schnelles Reporting und Reportleisten-Mechanismus</a:t>
            </a:r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1270000"/>
            <a:ext cx="3835400" cy="3581400"/>
          </a:xfrm>
        </p:spPr>
      </p:pic>
      <p:sp>
        <p:nvSpPr>
          <p:cNvPr id="5" name="Rectangle 4"/>
          <p:cNvSpPr/>
          <p:nvPr/>
        </p:nvSpPr>
        <p:spPr>
          <a:xfrm>
            <a:off x="4800600" y="4508500"/>
            <a:ext cx="4038600" cy="10156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Complete Automation … </a:t>
            </a:r>
            <a:b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Fast and Easy to Use 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Solution </a:t>
            </a: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sym typeface="Wingdings" pitchFamily="2" charset="2"/>
              </a:rPr>
              <a:t> </a:t>
            </a:r>
            <a:r>
              <a:rPr lang="en-US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Minimal Training… 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7620000" y="825500"/>
            <a:ext cx="1295400" cy="1274763"/>
            <a:chOff x="1371600" y="4321007"/>
            <a:chExt cx="2438400" cy="2339753"/>
          </a:xfrm>
        </p:grpSpPr>
        <p:pic>
          <p:nvPicPr>
            <p:cNvPr id="5530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3722" y="4321007"/>
              <a:ext cx="1209675" cy="1676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3" name="Text Box 8"/>
            <p:cNvSpPr txBox="1">
              <a:spLocks noChangeArrowheads="1"/>
            </p:cNvSpPr>
            <p:nvPr/>
          </p:nvSpPr>
          <p:spPr bwMode="auto">
            <a:xfrm>
              <a:off x="1371600" y="6095999"/>
              <a:ext cx="2438400" cy="564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latin typeface="Calibri" pitchFamily="34" charset="0"/>
                </a:rPr>
                <a:t>ASME Y14.5</a:t>
              </a:r>
            </a:p>
          </p:txBody>
        </p:sp>
      </p:grp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5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0"/>
      <p:bldP spid="5529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762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952500"/>
            <a:ext cx="7162800" cy="4597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Development philosophy: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			“Engineers who write software,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latin typeface="Arial" pitchFamily="34" charset="0"/>
                <a:cs typeface="Arial" pitchFamily="34" charset="0"/>
              </a:rPr>
              <a:t>                      not software engineers”.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Dynamic and growing company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			26% average yearly growth.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Extensive experience in Aerospace, Automotive, Shipbuilding, energy, communication, transportation, manufacturing and many other industries.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9325" y="952500"/>
            <a:ext cx="1616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ocuments and Settings\bureau\Mes documents\NTI\Pictures\Miscellaneous\A380_SingaporeAir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019300"/>
            <a:ext cx="1619250" cy="114300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C:\Documents and Settings\bureau\Mes documents\NTI\Pictures\Miscellaneous\BMW6_initialTronque_96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100" y="3238500"/>
            <a:ext cx="1638300" cy="1184275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 t="1103" r="3529"/>
          <a:stretch>
            <a:fillRect/>
          </a:stretch>
        </p:blipFill>
        <p:spPr bwMode="auto">
          <a:xfrm>
            <a:off x="7277100" y="4524375"/>
            <a:ext cx="1638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woosh.png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Auto-Filter and Segment Pts/Cloud</a:t>
            </a:r>
          </a:p>
        </p:txBody>
      </p:sp>
      <p:sp>
        <p:nvSpPr>
          <p:cNvPr id="57346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Input: 1 Cloud</a:t>
            </a:r>
          </a:p>
          <a:p>
            <a:pPr eaLnBrk="1" hangingPunct="1"/>
            <a:r>
              <a:rPr lang="en-US" smtClean="0">
                <a:latin typeface="Myriad Pro"/>
              </a:rPr>
              <a:t>Output: 13 Clouds matched per feature</a:t>
            </a:r>
          </a:p>
          <a:p>
            <a:pPr eaLnBrk="1" hangingPunct="1"/>
            <a:r>
              <a:rPr lang="en-US" smtClean="0">
                <a:latin typeface="Myriad Pro"/>
              </a:rPr>
              <a:t>Fast </a:t>
            </a:r>
            <a:r>
              <a:rPr lang="en-US" smtClean="0">
                <a:latin typeface="Myriad Pro"/>
                <a:sym typeface="Wingdings" pitchFamily="2" charset="2"/>
              </a:rPr>
              <a:t> Integrates with GD&amp;T</a:t>
            </a:r>
            <a:endParaRPr lang="en-US" smtClean="0">
              <a:latin typeface="Myriad Pro"/>
            </a:endParaRPr>
          </a:p>
        </p:txBody>
      </p:sp>
      <p:pic>
        <p:nvPicPr>
          <p:cNvPr id="5734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6250"/>
            <a:ext cx="3657600" cy="213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16250"/>
            <a:ext cx="4191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AutoShape 9"/>
          <p:cNvSpPr>
            <a:spLocks noChangeArrowheads="1"/>
          </p:cNvSpPr>
          <p:nvPr/>
        </p:nvSpPr>
        <p:spPr bwMode="auto">
          <a:xfrm>
            <a:off x="3581400" y="3524250"/>
            <a:ext cx="1219200" cy="1079500"/>
          </a:xfrm>
          <a:prstGeom prst="rightArrow">
            <a:avLst>
              <a:gd name="adj1" fmla="val 50000"/>
              <a:gd name="adj2" fmla="val 2499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5734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Auto-Filter und Segment Punktewolke</a:t>
            </a:r>
          </a:p>
        </p:txBody>
      </p:sp>
      <p:sp>
        <p:nvSpPr>
          <p:cNvPr id="58370" name="AutoShape 3"/>
          <p:cNvSpPr>
            <a:spLocks noGrp="1" noChangeAspect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Eingabe: 1 Punktewolke</a:t>
            </a:r>
          </a:p>
          <a:p>
            <a:pPr eaLnBrk="1" hangingPunct="1"/>
            <a:r>
              <a:rPr lang="de-DE" smtClean="0">
                <a:latin typeface="Myriad Pro"/>
              </a:rPr>
              <a:t>Ausgabe: 13 Punktewolken, angepasst je Feature</a:t>
            </a:r>
          </a:p>
          <a:p>
            <a:pPr eaLnBrk="1" hangingPunct="1"/>
            <a:r>
              <a:rPr lang="de-DE" smtClean="0">
                <a:latin typeface="Myriad Pro"/>
              </a:rPr>
              <a:t>Schnell </a:t>
            </a:r>
            <a:r>
              <a:rPr lang="de-DE" smtClean="0">
                <a:latin typeface="Myriad Pro"/>
                <a:sym typeface="Wingdings" pitchFamily="2" charset="2"/>
              </a:rPr>
              <a:t> Integriert mit GD&amp;T</a:t>
            </a:r>
          </a:p>
        </p:txBody>
      </p:sp>
      <p:grpSp>
        <p:nvGrpSpPr>
          <p:cNvPr id="58371" name="Group 4"/>
          <p:cNvGrpSpPr>
            <a:grpSpLocks/>
          </p:cNvGrpSpPr>
          <p:nvPr/>
        </p:nvGrpSpPr>
        <p:grpSpPr bwMode="auto">
          <a:xfrm>
            <a:off x="457200" y="3009900"/>
            <a:ext cx="8305800" cy="2203450"/>
            <a:chOff x="288" y="1560"/>
            <a:chExt cx="5232" cy="1388"/>
          </a:xfrm>
        </p:grpSpPr>
        <p:pic>
          <p:nvPicPr>
            <p:cNvPr id="5837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1560"/>
              <a:ext cx="2304" cy="134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837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1560"/>
              <a:ext cx="2640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4" name="AutoShape 9"/>
            <p:cNvSpPr>
              <a:spLocks noChangeArrowheads="1"/>
            </p:cNvSpPr>
            <p:nvPr/>
          </p:nvSpPr>
          <p:spPr bwMode="auto">
            <a:xfrm>
              <a:off x="2256" y="1880"/>
              <a:ext cx="768" cy="680"/>
            </a:xfrm>
            <a:prstGeom prst="rightArrow">
              <a:avLst>
                <a:gd name="adj1" fmla="val 50000"/>
                <a:gd name="adj2" fmla="val 2499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/>
      <p:bldP spid="5837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Nicolas Tanala\Documents\NRK\Marketing\OEM\HEXAGON\ScreenShots\CallOut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997293"/>
            <a:ext cx="40322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Users\Nicolas Tanala\Documents\NRK\Marketing\OEM\HEXAGON\ScreenShots\CallOut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757600"/>
            <a:ext cx="4897438" cy="154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50825" y="157428"/>
            <a:ext cx="7456488" cy="40011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OVERVIEW OF SPATIAL ANALYZER SOFTWARE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33664" y="397227"/>
            <a:ext cx="31325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rgbClr val="0070C0"/>
                </a:solidFill>
              </a:rPr>
              <a:t>« </a:t>
            </a:r>
            <a:r>
              <a:rPr lang="fr-FR" sz="2000" b="1" i="1" dirty="0" err="1">
                <a:solidFill>
                  <a:srgbClr val="0070C0"/>
                </a:solidFill>
              </a:rPr>
              <a:t>Integrated</a:t>
            </a:r>
            <a:r>
              <a:rPr lang="fr-FR" sz="2000" b="1" i="1" dirty="0">
                <a:solidFill>
                  <a:srgbClr val="0070C0"/>
                </a:solidFill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</a:rPr>
              <a:t>Reporting</a:t>
            </a:r>
            <a:r>
              <a:rPr lang="fr-FR" sz="2000" b="1" i="1" dirty="0">
                <a:solidFill>
                  <a:srgbClr val="0070C0"/>
                </a:solidFill>
              </a:rPr>
              <a:t> »</a:t>
            </a:r>
          </a:p>
        </p:txBody>
      </p:sp>
      <p:pic>
        <p:nvPicPr>
          <p:cNvPr id="19" name="Image 18" descr="SA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0" y="97194"/>
            <a:ext cx="958426" cy="66007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2" descr="C:\@ProjectsInWork\Sigma3D-China\CarBody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028700"/>
            <a:ext cx="3733800" cy="25649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600" smtClean="0">
                <a:latin typeface="Myriad Pro"/>
              </a:rPr>
              <a:t>GD&amp;T Measure/Analysis/Report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70000"/>
            <a:ext cx="4495800" cy="3771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 smtClean="0">
                <a:latin typeface="Myriad Pro"/>
              </a:rPr>
              <a:t>Measurements exist </a:t>
            </a:r>
            <a:r>
              <a:rPr lang="en-US" altLang="zh-CN" dirty="0" smtClean="0">
                <a:latin typeface="Myriad Pro"/>
                <a:sym typeface="Wingdings" pitchFamily="2" charset="2"/>
              </a:rPr>
              <a:t></a:t>
            </a:r>
            <a:r>
              <a:rPr lang="en-US" altLang="zh-CN" dirty="0" smtClean="0">
                <a:latin typeface="Myriad Pro"/>
              </a:rPr>
              <a:t> feature check is evaluated</a:t>
            </a:r>
          </a:p>
          <a:p>
            <a:pPr eaLnBrk="1" hangingPunct="1"/>
            <a:r>
              <a:rPr lang="en-US" altLang="zh-CN" dirty="0" smtClean="0">
                <a:latin typeface="Myriad Pro"/>
              </a:rPr>
              <a:t>Alignment residuals</a:t>
            </a:r>
          </a:p>
          <a:p>
            <a:pPr eaLnBrk="1" hangingPunct="1"/>
            <a:r>
              <a:rPr lang="en-US" altLang="zh-CN" dirty="0" smtClean="0">
                <a:latin typeface="Myriad Pro"/>
              </a:rPr>
              <a:t>Updated with each measured point</a:t>
            </a:r>
          </a:p>
          <a:p>
            <a:pPr eaLnBrk="1" hangingPunct="1"/>
            <a:r>
              <a:rPr lang="en-US" altLang="zh-CN" dirty="0" smtClean="0">
                <a:latin typeface="Myriad Pro"/>
              </a:rPr>
              <a:t>Pass or Fail status shown immediately</a:t>
            </a:r>
          </a:p>
          <a:p>
            <a:pPr lvl="1" eaLnBrk="1" hangingPunct="1"/>
            <a:r>
              <a:rPr lang="en-US" sz="2400" dirty="0" smtClean="0">
                <a:solidFill>
                  <a:srgbClr val="00FF00"/>
                </a:solidFill>
                <a:latin typeface="Myriad Pro"/>
              </a:rPr>
              <a:t>Go</a:t>
            </a:r>
            <a:r>
              <a:rPr lang="en-US" sz="2400" dirty="0" smtClean="0">
                <a:latin typeface="Myriad Pro"/>
              </a:rPr>
              <a:t>/</a:t>
            </a:r>
            <a:r>
              <a:rPr lang="en-US" sz="2400" dirty="0" err="1" smtClean="0">
                <a:solidFill>
                  <a:srgbClr val="FF0000"/>
                </a:solidFill>
                <a:latin typeface="Myriad Pro"/>
              </a:rPr>
              <a:t>NoGo</a:t>
            </a:r>
            <a:endParaRPr lang="en-US" altLang="zh-CN" sz="2400" dirty="0" smtClean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70000"/>
            <a:ext cx="3657600" cy="3878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945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de-DE" altLang="zh-CN" sz="3600" smtClean="0">
                <a:latin typeface="Myriad Pro"/>
              </a:rPr>
              <a:t>GD&amp;T Messen/Analyse/Report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70000"/>
            <a:ext cx="4495800" cy="3771900"/>
          </a:xfrm>
        </p:spPr>
        <p:txBody>
          <a:bodyPr/>
          <a:lstStyle/>
          <a:p>
            <a:pPr eaLnBrk="1" hangingPunct="1"/>
            <a:r>
              <a:rPr lang="de-DE" altLang="zh-CN" smtClean="0">
                <a:latin typeface="Myriad Pro"/>
              </a:rPr>
              <a:t>Messungen existieren </a:t>
            </a:r>
            <a:r>
              <a:rPr lang="de-DE" altLang="zh-CN" smtClean="0">
                <a:latin typeface="Myriad Pro"/>
                <a:sym typeface="Wingdings" pitchFamily="2" charset="2"/>
              </a:rPr>
              <a:t></a:t>
            </a:r>
            <a:r>
              <a:rPr lang="de-DE" altLang="zh-CN" smtClean="0">
                <a:latin typeface="Myriad Pro"/>
              </a:rPr>
              <a:t> Merkmal-Check wird berechnet</a:t>
            </a:r>
          </a:p>
          <a:p>
            <a:pPr eaLnBrk="1" hangingPunct="1"/>
            <a:r>
              <a:rPr lang="de-DE" altLang="zh-CN" smtClean="0">
                <a:latin typeface="Myriad Pro"/>
              </a:rPr>
              <a:t>Ausrichtungs-Residuals</a:t>
            </a:r>
          </a:p>
          <a:p>
            <a:pPr eaLnBrk="1" hangingPunct="1"/>
            <a:r>
              <a:rPr lang="de-DE" altLang="zh-CN" smtClean="0">
                <a:latin typeface="Myriad Pro"/>
              </a:rPr>
              <a:t>Wird mit jedem gemessenen Punkt aktualisiert</a:t>
            </a:r>
          </a:p>
          <a:p>
            <a:pPr eaLnBrk="1" hangingPunct="1"/>
            <a:r>
              <a:rPr lang="de-DE" altLang="zh-CN" smtClean="0">
                <a:latin typeface="Myriad Pro"/>
              </a:rPr>
              <a:t>Sofortiger Anzeigestatus über Abnahme oder Scheitern</a:t>
            </a:r>
          </a:p>
          <a:p>
            <a:pPr lvl="1" eaLnBrk="1" hangingPunct="1"/>
            <a:r>
              <a:rPr lang="en-US" sz="2400" smtClean="0">
                <a:solidFill>
                  <a:srgbClr val="00FF00"/>
                </a:solidFill>
                <a:latin typeface="Myriad Pro"/>
              </a:rPr>
              <a:t>Go</a:t>
            </a:r>
            <a:r>
              <a:rPr lang="en-US" sz="2400" smtClean="0">
                <a:latin typeface="Myriad Pro"/>
              </a:rPr>
              <a:t>/</a:t>
            </a:r>
            <a:r>
              <a:rPr lang="en-US" sz="2400" smtClean="0">
                <a:solidFill>
                  <a:srgbClr val="FF0000"/>
                </a:solidFill>
                <a:latin typeface="Myriad Pro"/>
              </a:rPr>
              <a:t>NoGo</a:t>
            </a:r>
            <a:endParaRPr lang="en-US" altLang="zh-CN" sz="2400" smtClean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604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70000"/>
            <a:ext cx="3657600" cy="3878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7" grpId="0"/>
      <p:bldP spid="6041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457200" y="1235075"/>
            <a:ext cx="3962400" cy="3770313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New SA Documentation</a:t>
            </a:r>
          </a:p>
          <a:p>
            <a:pPr eaLnBrk="1" hangingPunct="1"/>
            <a:r>
              <a:rPr lang="en-US" smtClean="0">
                <a:latin typeface="Myriad Pro"/>
              </a:rPr>
              <a:t>Roadmap is a stand alone application </a:t>
            </a:r>
          </a:p>
          <a:p>
            <a:pPr eaLnBrk="1" hangingPunct="1"/>
            <a:r>
              <a:rPr lang="en-US" smtClean="0">
                <a:latin typeface="Myriad Pro"/>
              </a:rPr>
              <a:t>Updated via the web  </a:t>
            </a:r>
          </a:p>
          <a:p>
            <a:pPr eaLnBrk="1" hangingPunct="1"/>
            <a:r>
              <a:rPr lang="en-US" smtClean="0">
                <a:latin typeface="Myriad Pro"/>
              </a:rPr>
              <a:t>Updates with every release of SA </a:t>
            </a:r>
          </a:p>
          <a:p>
            <a:pPr eaLnBrk="1" hangingPunct="1"/>
            <a:r>
              <a:rPr lang="en-US" smtClean="0">
                <a:latin typeface="Myriad Pro"/>
              </a:rPr>
              <a:t>Download SA Roadmap with Master Installer </a:t>
            </a:r>
          </a:p>
          <a:p>
            <a:pPr eaLnBrk="1" hangingPunct="1"/>
            <a:endParaRPr lang="en-US" smtClean="0">
              <a:latin typeface="Myriad Pro"/>
            </a:endParaRPr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What's New in SA</a:t>
            </a:r>
          </a:p>
        </p:txBody>
      </p:sp>
      <p:sp>
        <p:nvSpPr>
          <p:cNvPr id="6349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SA Roadmap…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06500"/>
            <a:ext cx="43021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1"/>
          <p:cNvSpPr>
            <a:spLocks noGrp="1"/>
          </p:cNvSpPr>
          <p:nvPr>
            <p:ph idx="4294967295"/>
          </p:nvPr>
        </p:nvSpPr>
        <p:spPr>
          <a:xfrm>
            <a:off x="457200" y="1235075"/>
            <a:ext cx="3962400" cy="3770313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Neue SA Dokumentation</a:t>
            </a:r>
          </a:p>
          <a:p>
            <a:pPr eaLnBrk="1" hangingPunct="1"/>
            <a:r>
              <a:rPr lang="de-DE" smtClean="0">
                <a:latin typeface="Myriad Pro"/>
              </a:rPr>
              <a:t>Die </a:t>
            </a:r>
            <a:r>
              <a:rPr lang="en-US" smtClean="0">
                <a:latin typeface="Myriad Pro"/>
              </a:rPr>
              <a:t>Roadmap</a:t>
            </a:r>
            <a:r>
              <a:rPr lang="de-DE" smtClean="0">
                <a:latin typeface="Myriad Pro"/>
              </a:rPr>
              <a:t> ist eine eigenständige Anwendung </a:t>
            </a:r>
          </a:p>
          <a:p>
            <a:pPr eaLnBrk="1" hangingPunct="1"/>
            <a:r>
              <a:rPr lang="de-DE" smtClean="0">
                <a:latin typeface="Myriad Pro"/>
              </a:rPr>
              <a:t>Aktualisierung über Internet  </a:t>
            </a:r>
          </a:p>
          <a:p>
            <a:pPr eaLnBrk="1" hangingPunct="1"/>
            <a:r>
              <a:rPr lang="de-DE" smtClean="0">
                <a:latin typeface="Myriad Pro"/>
              </a:rPr>
              <a:t>Aktualisierung mit jeder neuen SA Version </a:t>
            </a:r>
          </a:p>
          <a:p>
            <a:pPr eaLnBrk="1" hangingPunct="1"/>
            <a:r>
              <a:rPr lang="de-DE" smtClean="0">
                <a:latin typeface="Myriad Pro"/>
              </a:rPr>
              <a:t>SA </a:t>
            </a:r>
            <a:r>
              <a:rPr lang="en-US" smtClean="0">
                <a:latin typeface="Myriad Pro"/>
              </a:rPr>
              <a:t>Roadmap</a:t>
            </a:r>
            <a:r>
              <a:rPr lang="de-DE" smtClean="0">
                <a:latin typeface="Myriad Pro"/>
              </a:rPr>
              <a:t> Download mit dem Master </a:t>
            </a:r>
            <a:r>
              <a:rPr lang="en-US" smtClean="0">
                <a:latin typeface="Myriad Pro"/>
              </a:rPr>
              <a:t>Installer </a:t>
            </a:r>
          </a:p>
        </p:txBody>
      </p:sp>
      <p:sp>
        <p:nvSpPr>
          <p:cNvPr id="64514" name="Footer Placeholder 2"/>
          <p:cNvSpPr txBox="1">
            <a:spLocks noGrp="1"/>
          </p:cNvSpPr>
          <p:nvPr/>
        </p:nvSpPr>
        <p:spPr bwMode="auto">
          <a:xfrm>
            <a:off x="3124200" y="5297488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1200">
                <a:solidFill>
                  <a:srgbClr val="FFFFFF"/>
                </a:solidFill>
              </a:rPr>
              <a:t>Was ist neu</a:t>
            </a:r>
            <a:r>
              <a:rPr lang="de-DE"/>
              <a:t> </a:t>
            </a:r>
            <a:r>
              <a:rPr lang="de-DE" sz="1200">
                <a:solidFill>
                  <a:srgbClr val="FFFFFF"/>
                </a:solidFill>
              </a:rPr>
              <a:t>in SA</a:t>
            </a:r>
          </a:p>
        </p:txBody>
      </p:sp>
      <p:sp>
        <p:nvSpPr>
          <p:cNvPr id="64515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SA Roadmap…</a:t>
            </a: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06500"/>
            <a:ext cx="43021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SA Quick Align to CAD</a:t>
            </a:r>
          </a:p>
        </p:txBody>
      </p:sp>
      <p:sp>
        <p:nvSpPr>
          <p:cNvPr id="6553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/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r>
              <a:rPr lang="en-US" smtClean="0">
                <a:latin typeface="Myriad Pro"/>
              </a:rPr>
              <a:t>Quick Align guides user to each measurement location</a:t>
            </a:r>
          </a:p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r>
              <a:rPr lang="en-US" smtClean="0">
                <a:latin typeface="Myriad Pro"/>
              </a:rPr>
              <a:t>As measurements are made instrument location is updated</a:t>
            </a:r>
          </a:p>
          <a:p>
            <a:pPr marL="365125" indent="-255588" eaLnBrk="1" hangingPunct="1">
              <a:buFont typeface="Wingdings 3" pitchFamily="18" charset="2"/>
              <a:buChar char=""/>
            </a:pPr>
            <a:r>
              <a:rPr lang="en-US" smtClean="0">
                <a:latin typeface="Myriad Pro"/>
              </a:rPr>
              <a:t>N-Pt Quick Align Support</a:t>
            </a:r>
          </a:p>
          <a:p>
            <a:pPr marL="365125" indent="-255588" eaLnBrk="1" hangingPunct="1">
              <a:buFont typeface="Wingdings 3" pitchFamily="18" charset="2"/>
              <a:buChar char=""/>
            </a:pPr>
            <a:r>
              <a:rPr lang="en-US" smtClean="0">
                <a:latin typeface="Myriad Pro"/>
              </a:rPr>
              <a:t>Quick Report of Solution</a:t>
            </a:r>
          </a:p>
          <a:p>
            <a:pPr marL="365125" indent="-255588" eaLnBrk="1" hangingPunct="1">
              <a:buFont typeface="Wingdings 3" pitchFamily="18" charset="2"/>
              <a:buChar char=""/>
            </a:pPr>
            <a:r>
              <a:rPr lang="en-US" smtClean="0">
                <a:latin typeface="Myriad Pro"/>
              </a:rPr>
              <a:t>SA Event records stats</a:t>
            </a:r>
          </a:p>
        </p:txBody>
      </p:sp>
      <p:pic>
        <p:nvPicPr>
          <p:cNvPr id="65539" name="Picture 3">
            <a:hlinkClick r:id="rId2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333500"/>
            <a:ext cx="4038600" cy="2465388"/>
          </a:xfrm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873500"/>
            <a:ext cx="27432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/>
      <p:bldP spid="6553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SA Schnell-Ausrichtung gegen CAD</a:t>
            </a:r>
            <a:endParaRPr lang="en-US" smtClean="0">
              <a:latin typeface="Myriad Pro"/>
            </a:endParaRPr>
          </a:p>
        </p:txBody>
      </p:sp>
      <p:sp>
        <p:nvSpPr>
          <p:cNvPr id="66562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457200" y="1333500"/>
            <a:ext cx="4038600" cy="3771900"/>
          </a:xfrm>
        </p:spPr>
        <p:txBody>
          <a:bodyPr/>
          <a:lstStyle/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Schnell-Ausrichtung führt den Nutzer zu jedem zu messenden Punkt</a:t>
            </a:r>
          </a:p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Während der Messung wird die Instrumenten-Position aktualisiert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N-Pt Schnell-Ausrichtung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Schnell-Report der Lösung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mtClean="0">
                <a:latin typeface="Myriad Pro"/>
              </a:rPr>
              <a:t>SA Ereignisse speichern die Statistiken</a:t>
            </a:r>
            <a:endParaRPr lang="en-US" smtClean="0">
              <a:latin typeface="Myriad Pro"/>
            </a:endParaRPr>
          </a:p>
        </p:txBody>
      </p:sp>
      <p:pic>
        <p:nvPicPr>
          <p:cNvPr id="66563" name="Picture 3">
            <a:hlinkClick r:id="rId2" action="ppaction://hlinkfile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333500"/>
            <a:ext cx="4038600" cy="2465388"/>
          </a:xfrm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873500"/>
            <a:ext cx="27432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1" grpId="0"/>
      <p:bldP spid="6656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</a:t>
            </a:r>
            <a:r>
              <a:rPr lang="en-US" dirty="0" smtClean="0"/>
              <a:t>Translucency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8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52500"/>
            <a:ext cx="64389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3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09700"/>
            <a:ext cx="64389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8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14500"/>
            <a:ext cx="64389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762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76200" y="952500"/>
            <a:ext cx="71628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Entwicklungs-Philosophie:</a:t>
            </a:r>
          </a:p>
          <a:p>
            <a:pPr marL="800100" lvl="1" indent="-342900">
              <a:spcBef>
                <a:spcPct val="20000"/>
              </a:spcBef>
            </a:pPr>
            <a:r>
              <a:rPr lang="de-DE" sz="2400"/>
              <a:t>			“Ingenieure, die Software schreiben,</a:t>
            </a:r>
            <a:br>
              <a:rPr lang="de-DE" sz="2400"/>
            </a:br>
            <a:r>
              <a:rPr lang="de-DE" sz="2400"/>
              <a:t>                     keine Software-Programmierer”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Dynamische und wachsende Firma</a:t>
            </a:r>
          </a:p>
          <a:p>
            <a:pPr marL="342900" indent="-342900">
              <a:spcBef>
                <a:spcPct val="20000"/>
              </a:spcBef>
            </a:pPr>
            <a:r>
              <a:rPr lang="de-DE" sz="2400"/>
              <a:t>		26% durchschnittlicher jährlicher Zuwachs</a:t>
            </a:r>
          </a:p>
          <a:p>
            <a:pPr marL="342900" indent="-342900">
              <a:spcBef>
                <a:spcPct val="20000"/>
              </a:spcBef>
            </a:pP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Umfassende Erfahrung im Flugzeugbau, Automobilbau, Schiffsbau, Energie, Kommunikation, Transportwesen, Fabrikation und vielen anderen Industrien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9325" y="952500"/>
            <a:ext cx="1616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ocuments and Settings\bureau\Mes documents\NTI\Pictures\Miscellaneous\A380_SingaporeAir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019300"/>
            <a:ext cx="1619250" cy="114300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C:\Documents and Settings\bureau\Mes documents\NTI\Pictures\Miscellaneous\BMW6_initialTronque_96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100" y="3238500"/>
            <a:ext cx="1638300" cy="1184275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 t="1103" r="3529"/>
          <a:stretch>
            <a:fillRect/>
          </a:stretch>
        </p:blipFill>
        <p:spPr bwMode="auto">
          <a:xfrm>
            <a:off x="7277100" y="4524375"/>
            <a:ext cx="1638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woosh.png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SA Quick Align to CAD</a:t>
            </a:r>
          </a:p>
        </p:txBody>
      </p:sp>
      <p:sp>
        <p:nvSpPr>
          <p:cNvPr id="67586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/>
          <a:p>
            <a:pPr eaLnBrk="1" hangingPunct="1"/>
            <a:endParaRPr lang="de-DE" smtClean="0">
              <a:latin typeface="Myriad Pro"/>
            </a:endParaRPr>
          </a:p>
        </p:txBody>
      </p:sp>
      <p:pic>
        <p:nvPicPr>
          <p:cNvPr id="5" name="QuickAlignShort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876300"/>
            <a:ext cx="6858000" cy="4572000"/>
          </a:xfrm>
        </p:spPr>
      </p:pic>
    </p:spTree>
  </p:cSld>
  <p:clrMapOvr>
    <a:masterClrMapping/>
  </p:clrMapOvr>
  <p:transition advClick="0" advTm="2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7585" grpId="0"/>
      <p:bldP spid="6758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Guide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smtClean="0"/>
              <a:t>graphical guide window </a:t>
            </a:r>
            <a:r>
              <a:rPr lang="en-US" dirty="0" smtClean="0"/>
              <a:t>aids </a:t>
            </a:r>
            <a:r>
              <a:rPr lang="en-US" dirty="0" smtClean="0"/>
              <a:t>in guiding the user to </a:t>
            </a:r>
            <a:r>
              <a:rPr lang="en-US" dirty="0" smtClean="0"/>
              <a:t>goal </a:t>
            </a:r>
            <a:r>
              <a:rPr lang="en-US" dirty="0" smtClean="0"/>
              <a:t>point or </a:t>
            </a:r>
            <a:r>
              <a:rPr lang="en-US" dirty="0" smtClean="0"/>
              <a:t>vector</a:t>
            </a:r>
            <a:endParaRPr lang="en-US" i="1" dirty="0" smtClean="0"/>
          </a:p>
          <a:p>
            <a:r>
              <a:rPr lang="en-US" i="1" dirty="0" smtClean="0"/>
              <a:t>Instrument </a:t>
            </a:r>
            <a:r>
              <a:rPr lang="en-US" i="1" dirty="0" smtClean="0"/>
              <a:t>&gt; Automatic Measurement &gt; Auto-Correspond with Proximity Trigger</a:t>
            </a:r>
            <a:r>
              <a:rPr lang="en-US" dirty="0" smtClean="0"/>
              <a:t> commands (point and vector)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333500"/>
            <a:ext cx="420510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New Colorization Controls</a:t>
            </a:r>
          </a:p>
        </p:txBody>
      </p:sp>
      <p:sp>
        <p:nvSpPr>
          <p:cNvPr id="68610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Tubes</a:t>
            </a:r>
          </a:p>
          <a:p>
            <a:pPr eaLnBrk="1" hangingPunct="1"/>
            <a:r>
              <a:rPr lang="en-US" smtClean="0">
                <a:latin typeface="Myriad Pro"/>
              </a:rPr>
              <a:t>Round Blotches</a:t>
            </a:r>
          </a:p>
          <a:p>
            <a:pPr eaLnBrk="1" hangingPunct="1"/>
            <a:r>
              <a:rPr lang="en-US" smtClean="0">
                <a:latin typeface="Myriad Pro"/>
              </a:rPr>
              <a:t>Apply Settings to All Vector Groups</a:t>
            </a:r>
          </a:p>
          <a:p>
            <a:pPr eaLnBrk="1" hangingPunct="1"/>
            <a:endParaRPr lang="en-US" smtClean="0">
              <a:latin typeface="Myriad Pro"/>
            </a:endParaRP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52501"/>
            <a:ext cx="3765550" cy="248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29000"/>
            <a:ext cx="16764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Content Placeholder 7" descr="11-25-2009 10-20-29 AM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086100"/>
            <a:ext cx="4838700" cy="2301875"/>
          </a:xfrm>
          <a:solidFill>
            <a:schemeClr val="accent1"/>
          </a:solidFill>
          <a:effectLst>
            <a:softEdge rad="112500"/>
          </a:effectLst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/>
      <p:bldP spid="68610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Neue Farbgebungs-Steuerung</a:t>
            </a:r>
            <a:endParaRPr lang="en-US" smtClean="0">
              <a:latin typeface="Myriad Pro"/>
            </a:endParaRPr>
          </a:p>
        </p:txBody>
      </p:sp>
      <p:sp>
        <p:nvSpPr>
          <p:cNvPr id="6963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457200" y="1333500"/>
            <a:ext cx="4419600" cy="3771900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Röhren</a:t>
            </a:r>
          </a:p>
          <a:p>
            <a:pPr eaLnBrk="1" hangingPunct="1"/>
            <a:r>
              <a:rPr lang="de-DE" smtClean="0">
                <a:latin typeface="Myriad Pro"/>
              </a:rPr>
              <a:t>Runde Farbkleckse</a:t>
            </a:r>
          </a:p>
          <a:p>
            <a:pPr eaLnBrk="1" hangingPunct="1"/>
            <a:r>
              <a:rPr lang="de-DE" smtClean="0">
                <a:latin typeface="Myriad Pro"/>
              </a:rPr>
              <a:t>Einstellungen für alle Vektor Gruppen übernehmen</a:t>
            </a:r>
            <a:endParaRPr lang="en-US" smtClean="0">
              <a:latin typeface="Myriad Pro"/>
            </a:endParaRPr>
          </a:p>
          <a:p>
            <a:pPr eaLnBrk="1" hangingPunct="1"/>
            <a:endParaRPr lang="en-US" smtClean="0">
              <a:latin typeface="Myriad Pro"/>
            </a:endParaRP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52501"/>
            <a:ext cx="3765550" cy="248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29000"/>
            <a:ext cx="16764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Content Placeholder 7" descr="11-25-2009 10-20-29 AM.gif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086100"/>
            <a:ext cx="4838700" cy="2301875"/>
          </a:xfrm>
          <a:solidFill>
            <a:schemeClr val="accent1"/>
          </a:solidFill>
          <a:effectLst>
            <a:softEdge rad="112500"/>
          </a:effectLst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3" grpId="0"/>
      <p:bldP spid="6963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 with Point Clouds in SA?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1100"/>
            <a:ext cx="4038600" cy="3200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Data Acquisition</a:t>
            </a:r>
          </a:p>
          <a:p>
            <a:r>
              <a:rPr lang="en-US" sz="2000" dirty="0" smtClean="0"/>
              <a:t>Compare to CAD</a:t>
            </a:r>
          </a:p>
          <a:p>
            <a:r>
              <a:rPr lang="en-US" sz="2000" dirty="0" smtClean="0"/>
              <a:t>Fit Geometry</a:t>
            </a:r>
          </a:p>
          <a:p>
            <a:r>
              <a:rPr lang="en-US" sz="2000" dirty="0" smtClean="0"/>
              <a:t>GD&amp;T Inspections</a:t>
            </a:r>
          </a:p>
          <a:p>
            <a:r>
              <a:rPr lang="en-US" sz="2000" dirty="0" smtClean="0"/>
              <a:t>Sphere Extraction</a:t>
            </a:r>
          </a:p>
          <a:p>
            <a:r>
              <a:rPr lang="en-US" sz="2000" dirty="0" err="1" smtClean="0"/>
              <a:t>Polygonized</a:t>
            </a:r>
            <a:r>
              <a:rPr lang="en-US" sz="2000" dirty="0" smtClean="0"/>
              <a:t> </a:t>
            </a:r>
            <a:r>
              <a:rPr lang="en-US" dirty="0" smtClean="0"/>
              <a:t>Meshes</a:t>
            </a:r>
            <a:endParaRPr lang="en-US" dirty="0"/>
          </a:p>
        </p:txBody>
      </p:sp>
      <p:pic>
        <p:nvPicPr>
          <p:cNvPr id="4100" name="Picture 4" descr="C:\Users\Will\AppData\Local\Temp\SNAGHTMLa5f68f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86" y="3532388"/>
            <a:ext cx="2200094" cy="211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ll\AppData\Local\Temp\SNAGHTML27733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57300"/>
            <a:ext cx="5641975" cy="33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223787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</a:t>
            </a:r>
            <a:endParaRPr lang="en-US" dirty="0"/>
          </a:p>
        </p:txBody>
      </p:sp>
      <p:pic>
        <p:nvPicPr>
          <p:cNvPr id="1026" name="Picture 2" descr="C:\Users\Will\Desktop\PPT images\AddInstru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4900"/>
            <a:ext cx="336992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118109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Supporting many Scanning devices ranging from Arm Scanner to Large Volume Scanners</a:t>
            </a:r>
            <a:endParaRPr lang="en-US" dirty="0"/>
          </a:p>
        </p:txBody>
      </p:sp>
      <p:pic>
        <p:nvPicPr>
          <p:cNvPr id="6" name="Picture 2" descr="C:\Users\Will\AppData\Local\Temp\SNAGHTMLa24d8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19300"/>
            <a:ext cx="5257800" cy="3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430529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million points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4305299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SA’s data Acquisition rates are extremely fast.  Communicates with line scanners sending 500,000 points/sec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987551762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952500"/>
          </a:xfrm>
        </p:spPr>
        <p:txBody>
          <a:bodyPr/>
          <a:lstStyle/>
          <a:p>
            <a:r>
              <a:rPr lang="en-US" dirty="0" smtClean="0"/>
              <a:t>Comparing Point Clouds to CAD/Objects</a:t>
            </a:r>
            <a:endParaRPr lang="en-US" dirty="0"/>
          </a:p>
        </p:txBody>
      </p:sp>
      <p:pic>
        <p:nvPicPr>
          <p:cNvPr id="2050" name="Picture 2" descr="C:\Users\Will\AppData\Local\Temp\SNAGHTMLa128b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" y="1088136"/>
            <a:ext cx="542185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44577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Use Query and Relationships for </a:t>
            </a:r>
            <a:r>
              <a:rPr lang="en-US" dirty="0" smtClean="0"/>
              <a:t>comparison </a:t>
            </a:r>
            <a:r>
              <a:rPr lang="en-US" dirty="0" smtClean="0"/>
              <a:t>to CAD and/or SA Objects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Tools available for sub-sampling and cleaning data.</a:t>
            </a:r>
            <a:endParaRPr lang="en-US" dirty="0"/>
          </a:p>
        </p:txBody>
      </p:sp>
      <p:pic>
        <p:nvPicPr>
          <p:cNvPr id="2052" name="Picture 4" descr="C:\Users\Will\AppData\Local\Temp\SNAGHTMLa1dcb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29943"/>
            <a:ext cx="1161658" cy="1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Will\AppData\Local\Temp\SNAGHTMLa1e8b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40548"/>
            <a:ext cx="1739273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5850933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52500"/>
          </a:xfrm>
        </p:spPr>
        <p:txBody>
          <a:bodyPr/>
          <a:lstStyle/>
          <a:p>
            <a:r>
              <a:rPr lang="en-US" dirty="0" smtClean="0"/>
              <a:t>GD&amp;T Inspection with Point Clouds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150516" y="1349217"/>
            <a:ext cx="8841084" cy="2275062"/>
            <a:chOff x="150516" y="1349217"/>
            <a:chExt cx="8841084" cy="22750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16" y="1353996"/>
              <a:ext cx="3890078" cy="2270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522" y="1349217"/>
              <a:ext cx="3890078" cy="2270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ight Arrow 3"/>
            <p:cNvSpPr/>
            <p:nvPr/>
          </p:nvSpPr>
          <p:spPr>
            <a:xfrm>
              <a:off x="4158473" y="2231539"/>
              <a:ext cx="825168" cy="51519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000" y="40767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Quickly scan and inspect to GD&amp;T requirements.  Algorithms filter data to required surfaces and perform analysis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5547470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952500"/>
          </a:xfrm>
        </p:spPr>
        <p:txBody>
          <a:bodyPr/>
          <a:lstStyle/>
          <a:p>
            <a:r>
              <a:rPr lang="en-US" dirty="0" smtClean="0"/>
              <a:t>Geometry 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300"/>
            <a:ext cx="8229600" cy="1066800"/>
          </a:xfrm>
        </p:spPr>
        <p:txBody>
          <a:bodyPr/>
          <a:lstStyle/>
          <a:p>
            <a:r>
              <a:rPr lang="en-US" dirty="0" smtClean="0"/>
              <a:t>Fit Geometry to large amounts of data quickly</a:t>
            </a:r>
          </a:p>
          <a:p>
            <a:r>
              <a:rPr lang="en-US" dirty="0" smtClean="0"/>
              <a:t>Great for fitting complex geometries like </a:t>
            </a:r>
            <a:r>
              <a:rPr lang="en-US" dirty="0" err="1" smtClean="0"/>
              <a:t>Paraboloids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914" b="8142"/>
          <a:stretch/>
        </p:blipFill>
        <p:spPr bwMode="auto">
          <a:xfrm>
            <a:off x="2209800" y="2072640"/>
            <a:ext cx="45492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422926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952500"/>
          </a:xfrm>
        </p:spPr>
        <p:txBody>
          <a:bodyPr/>
          <a:lstStyle/>
          <a:p>
            <a:r>
              <a:rPr lang="en-US" dirty="0" smtClean="0"/>
              <a:t>Sphere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106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Automatically detect and extract spheres </a:t>
            </a:r>
            <a:r>
              <a:rPr lang="en-US" dirty="0"/>
              <a:t>and center points from point clouds.  This allows a monument system or common points to be extracted quickly and easily from scan data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2786" y="2705099"/>
            <a:ext cx="1720014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47900"/>
            <a:ext cx="3200400" cy="306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5714352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304800" y="-266700"/>
            <a:ext cx="6400800" cy="952500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latin typeface="Arial" charset="0"/>
                <a:cs typeface="Arial" charset="0"/>
              </a:rPr>
              <a:t>Expanding Distribution &amp; Support…</a:t>
            </a: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95300"/>
            <a:ext cx="6781800" cy="5129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0" name="Image 19" descr="SA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2933700"/>
            <a:ext cx="55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SA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71700"/>
            <a:ext cx="460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21" descr="SAlog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400300"/>
            <a:ext cx="6461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 descr="SA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2820988"/>
            <a:ext cx="6858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 descr="SAlogo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3467100"/>
            <a:ext cx="609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 descr="SAlog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500" y="4762500"/>
            <a:ext cx="5969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 descr="SAlogo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1575" y="2705100"/>
            <a:ext cx="5048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 descr="SAlogo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2575" y="2628900"/>
            <a:ext cx="5048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 descr="SA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1644650"/>
            <a:ext cx="9144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woosh.png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  <p:pic>
        <p:nvPicPr>
          <p:cNvPr id="23" name="Image 22" descr="SA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5400" y="2162175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SAlogo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2668588"/>
            <a:ext cx="781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952500"/>
          </a:xfrm>
        </p:spPr>
        <p:txBody>
          <a:bodyPr/>
          <a:lstStyle/>
          <a:p>
            <a:r>
              <a:rPr lang="en-US" dirty="0" err="1" smtClean="0"/>
              <a:t>Polygonized</a:t>
            </a:r>
            <a:r>
              <a:rPr lang="en-US" dirty="0" smtClean="0"/>
              <a:t> Mesh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71856" y="1181100"/>
            <a:ext cx="7920912" cy="2861399"/>
            <a:chOff x="381000" y="2159795"/>
            <a:chExt cx="7920912" cy="286139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03704"/>
              <a:ext cx="3429000" cy="2817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768" y="2159795"/>
              <a:ext cx="3438144" cy="2825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3962400" y="3320837"/>
              <a:ext cx="825168" cy="51519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39560" y="4381500"/>
            <a:ext cx="718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Generate </a:t>
            </a:r>
            <a:r>
              <a:rPr lang="en-US" sz="2000" dirty="0"/>
              <a:t>a </a:t>
            </a:r>
            <a:r>
              <a:rPr lang="en-US" sz="2000" dirty="0" err="1"/>
              <a:t>Polygonized</a:t>
            </a:r>
            <a:r>
              <a:rPr lang="en-US" sz="2000" dirty="0"/>
              <a:t> Mesh from selected point clouds or points.  </a:t>
            </a:r>
          </a:p>
        </p:txBody>
      </p:sp>
    </p:spTree>
    <p:extLst>
      <p:ext uri="{BB962C8B-B14F-4D97-AF65-F5344CB8AC3E}">
        <p14:creationId xmlns:p14="http://schemas.microsoft.com/office/powerpoint/2010/main" xmlns="" val="127905288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Myriad Pro"/>
              </a:rPr>
              <a:t>Cross-Section </a:t>
            </a:r>
            <a:r>
              <a:rPr lang="en-US" sz="3200" dirty="0" smtClean="0">
                <a:latin typeface="Myriad Pro"/>
              </a:rPr>
              <a:t>Acquisition Mode</a:t>
            </a:r>
          </a:p>
        </p:txBody>
      </p:sp>
      <p:sp>
        <p:nvSpPr>
          <p:cNvPr id="7065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/>
          <a:p>
            <a:pPr eaLnBrk="1" hangingPunct="1"/>
            <a:r>
              <a:rPr lang="en-US" smtClean="0">
                <a:latin typeface="Myriad Pro"/>
              </a:rPr>
              <a:t>Cartesian and Cylindrical Cross Section Acquisition</a:t>
            </a:r>
          </a:p>
          <a:p>
            <a:pPr eaLnBrk="1" hangingPunct="1"/>
            <a:r>
              <a:rPr lang="en-US" smtClean="0">
                <a:latin typeface="Myriad Pro"/>
              </a:rPr>
              <a:t>Auto-Interpolate to Cut Plane</a:t>
            </a:r>
          </a:p>
          <a:p>
            <a:pPr eaLnBrk="1" hangingPunct="1"/>
            <a:r>
              <a:rPr lang="en-US" smtClean="0">
                <a:latin typeface="Myriad Pro"/>
              </a:rPr>
              <a:t>Repeatable Data </a:t>
            </a:r>
          </a:p>
          <a:p>
            <a:pPr eaLnBrk="1" hangingPunct="1"/>
            <a:r>
              <a:rPr lang="en-US" smtClean="0">
                <a:latin typeface="Myriad Pro"/>
              </a:rPr>
              <a:t>Reverse Design</a:t>
            </a:r>
          </a:p>
        </p:txBody>
      </p:sp>
      <p:sp>
        <p:nvSpPr>
          <p:cNvPr id="7065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/>
          <a:p>
            <a:pPr eaLnBrk="1" hangingPunct="1"/>
            <a:endParaRPr lang="de-DE" smtClean="0">
              <a:latin typeface="Myriad Pro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 contrast="50000"/>
          </a:blip>
          <a:srcRect t="7843"/>
          <a:stretch>
            <a:fillRect/>
          </a:stretch>
        </p:blipFill>
        <p:spPr bwMode="auto">
          <a:xfrm>
            <a:off x="5410200" y="825500"/>
            <a:ext cx="31813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8000" contrast="40000"/>
          </a:blip>
          <a:srcRect l="12474" t="4778" r="15031" b="10161"/>
          <a:stretch>
            <a:fillRect/>
          </a:stretch>
        </p:blipFill>
        <p:spPr bwMode="auto">
          <a:xfrm>
            <a:off x="5105400" y="3000375"/>
            <a:ext cx="35052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7" grpId="0"/>
      <p:bldP spid="70658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660400"/>
          </a:xfrm>
        </p:spPr>
        <p:txBody>
          <a:bodyPr/>
          <a:lstStyle/>
          <a:p>
            <a:pPr eaLnBrk="1" hangingPunct="1"/>
            <a:r>
              <a:rPr lang="de-DE" sz="3200" dirty="0" smtClean="0">
                <a:latin typeface="Myriad Pro"/>
              </a:rPr>
              <a:t>Querschnitt-Erfassungs-Modus</a:t>
            </a:r>
            <a:endParaRPr lang="de-DE" sz="3200" dirty="0" smtClean="0">
              <a:latin typeface="Myriad Pro"/>
            </a:endParaRPr>
          </a:p>
        </p:txBody>
      </p:sp>
      <p:sp>
        <p:nvSpPr>
          <p:cNvPr id="71682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457200" y="1333500"/>
            <a:ext cx="4038600" cy="3771900"/>
          </a:xfrm>
        </p:spPr>
        <p:txBody>
          <a:bodyPr/>
          <a:lstStyle/>
          <a:p>
            <a:pPr eaLnBrk="1" hangingPunct="1"/>
            <a:r>
              <a:rPr lang="de-DE" smtClean="0">
                <a:latin typeface="Myriad Pro"/>
              </a:rPr>
              <a:t>kartesische und zylindrische Querschnitt-Erfassung</a:t>
            </a:r>
          </a:p>
          <a:p>
            <a:pPr eaLnBrk="1" hangingPunct="1"/>
            <a:r>
              <a:rPr lang="de-DE" smtClean="0">
                <a:latin typeface="Myriad Pro"/>
              </a:rPr>
              <a:t>Auto-Interpolation zur Schnittebene</a:t>
            </a:r>
          </a:p>
          <a:p>
            <a:pPr eaLnBrk="1" hangingPunct="1"/>
            <a:r>
              <a:rPr lang="de-DE" smtClean="0">
                <a:latin typeface="Myriad Pro"/>
              </a:rPr>
              <a:t>Reproduzierbare Daten </a:t>
            </a:r>
          </a:p>
          <a:p>
            <a:pPr eaLnBrk="1" hangingPunct="1"/>
            <a:r>
              <a:rPr lang="de-DE" smtClean="0">
                <a:latin typeface="Myriad Pro"/>
              </a:rPr>
              <a:t>Reverse Design</a:t>
            </a:r>
          </a:p>
        </p:txBody>
      </p:sp>
      <p:sp>
        <p:nvSpPr>
          <p:cNvPr id="71683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1333500"/>
            <a:ext cx="4038600" cy="3771900"/>
          </a:xfrm>
        </p:spPr>
        <p:txBody>
          <a:bodyPr/>
          <a:lstStyle/>
          <a:p>
            <a:pPr eaLnBrk="1" hangingPunct="1"/>
            <a:endParaRPr lang="de-DE" smtClean="0">
              <a:latin typeface="Myriad Pro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 contrast="50000"/>
          </a:blip>
          <a:srcRect t="7843"/>
          <a:stretch>
            <a:fillRect/>
          </a:stretch>
        </p:blipFill>
        <p:spPr bwMode="auto">
          <a:xfrm>
            <a:off x="5410200" y="825500"/>
            <a:ext cx="31813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8000" contrast="40000"/>
          </a:blip>
          <a:srcRect l="12474" t="4778" r="15031" b="10161"/>
          <a:stretch>
            <a:fillRect/>
          </a:stretch>
        </p:blipFill>
        <p:spPr bwMode="auto">
          <a:xfrm>
            <a:off x="5105400" y="3000375"/>
            <a:ext cx="35052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/>
      <p:bldP spid="7168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Frame Construction Wizards…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28700"/>
            <a:ext cx="3962400" cy="3771636"/>
          </a:xfrm>
        </p:spPr>
        <p:txBody>
          <a:bodyPr/>
          <a:lstStyle/>
          <a:p>
            <a:r>
              <a:rPr lang="en-US" dirty="0" smtClean="0"/>
              <a:t>New Frame construction command for easy frame construction with real time view</a:t>
            </a:r>
          </a:p>
          <a:p>
            <a:r>
              <a:rPr lang="en-US" dirty="0" smtClean="0"/>
              <a:t>Change any input and the new frame changes immediately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104900"/>
            <a:ext cx="474803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171700"/>
            <a:ext cx="2667000" cy="325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Fit Enhancements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5105400" cy="3771636"/>
          </a:xfrm>
        </p:spPr>
        <p:txBody>
          <a:bodyPr/>
          <a:lstStyle/>
          <a:p>
            <a:r>
              <a:rPr lang="en-US" dirty="0" smtClean="0"/>
              <a:t>Real-time updates as you adjust settings</a:t>
            </a:r>
          </a:p>
          <a:p>
            <a:r>
              <a:rPr lang="en-US" dirty="0" smtClean="0"/>
              <a:t>Supports cloud points</a:t>
            </a:r>
          </a:p>
          <a:p>
            <a:r>
              <a:rPr lang="en-US" dirty="0" smtClean="0"/>
              <a:t>MUCH faster fitting &gt;&gt; 90% faster</a:t>
            </a:r>
          </a:p>
          <a:p>
            <a:r>
              <a:rPr lang="en-US" dirty="0" smtClean="0"/>
              <a:t>Fit multiple geometries quickly, one after another</a:t>
            </a:r>
          </a:p>
          <a:p>
            <a:r>
              <a:rPr lang="en-US" dirty="0" smtClean="0"/>
              <a:t>Simpler, easier-to-understand interface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257300"/>
            <a:ext cx="1833659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2"/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9525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Myriad Pro"/>
              </a:rPr>
              <a:t>New Instrument Interfaces</a:t>
            </a:r>
            <a:br>
              <a:rPr lang="en-US" sz="2600" dirty="0" smtClean="0">
                <a:latin typeface="Myriad Pro"/>
              </a:rPr>
            </a:br>
            <a:r>
              <a:rPr lang="de-DE" sz="2600" smtClean="0">
                <a:latin typeface="Myriad Pro"/>
              </a:rPr>
              <a:t>Neue Schnittstellen</a:t>
            </a:r>
          </a:p>
        </p:txBody>
      </p:sp>
      <p:pic>
        <p:nvPicPr>
          <p:cNvPr id="788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33700"/>
            <a:ext cx="18002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00100"/>
            <a:ext cx="17240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800100"/>
            <a:ext cx="10477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104900"/>
            <a:ext cx="1647825" cy="154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2247900"/>
            <a:ext cx="8953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104900"/>
            <a:ext cx="1057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266700"/>
            <a:ext cx="13883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3619500"/>
            <a:ext cx="1600200" cy="193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0" y="3238500"/>
            <a:ext cx="252619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3086100"/>
            <a:ext cx="222214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62601" y="3162300"/>
            <a:ext cx="6667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0" y="1104900"/>
            <a:ext cx="13620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09800" y="3009900"/>
            <a:ext cx="18002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35075"/>
            <a:ext cx="4114800" cy="3770313"/>
          </a:xfrm>
        </p:spPr>
        <p:txBody>
          <a:bodyPr rtlCol="0">
            <a:normAutofit fontScale="925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SA SDK for developing custom Metrology Automation Solutions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C++, VB, Java… interface to Measurement Plan functionality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Comprehensive Control of Measurement Process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Ease Code Generation to Copy and Paste Code from MP Environment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Big Button Solutions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839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SA – SDK Automation Engine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04900"/>
            <a:ext cx="359092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009900"/>
            <a:ext cx="37766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1"/>
          <p:cNvSpPr>
            <a:spLocks noGrp="1"/>
          </p:cNvSpPr>
          <p:nvPr>
            <p:ph idx="4294967295"/>
          </p:nvPr>
        </p:nvSpPr>
        <p:spPr>
          <a:xfrm>
            <a:off x="457200" y="1235075"/>
            <a:ext cx="4114800" cy="3770313"/>
          </a:xfrm>
        </p:spPr>
        <p:txBody>
          <a:bodyPr/>
          <a:lstStyle/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000" smtClean="0">
                <a:latin typeface="Myriad Pro"/>
              </a:rPr>
              <a:t>SA SDK zur Entwicklung von kundeneigenen Metrologie- Automatisierungs-Lösungen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000" smtClean="0">
                <a:latin typeface="Myriad Pro"/>
              </a:rPr>
              <a:t>C++, VB, Java… Schnittstelle zur MP Funktionalität 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000" smtClean="0">
                <a:latin typeface="Myriad Pro"/>
              </a:rPr>
              <a:t>Umfangreiche Kontrolle von Messprozessen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000" smtClean="0">
                <a:latin typeface="Myriad Pro"/>
              </a:rPr>
              <a:t>Einfache Code Generierung mittels Copy und Paste aus der MP Umgebung</a:t>
            </a:r>
          </a:p>
          <a:p>
            <a:pPr marL="365125" indent="-255588" eaLnBrk="1" hangingPunct="1">
              <a:lnSpc>
                <a:spcPct val="90000"/>
              </a:lnSpc>
              <a:buFont typeface="Wingdings 3" pitchFamily="18" charset="2"/>
              <a:buChar char=""/>
            </a:pPr>
            <a:r>
              <a:rPr lang="de-DE" sz="2000" smtClean="0">
                <a:latin typeface="Myriad Pro"/>
              </a:rPr>
              <a:t>„Big Button“ Lösungen</a:t>
            </a:r>
            <a:endParaRPr lang="en-US" sz="2200" dirty="0" smtClean="0">
              <a:latin typeface="Myriad Pro"/>
            </a:endParaRPr>
          </a:p>
          <a:p>
            <a:pPr marL="365125" indent="-255588" eaLnBrk="1" hangingPunct="1">
              <a:lnSpc>
                <a:spcPct val="80000"/>
              </a:lnSpc>
              <a:buFont typeface="Wingdings 3" pitchFamily="18" charset="2"/>
              <a:buChar char=""/>
            </a:pPr>
            <a:endParaRPr lang="en-US" sz="2200" dirty="0" smtClean="0">
              <a:latin typeface="Myriad Pro"/>
            </a:endParaRPr>
          </a:p>
        </p:txBody>
      </p:sp>
      <p:sp>
        <p:nvSpPr>
          <p:cNvPr id="8499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SA – SDK </a:t>
            </a:r>
            <a:r>
              <a:rPr lang="de-DE" smtClean="0">
                <a:latin typeface="Myriad Pro"/>
              </a:rPr>
              <a:t>Automatisierung</a:t>
            </a:r>
            <a:endParaRPr lang="en-US" dirty="0" smtClean="0">
              <a:latin typeface="Myriad Pro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04900"/>
            <a:ext cx="359092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009900"/>
            <a:ext cx="37766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457200" y="800100"/>
            <a:ext cx="8229600" cy="4267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Myriad Pro"/>
              </a:rPr>
              <a:t>Thank you very much.</a:t>
            </a:r>
            <a:br>
              <a:rPr lang="en-US" dirty="0" smtClean="0">
                <a:latin typeface="Myriad Pro"/>
              </a:rPr>
            </a:br>
            <a:r>
              <a:rPr lang="en-US" dirty="0" smtClean="0">
                <a:latin typeface="Myriad Pro"/>
              </a:rPr>
              <a:t>Vielen Dank.</a:t>
            </a:r>
            <a:br>
              <a:rPr lang="en-US" dirty="0" smtClean="0">
                <a:latin typeface="Myriad Pro"/>
              </a:rPr>
            </a:br>
            <a:r>
              <a:rPr lang="en-US" dirty="0" smtClean="0">
                <a:latin typeface="Myriad Pro"/>
              </a:rPr>
              <a:t>Merci beaucoup.</a:t>
            </a:r>
            <a:br>
              <a:rPr lang="en-US" dirty="0" smtClean="0">
                <a:latin typeface="Myriad Pro"/>
              </a:rPr>
            </a:br>
            <a:r>
              <a:rPr lang="en-US" dirty="0" smtClean="0">
                <a:latin typeface="Myriad Pro"/>
              </a:rPr>
              <a:t>Muchas Gracias.</a:t>
            </a:r>
            <a:br>
              <a:rPr lang="en-US" dirty="0" smtClean="0">
                <a:latin typeface="Myriad Pro"/>
              </a:rPr>
            </a:br>
            <a:r>
              <a:rPr lang="fr-FR" dirty="0" smtClean="0">
                <a:latin typeface="Myriad Pro"/>
              </a:rPr>
              <a:t> Obrigado muito.</a:t>
            </a:r>
            <a:r>
              <a:rPr lang="en-US" dirty="0" smtClean="0">
                <a:latin typeface="Myriad Pro"/>
              </a:rPr>
              <a:t/>
            </a:r>
            <a:br>
              <a:rPr lang="en-US" dirty="0" smtClean="0">
                <a:latin typeface="Myriad Pro"/>
              </a:rPr>
            </a:br>
            <a:r>
              <a:rPr lang="az-Cyrl-AZ" dirty="0" smtClean="0">
                <a:latin typeface="Myriad Pro"/>
              </a:rPr>
              <a:t> спасибо Большое</a:t>
            </a:r>
            <a:r>
              <a:rPr lang="fr-FR" dirty="0" smtClean="0">
                <a:latin typeface="Myriad Pro"/>
              </a:rPr>
              <a:t>.</a:t>
            </a:r>
            <a:r>
              <a:rPr lang="en-US" dirty="0" smtClean="0">
                <a:latin typeface="Myriad Pro"/>
              </a:rPr>
              <a:t/>
            </a:r>
            <a:br>
              <a:rPr lang="en-US" dirty="0" smtClean="0">
                <a:latin typeface="Myriad Pro"/>
              </a:rPr>
            </a:br>
            <a:r>
              <a:rPr lang="ja-JP" altLang="fr-FR" b="1" smtClean="0">
                <a:latin typeface="Myriad Pro"/>
              </a:rPr>
              <a:t> </a:t>
            </a:r>
            <a:r>
              <a:rPr lang="ja-JP" altLang="fr-FR" sz="3600" b="1" smtClean="0">
                <a:latin typeface="Myriad Pro"/>
              </a:rPr>
              <a:t>谢谢 </a:t>
            </a:r>
            <a:r>
              <a:rPr lang="en-US" dirty="0" smtClean="0">
                <a:latin typeface="Myriad Pro"/>
              </a:rPr>
              <a:t/>
            </a:r>
            <a:br>
              <a:rPr lang="en-US" dirty="0" smtClean="0">
                <a:latin typeface="Myriad Pro"/>
              </a:rPr>
            </a:br>
            <a:r>
              <a:rPr lang="ja-JP" altLang="fr-FR" smtClean="0">
                <a:latin typeface="Myriad Pro"/>
              </a:rPr>
              <a:t> どうもありがとうございました</a:t>
            </a:r>
            <a:endParaRPr lang="en-US" dirty="0" smtClean="0">
              <a:latin typeface="Myriad Pro"/>
            </a:endParaRPr>
          </a:p>
        </p:txBody>
      </p:sp>
      <p:pic>
        <p:nvPicPr>
          <p:cNvPr id="3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217613"/>
            <a:ext cx="8763000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Support is very important to us.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Application engineers.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latin typeface="Arial" pitchFamily="34" charset="0"/>
                <a:cs typeface="Arial" pitchFamily="34" charset="0"/>
              </a:rPr>
              <a:t>		 Extensive experience on the field.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latin typeface="Arial" pitchFamily="34" charset="0"/>
                <a:cs typeface="Arial" pitchFamily="34" charset="0"/>
              </a:rPr>
              <a:t>		 They understand your problems and needs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Local partners with deep technical background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support@kinematics.com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User Group meetings.</a:t>
            </a:r>
            <a:br>
              <a:rPr lang="en-US" sz="2400" kern="0" dirty="0">
                <a:latin typeface="Arial" pitchFamily="34" charset="0"/>
                <a:cs typeface="Arial" pitchFamily="34" charset="0"/>
              </a:rPr>
            </a:br>
            <a:endParaRPr lang="en-U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Training programs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228600" y="1217613"/>
            <a:ext cx="87630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Betreuung ist für uns sehr wichtig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/>
              <a:t>Anwendungs-Ingenieure</a:t>
            </a:r>
            <a:br>
              <a:rPr lang="de-DE" sz="2400"/>
            </a:br>
            <a:r>
              <a:rPr lang="de-DE" sz="2400"/>
              <a:t>		 Umfassende Erfahrung im</a:t>
            </a:r>
            <a:r>
              <a:rPr lang="de-DE"/>
              <a:t> </a:t>
            </a:r>
            <a:r>
              <a:rPr lang="de-DE" sz="2400"/>
              <a:t>Außendienst</a:t>
            </a:r>
            <a:br>
              <a:rPr lang="de-DE" sz="2400"/>
            </a:br>
            <a:r>
              <a:rPr lang="de-DE" sz="2400"/>
              <a:t>		 Sie verstehen Ihre Probleme und Anforderungen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/>
              <a:t>Lokale Partner mit tiefem technischen Hintergrundwissen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/>
              <a:t>support@kinematics.com</a:t>
            </a:r>
            <a:br>
              <a:rPr lang="de-DE" sz="2400"/>
            </a:b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Anwendertreffen</a:t>
            </a:r>
            <a:br>
              <a:rPr lang="de-DE" sz="2400"/>
            </a:br>
            <a:endParaRPr lang="de-DE" sz="240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Schulungs-Programme</a:t>
            </a:r>
          </a:p>
        </p:txBody>
      </p:sp>
      <p:pic>
        <p:nvPicPr>
          <p:cNvPr id="4" name="Picture 7" descr="Swoosh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8229600" cy="952500"/>
          </a:xfrm>
        </p:spPr>
        <p:txBody>
          <a:bodyPr/>
          <a:lstStyle/>
          <a:p>
            <a:pPr algn="l" eaLnBrk="1" hangingPunct="1"/>
            <a:r>
              <a:rPr lang="en-US" sz="4400" b="1" dirty="0" smtClean="0">
                <a:latin typeface="Arial" charset="0"/>
                <a:cs typeface="Arial" charset="0"/>
              </a:rPr>
              <a:t>New River Kinematics (NRK)</a:t>
            </a:r>
          </a:p>
        </p:txBody>
      </p:sp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228600" y="2103438"/>
            <a:ext cx="41148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400" dirty="0"/>
              <a:t>Center of Metrology </a:t>
            </a:r>
            <a:br>
              <a:rPr lang="en-US" sz="2400" dirty="0"/>
            </a:br>
            <a:r>
              <a:rPr lang="en-US" sz="2400" dirty="0"/>
              <a:t>Excellence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de-DE" sz="2400"/>
              <a:t>Exzellenz-Zentrum für die Metrologie</a:t>
            </a:r>
            <a:endParaRPr lang="en-US" sz="2400" dirty="0"/>
          </a:p>
        </p:txBody>
      </p:sp>
      <p:pic>
        <p:nvPicPr>
          <p:cNvPr id="4" name="Picture 5" descr="C:\Documents and Settings\James\Desktop\Photos\P101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097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7" descr="Swoosh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6700"/>
            <a:ext cx="609600" cy="619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5539</TotalTime>
  <Words>1447</Words>
  <Application>Microsoft Office PowerPoint</Application>
  <PresentationFormat>On-screen Show (16:10)</PresentationFormat>
  <Paragraphs>362</Paragraphs>
  <Slides>68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Slide 1</vt:lpstr>
      <vt:lpstr>New River Kinematics (NRK)</vt:lpstr>
      <vt:lpstr>New River Kinematics (NRK)</vt:lpstr>
      <vt:lpstr>New River Kinematics (NRK)</vt:lpstr>
      <vt:lpstr>New River Kinematics (NRK)</vt:lpstr>
      <vt:lpstr>Expanding Distribution &amp; Support…</vt:lpstr>
      <vt:lpstr>New River Kinematics (NRK)</vt:lpstr>
      <vt:lpstr>New River Kinematics (NRK)</vt:lpstr>
      <vt:lpstr>New River Kinematics (NRK)</vt:lpstr>
      <vt:lpstr>SpatialAnalyzer (SA)</vt:lpstr>
      <vt:lpstr>SpatialAnalyzer (SA)</vt:lpstr>
      <vt:lpstr>SpatialAnalyzer (SA)</vt:lpstr>
      <vt:lpstr>SpatialAnalyzer (SA)</vt:lpstr>
      <vt:lpstr>Slide 14</vt:lpstr>
      <vt:lpstr>NRK and MGF (Metrology Guided Fabrication)</vt:lpstr>
      <vt:lpstr>NRK und MGF (Metrology Guided Fabrication)</vt:lpstr>
      <vt:lpstr>Metrology Guided Fabrication Application</vt:lpstr>
      <vt:lpstr>SpatialAnalyzer (SA), in Aerospace</vt:lpstr>
      <vt:lpstr>in communication…</vt:lpstr>
      <vt:lpstr>Slide 20</vt:lpstr>
      <vt:lpstr>Slide 21</vt:lpstr>
      <vt:lpstr>In Research and Development…</vt:lpstr>
      <vt:lpstr>Slide 23</vt:lpstr>
      <vt:lpstr>SA Machine</vt:lpstr>
      <vt:lpstr>Slide 25</vt:lpstr>
      <vt:lpstr>SA Arm</vt:lpstr>
      <vt:lpstr>New Robot Interface Added</vt:lpstr>
      <vt:lpstr>Neue Roboter-Schnittstelle</vt:lpstr>
      <vt:lpstr>Integrated Robot Interface in SA</vt:lpstr>
      <vt:lpstr>SA Metrology Architecture</vt:lpstr>
      <vt:lpstr>SA Metrologie Architektur</vt:lpstr>
      <vt:lpstr>Adobe APEX Direct CAD Import</vt:lpstr>
      <vt:lpstr>Adobe APEX Direct CAD Import</vt:lpstr>
      <vt:lpstr>Dynamic Report Designer</vt:lpstr>
      <vt:lpstr>Dynamischer Report Designer</vt:lpstr>
      <vt:lpstr>Geometry Comparison Relationships</vt:lpstr>
      <vt:lpstr>Geometrie Vergleichs-Relationen</vt:lpstr>
      <vt:lpstr>GD&amp;T Datums &amp; Feature Checks</vt:lpstr>
      <vt:lpstr>GD&amp;T Datums- &amp; Merkmal-Kontrolle</vt:lpstr>
      <vt:lpstr>Auto-Filter and Segment Pts/Cloud</vt:lpstr>
      <vt:lpstr>Auto-Filter und Segment Punktewolke</vt:lpstr>
      <vt:lpstr>Slide 42</vt:lpstr>
      <vt:lpstr>GD&amp;T Measure/Analysis/Report</vt:lpstr>
      <vt:lpstr>GD&amp;T Messen/Analyse/Report</vt:lpstr>
      <vt:lpstr>SA Roadmap…</vt:lpstr>
      <vt:lpstr>SA Roadmap…</vt:lpstr>
      <vt:lpstr>SA Quick Align to CAD</vt:lpstr>
      <vt:lpstr>SA Schnell-Ausrichtung gegen CAD</vt:lpstr>
      <vt:lpstr>Surface Translucency Control</vt:lpstr>
      <vt:lpstr>SA Quick Align to CAD</vt:lpstr>
      <vt:lpstr>Graphical Guide</vt:lpstr>
      <vt:lpstr>New Colorization Controls</vt:lpstr>
      <vt:lpstr>Neue Farbgebungs-Steuerung</vt:lpstr>
      <vt:lpstr>What can you do with Point Clouds in SA?</vt:lpstr>
      <vt:lpstr>Data Acquisition</vt:lpstr>
      <vt:lpstr>Comparing Point Clouds to CAD/Objects</vt:lpstr>
      <vt:lpstr>GD&amp;T Inspection with Point Clouds</vt:lpstr>
      <vt:lpstr>Geometry Fitting</vt:lpstr>
      <vt:lpstr>Sphere Extraction</vt:lpstr>
      <vt:lpstr>Polygonized Mesh</vt:lpstr>
      <vt:lpstr>Cross-Section Acquisition Mode</vt:lpstr>
      <vt:lpstr>Querschnitt-Erfassungs-Modus</vt:lpstr>
      <vt:lpstr>Simple Frame Construction Wizards…</vt:lpstr>
      <vt:lpstr>Geometry Fit Enhancements</vt:lpstr>
      <vt:lpstr>New Instrument Interfaces Neue Schnittstellen</vt:lpstr>
      <vt:lpstr>SA – SDK Automation Engine</vt:lpstr>
      <vt:lpstr>SA – SDK Automatisierung</vt:lpstr>
      <vt:lpstr>Thank you very much. Vielen Dank. Merci beaucoup. Muchas Gracias.  Obrigado muito.  спасибо Большое.  谢谢   どうもありがとうございました</vt:lpstr>
    </vt:vector>
  </TitlesOfParts>
  <Company>New River Kinematics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Measurement Plans</dc:title>
  <dc:creator>Todd Burch</dc:creator>
  <cp:lastModifiedBy>scott</cp:lastModifiedBy>
  <cp:revision>372</cp:revision>
  <dcterms:created xsi:type="dcterms:W3CDTF">2010-01-10T17:41:49Z</dcterms:created>
  <dcterms:modified xsi:type="dcterms:W3CDTF">2011-05-03T04:11:22Z</dcterms:modified>
</cp:coreProperties>
</file>