
<file path=[Content_Types].xml><?xml version="1.0" encoding="utf-8"?>
<Types xmlns="http://schemas.openxmlformats.org/package/2006/content-types">
  <Default Extension="png" ContentType="image/png"/>
  <Default Extension="png&amp;ehk=Mxf3" ContentType="image/png"/>
  <Default Extension="png&amp;ehk=93H2f35gDpX1RHBtvmExBg&amp;r=0&amp;pid=OfficeInsert" ContentType="image/png"/>
  <Default Extension="png&amp;ehk=VSbcQL39LvMTWr"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Default Extension="mp4" ContentType="video/mp4"/>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51.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52.xml" ContentType="application/vnd.openxmlformats-officedocument.presentationml.slide+xml"/>
  <Override PartName="/ppt/slides/slide71.xml" ContentType="application/vnd.openxmlformats-officedocument.presentationml.slide+xml"/>
  <Override PartName="/ppt/slides/slide73.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10.xml" ContentType="application/vnd.openxmlformats-officedocument.presentationml.slide+xml"/>
  <Override PartName="/ppt/slides/slide109.xml" ContentType="application/vnd.openxmlformats-officedocument.presentationml.slide+xml"/>
  <Override PartName="/ppt/slides/slide108.xml" ContentType="application/vnd.openxmlformats-officedocument.presentationml.slide+xml"/>
  <Override PartName="/ppt/slides/slide72.xml" ContentType="application/vnd.openxmlformats-officedocument.presentationml.slide+xml"/>
  <Override PartName="/ppt/slides/slide106.xml" ContentType="application/vnd.openxmlformats-officedocument.presentationml.slide+xml"/>
  <Override PartName="/ppt/slides/slide105.xml" ContentType="application/vnd.openxmlformats-officedocument.presentationml.slide+xml"/>
  <Override PartName="/ppt/slides/slide104.xml" ContentType="application/vnd.openxmlformats-officedocument.presentationml.slide+xml"/>
  <Override PartName="/ppt/slides/slide93.xml" ContentType="application/vnd.openxmlformats-officedocument.presentationml.slide+xml"/>
  <Override PartName="/ppt/slides/slide107.xml" ContentType="application/vnd.openxmlformats-officedocument.presentationml.slide+xml"/>
  <Override PartName="/ppt/slides/slide9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81.xml" ContentType="application/vnd.openxmlformats-officedocument.presentationml.slide+xml"/>
  <Override PartName="/ppt/slides/slide92.xml" ContentType="application/vnd.openxmlformats-officedocument.presentationml.slide+xml"/>
  <Override PartName="/ppt/slides/slide83.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2.xml" ContentType="application/vnd.openxmlformats-officedocument.presentationml.slide+xml"/>
  <Override PartName="/ppt/slides/slide86.xml" ContentType="application/vnd.openxmlformats-officedocument.presentationml.slide+xml"/>
  <Override PartName="/ppt/slides/slide84.xml" ContentType="application/vnd.openxmlformats-officedocument.presentationml.slide+xml"/>
  <Override PartName="/ppt/slides/slide87.xml" ContentType="application/vnd.openxmlformats-officedocument.presentationml.slide+xml"/>
  <Override PartName="/ppt/slides/slide85.xml" ContentType="application/vnd.openxmlformats-officedocument.presentationml.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0.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slideLayouts/slideLayout2.xml" ContentType="application/vnd.openxmlformats-officedocument.presentationml.slideLayout+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7.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74.xml" ContentType="application/vnd.openxmlformats-officedocument.presentationml.notesSlide+xml"/>
  <Override PartName="/ppt/notesSlides/notesSlide73.xml" ContentType="application/vnd.openxmlformats-officedocument.presentationml.notesSlide+xml"/>
  <Override PartName="/ppt/notesSlides/notesSlide72.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64.xml" ContentType="application/vnd.openxmlformats-officedocument.presentationml.notesSlide+xml"/>
  <Override PartName="/ppt/notesSlides/notesSlide50.xml" ContentType="application/vnd.openxmlformats-officedocument.presentationml.notesSlide+xml"/>
  <Override PartName="/ppt/slideMasters/slideMaster1.xml" ContentType="application/vnd.openxmlformats-officedocument.presentationml.slideMaster+xml"/>
  <Override PartName="/ppt/notesSlides/notesSlide44.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47.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5.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46.xml" ContentType="application/vnd.openxmlformats-officedocument.presentationml.notesSlide+xml"/>
  <Override PartName="/ppt/notesSlides/notesSlide31.xml" ContentType="application/vnd.openxmlformats-officedocument.presentationml.notesSlide+xml"/>
  <Override PartName="/ppt/slideLayouts/slideLayout1.xml" ContentType="application/vnd.openxmlformats-officedocument.presentationml.slideLayout+xml"/>
  <Override PartName="/ppt/notesSlides/notesSlide32.xml" ContentType="application/vnd.openxmlformats-officedocument.presentationml.notesSlide+xml"/>
  <Override PartName="/ppt/notesSlides/notesSlide6.xml" ContentType="application/vnd.openxmlformats-officedocument.presentationml.notesSlide+xml"/>
  <Override PartName="/ppt/notesSlides/notesSlide17.xml" ContentType="application/vnd.openxmlformats-officedocument.presentationml.notesSlide+xml"/>
  <Override PartName="/ppt/slideLayouts/slideLayout9.xml" ContentType="application/vnd.openxmlformats-officedocument.presentationml.slideLayout+xml"/>
  <Override PartName="/ppt/slideLayouts/slideLayout6.xml" ContentType="application/vnd.openxmlformats-officedocument.presentationml.slideLayout+xml"/>
  <Override PartName="/ppt/notesSlides/notesSlide5.xml" ContentType="application/vnd.openxmlformats-officedocument.presentationml.notesSlide+xml"/>
  <Override PartName="/ppt/notesSlides/notesSlide3.xml" ContentType="application/vnd.openxmlformats-officedocument.presentationml.notesSlide+xml"/>
  <Override PartName="/ppt/slideLayouts/slideLayout7.xml" ContentType="application/vnd.openxmlformats-officedocument.presentationml.slideLayout+xml"/>
  <Override PartName="/ppt/notesSlides/notesSlide48.xml" ContentType="application/vnd.openxmlformats-officedocument.presentationml.notesSlide+xml"/>
  <Override PartName="/ppt/slideLayouts/slideLayout8.xml" ContentType="application/vnd.openxmlformats-officedocument.presentationml.slideLayout+xml"/>
  <Override PartName="/ppt/notesSlides/notesSlide49.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diagrams/drawing1.xml" ContentType="application/vnd.ms-office.drawingml.diagramDrawing+xml"/>
  <Override PartName="/ppt/diagrams/quickStyle1.xml" ContentType="application/vnd.openxmlformats-officedocument.drawingml.diagramStyle+xml"/>
  <Override PartName="/ppt/diagrams/colors1.xml" ContentType="application/vnd.openxmlformats-officedocument.drawingml.diagramColors+xml"/>
  <Override PartName="/ppt/diagrams/layout1.xml" ContentType="application/vnd.openxmlformats-officedocument.drawingml.diagramLayout+xml"/>
  <Override PartName="/ppt/theme/theme2.xml" ContentType="application/vnd.openxmlformats-officedocument.theme+xml"/>
  <Override PartName="/ppt/theme/theme3.xml" ContentType="application/vnd.openxmlformats-officedocument.theme+xml"/>
  <Override PartName="/ppt/diagrams/drawing3.xml" ContentType="application/vnd.ms-office.drawingml.diagramDrawing+xml"/>
  <Override PartName="/ppt/diagrams/layout4.xml" ContentType="application/vnd.openxmlformats-officedocument.drawingml.diagramLayout+xml"/>
  <Override PartName="/ppt/diagrams/colors4.xml" ContentType="application/vnd.openxmlformats-officedocument.drawingml.diagramColors+xml"/>
  <Override PartName="/ppt/diagrams/quickStyle4.xml" ContentType="application/vnd.openxmlformats-officedocument.drawingml.diagramStyle+xml"/>
  <Override PartName="/ppt/diagrams/layout3.xml" ContentType="application/vnd.openxmlformats-officedocument.drawingml.diagramLayout+xml"/>
  <Override PartName="/ppt/theme/theme1.xml" ContentType="application/vnd.openxmlformats-officedocument.theme+xml"/>
  <Override PartName="/ppt/diagrams/quickStyle3.xml" ContentType="application/vnd.openxmlformats-officedocument.drawingml.diagramStyle+xml"/>
  <Override PartName="/ppt/diagrams/colors3.xml" ContentType="application/vnd.openxmlformats-officedocument.drawingml.diagramColors+xml"/>
  <Override PartName="/ppt/diagrams/drawing4.xml" ContentType="application/vnd.ms-office.drawingml.diagramDrawing+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2.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handoutMasterIdLst>
    <p:handoutMasterId r:id="rId113"/>
  </p:handoutMasterIdLst>
  <p:sldIdLst>
    <p:sldId id="256" r:id="rId2"/>
    <p:sldId id="369" r:id="rId3"/>
    <p:sldId id="265" r:id="rId4"/>
    <p:sldId id="257" r:id="rId5"/>
    <p:sldId id="381" r:id="rId6"/>
    <p:sldId id="260" r:id="rId7"/>
    <p:sldId id="258" r:id="rId8"/>
    <p:sldId id="262" r:id="rId9"/>
    <p:sldId id="259" r:id="rId10"/>
    <p:sldId id="267" r:id="rId11"/>
    <p:sldId id="263" r:id="rId12"/>
    <p:sldId id="268" r:id="rId13"/>
    <p:sldId id="264" r:id="rId14"/>
    <p:sldId id="270" r:id="rId15"/>
    <p:sldId id="271" r:id="rId16"/>
    <p:sldId id="272" r:id="rId17"/>
    <p:sldId id="273" r:id="rId18"/>
    <p:sldId id="274" r:id="rId19"/>
    <p:sldId id="275" r:id="rId20"/>
    <p:sldId id="276" r:id="rId21"/>
    <p:sldId id="385" r:id="rId22"/>
    <p:sldId id="277" r:id="rId23"/>
    <p:sldId id="279" r:id="rId24"/>
    <p:sldId id="278" r:id="rId25"/>
    <p:sldId id="371" r:id="rId26"/>
    <p:sldId id="372" r:id="rId27"/>
    <p:sldId id="310" r:id="rId28"/>
    <p:sldId id="309" r:id="rId29"/>
    <p:sldId id="308" r:id="rId30"/>
    <p:sldId id="311" r:id="rId31"/>
    <p:sldId id="312" r:id="rId32"/>
    <p:sldId id="313" r:id="rId33"/>
    <p:sldId id="314" r:id="rId34"/>
    <p:sldId id="386" r:id="rId35"/>
    <p:sldId id="315" r:id="rId36"/>
    <p:sldId id="316" r:id="rId37"/>
    <p:sldId id="320" r:id="rId38"/>
    <p:sldId id="319" r:id="rId39"/>
    <p:sldId id="318" r:id="rId40"/>
    <p:sldId id="321" r:id="rId41"/>
    <p:sldId id="322" r:id="rId42"/>
    <p:sldId id="323" r:id="rId43"/>
    <p:sldId id="324" r:id="rId44"/>
    <p:sldId id="326" r:id="rId45"/>
    <p:sldId id="327" r:id="rId46"/>
    <p:sldId id="280" r:id="rId47"/>
    <p:sldId id="281" r:id="rId48"/>
    <p:sldId id="283" r:id="rId49"/>
    <p:sldId id="282" r:id="rId50"/>
    <p:sldId id="284" r:id="rId51"/>
    <p:sldId id="285" r:id="rId52"/>
    <p:sldId id="287" r:id="rId53"/>
    <p:sldId id="289" r:id="rId54"/>
    <p:sldId id="290" r:id="rId55"/>
    <p:sldId id="291" r:id="rId56"/>
    <p:sldId id="375" r:id="rId57"/>
    <p:sldId id="299" r:id="rId58"/>
    <p:sldId id="298" r:id="rId59"/>
    <p:sldId id="379" r:id="rId60"/>
    <p:sldId id="380" r:id="rId61"/>
    <p:sldId id="301" r:id="rId62"/>
    <p:sldId id="387" r:id="rId63"/>
    <p:sldId id="378" r:id="rId64"/>
    <p:sldId id="300" r:id="rId65"/>
    <p:sldId id="376" r:id="rId66"/>
    <p:sldId id="377" r:id="rId67"/>
    <p:sldId id="303" r:id="rId68"/>
    <p:sldId id="329" r:id="rId69"/>
    <p:sldId id="328" r:id="rId70"/>
    <p:sldId id="305" r:id="rId71"/>
    <p:sldId id="304" r:id="rId72"/>
    <p:sldId id="306" r:id="rId73"/>
    <p:sldId id="307" r:id="rId74"/>
    <p:sldId id="368" r:id="rId75"/>
    <p:sldId id="330" r:id="rId76"/>
    <p:sldId id="341" r:id="rId77"/>
    <p:sldId id="367" r:id="rId78"/>
    <p:sldId id="333" r:id="rId79"/>
    <p:sldId id="340" r:id="rId80"/>
    <p:sldId id="334" r:id="rId81"/>
    <p:sldId id="332" r:id="rId82"/>
    <p:sldId id="337" r:id="rId83"/>
    <p:sldId id="335" r:id="rId84"/>
    <p:sldId id="336" r:id="rId85"/>
    <p:sldId id="338" r:id="rId86"/>
    <p:sldId id="339" r:id="rId87"/>
    <p:sldId id="345" r:id="rId88"/>
    <p:sldId id="342" r:id="rId89"/>
    <p:sldId id="344" r:id="rId90"/>
    <p:sldId id="349" r:id="rId91"/>
    <p:sldId id="388" r:id="rId92"/>
    <p:sldId id="352" r:id="rId93"/>
    <p:sldId id="354" r:id="rId94"/>
    <p:sldId id="353" r:id="rId95"/>
    <p:sldId id="350" r:id="rId96"/>
    <p:sldId id="383" r:id="rId97"/>
    <p:sldId id="347" r:id="rId98"/>
    <p:sldId id="348" r:id="rId99"/>
    <p:sldId id="351" r:id="rId100"/>
    <p:sldId id="384" r:id="rId101"/>
    <p:sldId id="355" r:id="rId102"/>
    <p:sldId id="356" r:id="rId103"/>
    <p:sldId id="357" r:id="rId104"/>
    <p:sldId id="346" r:id="rId105"/>
    <p:sldId id="358" r:id="rId106"/>
    <p:sldId id="359" r:id="rId107"/>
    <p:sldId id="360" r:id="rId108"/>
    <p:sldId id="361" r:id="rId109"/>
    <p:sldId id="362" r:id="rId110"/>
    <p:sldId id="382" r:id="rId111"/>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sing the Ultimate of SA" id="{EE8CD5E0-358A-45AA-8A0C-46E20A27E00D}">
          <p14:sldIdLst>
            <p14:sldId id="256"/>
            <p14:sldId id="369"/>
            <p14:sldId id="265"/>
          </p14:sldIdLst>
        </p14:section>
        <p14:section name="Measurement Uncertainty" id="{D45CDFEF-C6F6-4173-8700-F89B4B3CA481}">
          <p14:sldIdLst>
            <p14:sldId id="257"/>
            <p14:sldId id="381"/>
            <p14:sldId id="260"/>
            <p14:sldId id="258"/>
            <p14:sldId id="262"/>
            <p14:sldId id="259"/>
            <p14:sldId id="267"/>
            <p14:sldId id="263"/>
            <p14:sldId id="268"/>
            <p14:sldId id="264"/>
            <p14:sldId id="270"/>
            <p14:sldId id="271"/>
            <p14:sldId id="272"/>
            <p14:sldId id="273"/>
            <p14:sldId id="274"/>
            <p14:sldId id="275"/>
            <p14:sldId id="276"/>
            <p14:sldId id="385"/>
            <p14:sldId id="277"/>
            <p14:sldId id="279"/>
          </p14:sldIdLst>
        </p14:section>
        <p14:section name="Unified Spatial Metrology Network" id="{775BE475-1915-47DB-A3FD-D4AE39049216}">
          <p14:sldIdLst>
            <p14:sldId id="278"/>
            <p14:sldId id="371"/>
            <p14:sldId id="372"/>
            <p14:sldId id="310"/>
            <p14:sldId id="309"/>
            <p14:sldId id="308"/>
            <p14:sldId id="311"/>
            <p14:sldId id="312"/>
            <p14:sldId id="313"/>
            <p14:sldId id="314"/>
            <p14:sldId id="386"/>
            <p14:sldId id="315"/>
            <p14:sldId id="316"/>
            <p14:sldId id="320"/>
            <p14:sldId id="319"/>
            <p14:sldId id="318"/>
            <p14:sldId id="321"/>
            <p14:sldId id="322"/>
            <p14:sldId id="323"/>
            <p14:sldId id="324"/>
            <p14:sldId id="326"/>
            <p14:sldId id="327"/>
          </p14:sldIdLst>
        </p14:section>
        <p14:section name="Scanning" id="{C9B7B12D-99BD-4D7B-8EE9-DA1776CC825A}">
          <p14:sldIdLst>
            <p14:sldId id="280"/>
            <p14:sldId id="281"/>
            <p14:sldId id="283"/>
            <p14:sldId id="282"/>
            <p14:sldId id="284"/>
            <p14:sldId id="285"/>
            <p14:sldId id="287"/>
            <p14:sldId id="289"/>
            <p14:sldId id="290"/>
            <p14:sldId id="291"/>
            <p14:sldId id="375"/>
            <p14:sldId id="299"/>
            <p14:sldId id="298"/>
            <p14:sldId id="379"/>
            <p14:sldId id="380"/>
            <p14:sldId id="301"/>
            <p14:sldId id="387"/>
            <p14:sldId id="378"/>
            <p14:sldId id="300"/>
            <p14:sldId id="376"/>
            <p14:sldId id="377"/>
          </p14:sldIdLst>
        </p14:section>
        <p14:section name="Advanced Relationship Fitting" id="{1943CB6F-1A0B-4406-A08A-0FD3EE254233}">
          <p14:sldIdLst>
            <p14:sldId id="303"/>
            <p14:sldId id="329"/>
            <p14:sldId id="328"/>
            <p14:sldId id="305"/>
            <p14:sldId id="304"/>
            <p14:sldId id="306"/>
            <p14:sldId id="307"/>
            <p14:sldId id="368"/>
            <p14:sldId id="330"/>
            <p14:sldId id="341"/>
            <p14:sldId id="367"/>
            <p14:sldId id="333"/>
            <p14:sldId id="340"/>
            <p14:sldId id="334"/>
            <p14:sldId id="332"/>
            <p14:sldId id="337"/>
            <p14:sldId id="335"/>
            <p14:sldId id="336"/>
            <p14:sldId id="338"/>
            <p14:sldId id="339"/>
          </p14:sldIdLst>
        </p14:section>
        <p14:section name="Automation" id="{75CE3C23-A209-4CBF-BED2-47C9D8B33623}">
          <p14:sldIdLst>
            <p14:sldId id="345"/>
            <p14:sldId id="342"/>
            <p14:sldId id="344"/>
            <p14:sldId id="349"/>
            <p14:sldId id="388"/>
            <p14:sldId id="352"/>
            <p14:sldId id="354"/>
            <p14:sldId id="353"/>
            <p14:sldId id="350"/>
            <p14:sldId id="383"/>
            <p14:sldId id="347"/>
            <p14:sldId id="348"/>
            <p14:sldId id="351"/>
            <p14:sldId id="384"/>
            <p14:sldId id="355"/>
            <p14:sldId id="356"/>
            <p14:sldId id="357"/>
            <p14:sldId id="346"/>
            <p14:sldId id="358"/>
            <p14:sldId id="359"/>
            <p14:sldId id="360"/>
            <p14:sldId id="361"/>
            <p14:sldId id="362"/>
            <p14:sldId id="38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FB"/>
    <a:srgbClr val="FF00FF"/>
    <a:srgbClr val="873AC0"/>
    <a:srgbClr val="0632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59" autoAdjust="0"/>
    <p:restoredTop sz="71663" autoAdjust="0"/>
  </p:normalViewPr>
  <p:slideViewPr>
    <p:cSldViewPr>
      <p:cViewPr varScale="1">
        <p:scale>
          <a:sx n="51" d="100"/>
          <a:sy n="51" d="100"/>
        </p:scale>
        <p:origin x="1134"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193" d="100"/>
          <a:sy n="193" d="100"/>
        </p:scale>
        <p:origin x="7308" y="13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handoutMaster" Target="handoutMasters/handoutMaster1.xml"/><Relationship Id="rId118"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presProps" Target="presProps.xml"/><Relationship Id="rId119" Type="http://schemas.openxmlformats.org/officeDocument/2006/relationships/customXml" Target="../customXml/item1.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customXml" Target="../customXml/item3.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9BADAD-7788-403C-9BDB-62355E61119D}" type="doc">
      <dgm:prSet loTypeId="urn:microsoft.com/office/officeart/2008/layout/VerticalCurvedList" loCatId="list" qsTypeId="urn:microsoft.com/office/officeart/2005/8/quickstyle/simple1" qsCatId="simple" csTypeId="urn:microsoft.com/office/officeart/2005/8/colors/colorful1#2" csCatId="colorful" phldr="1"/>
      <dgm:spPr/>
      <dgm:t>
        <a:bodyPr/>
        <a:lstStyle/>
        <a:p>
          <a:endParaRPr lang="en-US"/>
        </a:p>
      </dgm:t>
    </dgm:pt>
    <dgm:pt modelId="{5215ADAF-206E-4946-B60E-606498185317}">
      <dgm:prSet phldrT="[Text]"/>
      <dgm:spPr/>
      <dgm:t>
        <a:bodyPr/>
        <a:lstStyle/>
        <a:p>
          <a:r>
            <a:rPr lang="en-US" dirty="0"/>
            <a:t>Common Targets from more than one instrument network</a:t>
          </a:r>
        </a:p>
      </dgm:t>
    </dgm:pt>
    <dgm:pt modelId="{075F675C-6006-4EFD-A647-7F96176415CD}" type="parTrans" cxnId="{D0E6B6DC-2452-4F3E-BF5D-0C343E9E3A1D}">
      <dgm:prSet/>
      <dgm:spPr/>
      <dgm:t>
        <a:bodyPr/>
        <a:lstStyle/>
        <a:p>
          <a:endParaRPr lang="en-US"/>
        </a:p>
      </dgm:t>
    </dgm:pt>
    <dgm:pt modelId="{EC5ABEC3-4D6A-47CB-A88F-A7EA562C98A5}" type="sibTrans" cxnId="{D0E6B6DC-2452-4F3E-BF5D-0C343E9E3A1D}">
      <dgm:prSet/>
      <dgm:spPr/>
      <dgm:t>
        <a:bodyPr/>
        <a:lstStyle/>
        <a:p>
          <a:endParaRPr lang="en-US"/>
        </a:p>
      </dgm:t>
    </dgm:pt>
    <dgm:pt modelId="{B91BED21-5865-4853-8407-8192429B423B}">
      <dgm:prSet phldrT="[Text]"/>
      <dgm:spPr/>
      <dgm:t>
        <a:bodyPr/>
        <a:lstStyle/>
        <a:p>
          <a:r>
            <a:rPr lang="en-US" dirty="0"/>
            <a:t>Same point names</a:t>
          </a:r>
        </a:p>
      </dgm:t>
    </dgm:pt>
    <dgm:pt modelId="{01F36280-515B-4835-BF72-0B6BEFA8734A}" type="parTrans" cxnId="{3502B3B9-720D-46C7-9995-4E013B7689AD}">
      <dgm:prSet/>
      <dgm:spPr/>
      <dgm:t>
        <a:bodyPr/>
        <a:lstStyle/>
        <a:p>
          <a:endParaRPr lang="en-US"/>
        </a:p>
      </dgm:t>
    </dgm:pt>
    <dgm:pt modelId="{55C2E09E-AF3A-4BD7-A418-944D2948C23D}" type="sibTrans" cxnId="{3502B3B9-720D-46C7-9995-4E013B7689AD}">
      <dgm:prSet/>
      <dgm:spPr/>
      <dgm:t>
        <a:bodyPr/>
        <a:lstStyle/>
        <a:p>
          <a:endParaRPr lang="en-US"/>
        </a:p>
      </dgm:t>
    </dgm:pt>
    <dgm:pt modelId="{60966D3A-875E-4F7F-B376-C9CA95B695F9}">
      <dgm:prSet phldrT="[Text]"/>
      <dgm:spPr/>
      <dgm:t>
        <a:bodyPr/>
        <a:lstStyle/>
        <a:p>
          <a:r>
            <a:rPr lang="en-US" dirty="0"/>
            <a:t>Observations from only one instrument for each point in a point group</a:t>
          </a:r>
        </a:p>
      </dgm:t>
    </dgm:pt>
    <dgm:pt modelId="{EA44911B-4F70-4CEA-88DD-8F71C28A77F8}" type="parTrans" cxnId="{85495BB1-5BCE-4E25-B551-27BCEBCB2997}">
      <dgm:prSet/>
      <dgm:spPr/>
      <dgm:t>
        <a:bodyPr/>
        <a:lstStyle/>
        <a:p>
          <a:endParaRPr lang="en-US"/>
        </a:p>
      </dgm:t>
    </dgm:pt>
    <dgm:pt modelId="{834D2044-8105-4A11-A3BA-A6D5A244A321}" type="sibTrans" cxnId="{85495BB1-5BCE-4E25-B551-27BCEBCB2997}">
      <dgm:prSet/>
      <dgm:spPr/>
      <dgm:t>
        <a:bodyPr/>
        <a:lstStyle/>
        <a:p>
          <a:endParaRPr lang="en-US"/>
        </a:p>
      </dgm:t>
    </dgm:pt>
    <dgm:pt modelId="{3CB585C3-D7AD-4EF0-B083-6B0A65A4D4A8}" type="pres">
      <dgm:prSet presAssocID="{739BADAD-7788-403C-9BDB-62355E61119D}" presName="Name0" presStyleCnt="0">
        <dgm:presLayoutVars>
          <dgm:chMax val="7"/>
          <dgm:chPref val="7"/>
          <dgm:dir/>
        </dgm:presLayoutVars>
      </dgm:prSet>
      <dgm:spPr/>
    </dgm:pt>
    <dgm:pt modelId="{1B4B7BDA-B70D-4962-B885-BA400ECDA54E}" type="pres">
      <dgm:prSet presAssocID="{739BADAD-7788-403C-9BDB-62355E61119D}" presName="Name1" presStyleCnt="0"/>
      <dgm:spPr/>
    </dgm:pt>
    <dgm:pt modelId="{A879AC22-E42F-410C-982C-3F39545E7C16}" type="pres">
      <dgm:prSet presAssocID="{739BADAD-7788-403C-9BDB-62355E61119D}" presName="cycle" presStyleCnt="0"/>
      <dgm:spPr/>
    </dgm:pt>
    <dgm:pt modelId="{1BB85592-0731-4AB4-9EC5-761AB11EE263}" type="pres">
      <dgm:prSet presAssocID="{739BADAD-7788-403C-9BDB-62355E61119D}" presName="srcNode" presStyleLbl="node1" presStyleIdx="0" presStyleCnt="3"/>
      <dgm:spPr/>
    </dgm:pt>
    <dgm:pt modelId="{89171C92-484C-4CEC-B8ED-6746C3C4C795}" type="pres">
      <dgm:prSet presAssocID="{739BADAD-7788-403C-9BDB-62355E61119D}" presName="conn" presStyleLbl="parChTrans1D2" presStyleIdx="0" presStyleCnt="1"/>
      <dgm:spPr/>
    </dgm:pt>
    <dgm:pt modelId="{969E8C04-6DD5-42F7-91A1-6B948A473D71}" type="pres">
      <dgm:prSet presAssocID="{739BADAD-7788-403C-9BDB-62355E61119D}" presName="extraNode" presStyleLbl="node1" presStyleIdx="0" presStyleCnt="3"/>
      <dgm:spPr/>
    </dgm:pt>
    <dgm:pt modelId="{54D3FB70-AA7D-4491-B940-6478850CC061}" type="pres">
      <dgm:prSet presAssocID="{739BADAD-7788-403C-9BDB-62355E61119D}" presName="dstNode" presStyleLbl="node1" presStyleIdx="0" presStyleCnt="3"/>
      <dgm:spPr/>
    </dgm:pt>
    <dgm:pt modelId="{B3325040-E237-4782-97A7-84C688C3FAAB}" type="pres">
      <dgm:prSet presAssocID="{5215ADAF-206E-4946-B60E-606498185317}" presName="text_1" presStyleLbl="node1" presStyleIdx="0" presStyleCnt="3">
        <dgm:presLayoutVars>
          <dgm:bulletEnabled val="1"/>
        </dgm:presLayoutVars>
      </dgm:prSet>
      <dgm:spPr/>
    </dgm:pt>
    <dgm:pt modelId="{16E5C055-7DA0-462B-BCE6-46579404077E}" type="pres">
      <dgm:prSet presAssocID="{5215ADAF-206E-4946-B60E-606498185317}" presName="accent_1" presStyleCnt="0"/>
      <dgm:spPr/>
    </dgm:pt>
    <dgm:pt modelId="{416BDCC3-2ECF-43CC-8D7B-F714618F344A}" type="pres">
      <dgm:prSet presAssocID="{5215ADAF-206E-4946-B60E-606498185317}" presName="accentRepeatNode" presStyleLbl="solidFgAcc1" presStyleIdx="0" presStyleCnt="3"/>
      <dgm:spPr/>
    </dgm:pt>
    <dgm:pt modelId="{BE5435E0-1530-4AA5-B43D-017A738365C3}" type="pres">
      <dgm:prSet presAssocID="{B91BED21-5865-4853-8407-8192429B423B}" presName="text_2" presStyleLbl="node1" presStyleIdx="1" presStyleCnt="3">
        <dgm:presLayoutVars>
          <dgm:bulletEnabled val="1"/>
        </dgm:presLayoutVars>
      </dgm:prSet>
      <dgm:spPr/>
    </dgm:pt>
    <dgm:pt modelId="{DF265EAA-0C32-43A7-8A32-B7F7359015A6}" type="pres">
      <dgm:prSet presAssocID="{B91BED21-5865-4853-8407-8192429B423B}" presName="accent_2" presStyleCnt="0"/>
      <dgm:spPr/>
    </dgm:pt>
    <dgm:pt modelId="{F84A046F-E804-46D4-9005-FA48FABF0396}" type="pres">
      <dgm:prSet presAssocID="{B91BED21-5865-4853-8407-8192429B423B}" presName="accentRepeatNode" presStyleLbl="solidFgAcc1" presStyleIdx="1" presStyleCnt="3"/>
      <dgm:spPr/>
    </dgm:pt>
    <dgm:pt modelId="{0C798CF1-ADD4-4F6F-85A1-DC8D0AD9E539}" type="pres">
      <dgm:prSet presAssocID="{60966D3A-875E-4F7F-B376-C9CA95B695F9}" presName="text_3" presStyleLbl="node1" presStyleIdx="2" presStyleCnt="3" custLinFactNeighborX="-583" custLinFactNeighborY="3259">
        <dgm:presLayoutVars>
          <dgm:bulletEnabled val="1"/>
        </dgm:presLayoutVars>
      </dgm:prSet>
      <dgm:spPr/>
    </dgm:pt>
    <dgm:pt modelId="{FB117380-69AC-4C71-8749-F3391CDD493B}" type="pres">
      <dgm:prSet presAssocID="{60966D3A-875E-4F7F-B376-C9CA95B695F9}" presName="accent_3" presStyleCnt="0"/>
      <dgm:spPr/>
    </dgm:pt>
    <dgm:pt modelId="{82CCC86C-47D6-443C-9FFA-7D49888E4C3B}" type="pres">
      <dgm:prSet presAssocID="{60966D3A-875E-4F7F-B376-C9CA95B695F9}" presName="accentRepeatNode" presStyleLbl="solidFgAcc1" presStyleIdx="2" presStyleCnt="3"/>
      <dgm:spPr/>
    </dgm:pt>
  </dgm:ptLst>
  <dgm:cxnLst>
    <dgm:cxn modelId="{9925F278-4C95-4C5E-B885-A27C0F460211}" type="presOf" srcId="{739BADAD-7788-403C-9BDB-62355E61119D}" destId="{3CB585C3-D7AD-4EF0-B083-6B0A65A4D4A8}" srcOrd="0" destOrd="0" presId="urn:microsoft.com/office/officeart/2008/layout/VerticalCurvedList"/>
    <dgm:cxn modelId="{6E51F9A0-8574-4461-8292-5E82FB8CCE97}" type="presOf" srcId="{5215ADAF-206E-4946-B60E-606498185317}" destId="{B3325040-E237-4782-97A7-84C688C3FAAB}" srcOrd="0" destOrd="0" presId="urn:microsoft.com/office/officeart/2008/layout/VerticalCurvedList"/>
    <dgm:cxn modelId="{E3D3FCA3-1855-4DB5-868E-7D1DB63A28D9}" type="presOf" srcId="{EC5ABEC3-4D6A-47CB-A88F-A7EA562C98A5}" destId="{89171C92-484C-4CEC-B8ED-6746C3C4C795}" srcOrd="0" destOrd="0" presId="urn:microsoft.com/office/officeart/2008/layout/VerticalCurvedList"/>
    <dgm:cxn modelId="{7B8783AA-1754-4E3F-B4D4-0D0756A038A7}" type="presOf" srcId="{60966D3A-875E-4F7F-B376-C9CA95B695F9}" destId="{0C798CF1-ADD4-4F6F-85A1-DC8D0AD9E539}" srcOrd="0" destOrd="0" presId="urn:microsoft.com/office/officeart/2008/layout/VerticalCurvedList"/>
    <dgm:cxn modelId="{85495BB1-5BCE-4E25-B551-27BCEBCB2997}" srcId="{739BADAD-7788-403C-9BDB-62355E61119D}" destId="{60966D3A-875E-4F7F-B376-C9CA95B695F9}" srcOrd="2" destOrd="0" parTransId="{EA44911B-4F70-4CEA-88DD-8F71C28A77F8}" sibTransId="{834D2044-8105-4A11-A3BA-A6D5A244A321}"/>
    <dgm:cxn modelId="{3502B3B9-720D-46C7-9995-4E013B7689AD}" srcId="{739BADAD-7788-403C-9BDB-62355E61119D}" destId="{B91BED21-5865-4853-8407-8192429B423B}" srcOrd="1" destOrd="0" parTransId="{01F36280-515B-4835-BF72-0B6BEFA8734A}" sibTransId="{55C2E09E-AF3A-4BD7-A418-944D2948C23D}"/>
    <dgm:cxn modelId="{8966DFCA-B2A4-40A8-A159-052F50237E3F}" type="presOf" srcId="{B91BED21-5865-4853-8407-8192429B423B}" destId="{BE5435E0-1530-4AA5-B43D-017A738365C3}" srcOrd="0" destOrd="0" presId="urn:microsoft.com/office/officeart/2008/layout/VerticalCurvedList"/>
    <dgm:cxn modelId="{D0E6B6DC-2452-4F3E-BF5D-0C343E9E3A1D}" srcId="{739BADAD-7788-403C-9BDB-62355E61119D}" destId="{5215ADAF-206E-4946-B60E-606498185317}" srcOrd="0" destOrd="0" parTransId="{075F675C-6006-4EFD-A647-7F96176415CD}" sibTransId="{EC5ABEC3-4D6A-47CB-A88F-A7EA562C98A5}"/>
    <dgm:cxn modelId="{4CDA7D23-83AD-45B9-8024-ECAC1CCB0009}" type="presParOf" srcId="{3CB585C3-D7AD-4EF0-B083-6B0A65A4D4A8}" destId="{1B4B7BDA-B70D-4962-B885-BA400ECDA54E}" srcOrd="0" destOrd="0" presId="urn:microsoft.com/office/officeart/2008/layout/VerticalCurvedList"/>
    <dgm:cxn modelId="{AD8C498B-1E9E-4BBE-AF0F-7D0AEA6B7D5F}" type="presParOf" srcId="{1B4B7BDA-B70D-4962-B885-BA400ECDA54E}" destId="{A879AC22-E42F-410C-982C-3F39545E7C16}" srcOrd="0" destOrd="0" presId="urn:microsoft.com/office/officeart/2008/layout/VerticalCurvedList"/>
    <dgm:cxn modelId="{291DA307-6D12-483C-9939-4FF16769D0AF}" type="presParOf" srcId="{A879AC22-E42F-410C-982C-3F39545E7C16}" destId="{1BB85592-0731-4AB4-9EC5-761AB11EE263}" srcOrd="0" destOrd="0" presId="urn:microsoft.com/office/officeart/2008/layout/VerticalCurvedList"/>
    <dgm:cxn modelId="{225C81F6-9F0E-42DF-9359-CD136A01F400}" type="presParOf" srcId="{A879AC22-E42F-410C-982C-3F39545E7C16}" destId="{89171C92-484C-4CEC-B8ED-6746C3C4C795}" srcOrd="1" destOrd="0" presId="urn:microsoft.com/office/officeart/2008/layout/VerticalCurvedList"/>
    <dgm:cxn modelId="{AA111A0F-7961-44C3-A523-3A04E7BF7E0C}" type="presParOf" srcId="{A879AC22-E42F-410C-982C-3F39545E7C16}" destId="{969E8C04-6DD5-42F7-91A1-6B948A473D71}" srcOrd="2" destOrd="0" presId="urn:microsoft.com/office/officeart/2008/layout/VerticalCurvedList"/>
    <dgm:cxn modelId="{2077111D-A7D2-4F09-9109-09442BCC0D49}" type="presParOf" srcId="{A879AC22-E42F-410C-982C-3F39545E7C16}" destId="{54D3FB70-AA7D-4491-B940-6478850CC061}" srcOrd="3" destOrd="0" presId="urn:microsoft.com/office/officeart/2008/layout/VerticalCurvedList"/>
    <dgm:cxn modelId="{9F2F0F21-CD38-455E-99FC-C5B7537A503E}" type="presParOf" srcId="{1B4B7BDA-B70D-4962-B885-BA400ECDA54E}" destId="{B3325040-E237-4782-97A7-84C688C3FAAB}" srcOrd="1" destOrd="0" presId="urn:microsoft.com/office/officeart/2008/layout/VerticalCurvedList"/>
    <dgm:cxn modelId="{822B22D3-50B7-46C6-9C0E-31230819C080}" type="presParOf" srcId="{1B4B7BDA-B70D-4962-B885-BA400ECDA54E}" destId="{16E5C055-7DA0-462B-BCE6-46579404077E}" srcOrd="2" destOrd="0" presId="urn:microsoft.com/office/officeart/2008/layout/VerticalCurvedList"/>
    <dgm:cxn modelId="{C2DF6C55-8855-44E2-993C-53F24A8F1B35}" type="presParOf" srcId="{16E5C055-7DA0-462B-BCE6-46579404077E}" destId="{416BDCC3-2ECF-43CC-8D7B-F714618F344A}" srcOrd="0" destOrd="0" presId="urn:microsoft.com/office/officeart/2008/layout/VerticalCurvedList"/>
    <dgm:cxn modelId="{AA25505C-EEE6-481D-BB59-E2F8DDD2DE43}" type="presParOf" srcId="{1B4B7BDA-B70D-4962-B885-BA400ECDA54E}" destId="{BE5435E0-1530-4AA5-B43D-017A738365C3}" srcOrd="3" destOrd="0" presId="urn:microsoft.com/office/officeart/2008/layout/VerticalCurvedList"/>
    <dgm:cxn modelId="{254EE7FF-46A5-4D7F-B6C4-8F43CE9B2429}" type="presParOf" srcId="{1B4B7BDA-B70D-4962-B885-BA400ECDA54E}" destId="{DF265EAA-0C32-43A7-8A32-B7F7359015A6}" srcOrd="4" destOrd="0" presId="urn:microsoft.com/office/officeart/2008/layout/VerticalCurvedList"/>
    <dgm:cxn modelId="{E199F630-A68F-43A3-AA17-44653F06AF28}" type="presParOf" srcId="{DF265EAA-0C32-43A7-8A32-B7F7359015A6}" destId="{F84A046F-E804-46D4-9005-FA48FABF0396}" srcOrd="0" destOrd="0" presId="urn:microsoft.com/office/officeart/2008/layout/VerticalCurvedList"/>
    <dgm:cxn modelId="{211747E2-A6ED-4897-930D-87460C21CFF6}" type="presParOf" srcId="{1B4B7BDA-B70D-4962-B885-BA400ECDA54E}" destId="{0C798CF1-ADD4-4F6F-85A1-DC8D0AD9E539}" srcOrd="5" destOrd="0" presId="urn:microsoft.com/office/officeart/2008/layout/VerticalCurvedList"/>
    <dgm:cxn modelId="{26388EA1-3E5E-4AA0-BACE-17EA56797CF5}" type="presParOf" srcId="{1B4B7BDA-B70D-4962-B885-BA400ECDA54E}" destId="{FB117380-69AC-4C71-8749-F3391CDD493B}" srcOrd="6" destOrd="0" presId="urn:microsoft.com/office/officeart/2008/layout/VerticalCurvedList"/>
    <dgm:cxn modelId="{CAE43F06-38F1-48B1-959F-D4890AA47828}" type="presParOf" srcId="{FB117380-69AC-4C71-8749-F3391CDD493B}" destId="{82CCC86C-47D6-443C-9FFA-7D49888E4C3B}"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4ABC03-8BC8-4352-A356-8D575065D97F}" type="doc">
      <dgm:prSet loTypeId="urn:microsoft.com/office/officeart/2005/8/layout/hList2" loCatId="list" qsTypeId="urn:microsoft.com/office/officeart/2005/8/quickstyle/simple1" qsCatId="simple" csTypeId="urn:microsoft.com/office/officeart/2005/8/colors/accent1_3" csCatId="accent1" phldr="1"/>
      <dgm:spPr/>
      <dgm:t>
        <a:bodyPr/>
        <a:lstStyle/>
        <a:p>
          <a:endParaRPr lang="en-US"/>
        </a:p>
      </dgm:t>
    </dgm:pt>
    <dgm:pt modelId="{FC1F56F8-8DC7-4CEA-A909-E0CF8897A8F8}">
      <dgm:prSet/>
      <dgm:spPr/>
      <dgm:t>
        <a:bodyPr/>
        <a:lstStyle/>
        <a:p>
          <a:r>
            <a:rPr lang="en-US" dirty="0"/>
            <a:t>Graphical Entities</a:t>
          </a:r>
        </a:p>
      </dgm:t>
    </dgm:pt>
    <dgm:pt modelId="{99630E5B-EE75-4D30-9B37-7E01BC1542E3}" type="parTrans" cxnId="{01AEEBEE-135D-4446-980E-B46EE67B4FFF}">
      <dgm:prSet/>
      <dgm:spPr/>
      <dgm:t>
        <a:bodyPr/>
        <a:lstStyle/>
        <a:p>
          <a:endParaRPr lang="en-US"/>
        </a:p>
      </dgm:t>
    </dgm:pt>
    <dgm:pt modelId="{A6CF221E-CF6D-4785-9CCE-841B5CEFB9E1}" type="sibTrans" cxnId="{01AEEBEE-135D-4446-980E-B46EE67B4FFF}">
      <dgm:prSet/>
      <dgm:spPr/>
      <dgm:t>
        <a:bodyPr/>
        <a:lstStyle/>
        <a:p>
          <a:endParaRPr lang="en-US"/>
        </a:p>
      </dgm:t>
    </dgm:pt>
    <dgm:pt modelId="{BA1E41F1-1363-4E12-B38E-B0F71D250C90}">
      <dgm:prSet custT="1"/>
      <dgm:spPr/>
      <dgm:t>
        <a:bodyPr/>
        <a:lstStyle/>
        <a:p>
          <a:r>
            <a:rPr lang="en-US" sz="2000" dirty="0"/>
            <a:t>Result of colorized graphical mesh</a:t>
          </a:r>
        </a:p>
      </dgm:t>
    </dgm:pt>
    <dgm:pt modelId="{70A588C0-71D1-496B-89F4-4ED985181CD0}" type="parTrans" cxnId="{CB9148C7-76FC-4CBF-9A1B-0FEA6FB6FEED}">
      <dgm:prSet/>
      <dgm:spPr/>
      <dgm:t>
        <a:bodyPr/>
        <a:lstStyle/>
        <a:p>
          <a:endParaRPr lang="en-US"/>
        </a:p>
      </dgm:t>
    </dgm:pt>
    <dgm:pt modelId="{5C674CB8-C0CB-4945-9046-AE457288B559}" type="sibTrans" cxnId="{CB9148C7-76FC-4CBF-9A1B-0FEA6FB6FEED}">
      <dgm:prSet/>
      <dgm:spPr/>
      <dgm:t>
        <a:bodyPr/>
        <a:lstStyle/>
        <a:p>
          <a:endParaRPr lang="en-US"/>
        </a:p>
      </dgm:t>
    </dgm:pt>
    <dgm:pt modelId="{CBFAAD4B-7BCF-4A85-95DE-0885E7E5AE49}">
      <dgm:prSet custT="1"/>
      <dgm:spPr/>
      <dgm:t>
        <a:bodyPr/>
        <a:lstStyle/>
        <a:p>
          <a:r>
            <a:rPr lang="en-US" sz="2000" dirty="0"/>
            <a:t>Visual representation only</a:t>
          </a:r>
        </a:p>
      </dgm:t>
    </dgm:pt>
    <dgm:pt modelId="{A6AA6A41-AEDF-466C-B460-FA4BFA8D3888}" type="parTrans" cxnId="{BB89A6A1-58BE-4482-9E53-4364EB60D165}">
      <dgm:prSet/>
      <dgm:spPr/>
      <dgm:t>
        <a:bodyPr/>
        <a:lstStyle/>
        <a:p>
          <a:endParaRPr lang="en-US"/>
        </a:p>
      </dgm:t>
    </dgm:pt>
    <dgm:pt modelId="{48E6410B-0366-4F89-BB1A-225D07749EA3}" type="sibTrans" cxnId="{BB89A6A1-58BE-4482-9E53-4364EB60D165}">
      <dgm:prSet/>
      <dgm:spPr/>
      <dgm:t>
        <a:bodyPr/>
        <a:lstStyle/>
        <a:p>
          <a:endParaRPr lang="en-US"/>
        </a:p>
      </dgm:t>
    </dgm:pt>
    <dgm:pt modelId="{C5391DA0-ADC6-4BB1-A86A-A33C62005565}" type="pres">
      <dgm:prSet presAssocID="{AB4ABC03-8BC8-4352-A356-8D575065D97F}" presName="linearFlow" presStyleCnt="0">
        <dgm:presLayoutVars>
          <dgm:dir/>
          <dgm:animLvl val="lvl"/>
          <dgm:resizeHandles/>
        </dgm:presLayoutVars>
      </dgm:prSet>
      <dgm:spPr/>
    </dgm:pt>
    <dgm:pt modelId="{74A93C78-A680-4E90-A726-A64E2026B9F7}" type="pres">
      <dgm:prSet presAssocID="{FC1F56F8-8DC7-4CEA-A909-E0CF8897A8F8}" presName="compositeNode" presStyleCnt="0">
        <dgm:presLayoutVars>
          <dgm:bulletEnabled val="1"/>
        </dgm:presLayoutVars>
      </dgm:prSet>
      <dgm:spPr/>
    </dgm:pt>
    <dgm:pt modelId="{6FC82D95-5044-47BB-9C36-584FBF121D71}" type="pres">
      <dgm:prSet presAssocID="{FC1F56F8-8DC7-4CEA-A909-E0CF8897A8F8}" presName="image" presStyleLbl="fgImgPlace1" presStyleIdx="0" presStyleCnt="1"/>
      <dgm:spPr/>
    </dgm:pt>
    <dgm:pt modelId="{7C87DF3F-F3A7-4D82-A737-9C25C9D804B7}" type="pres">
      <dgm:prSet presAssocID="{FC1F56F8-8DC7-4CEA-A909-E0CF8897A8F8}" presName="childNode" presStyleLbl="node1" presStyleIdx="0" presStyleCnt="1">
        <dgm:presLayoutVars>
          <dgm:bulletEnabled val="1"/>
        </dgm:presLayoutVars>
      </dgm:prSet>
      <dgm:spPr/>
    </dgm:pt>
    <dgm:pt modelId="{779D7B39-5690-4183-8262-929CB3F08C11}" type="pres">
      <dgm:prSet presAssocID="{FC1F56F8-8DC7-4CEA-A909-E0CF8897A8F8}" presName="parentNode" presStyleLbl="revTx" presStyleIdx="0" presStyleCnt="1">
        <dgm:presLayoutVars>
          <dgm:chMax val="0"/>
          <dgm:bulletEnabled val="1"/>
        </dgm:presLayoutVars>
      </dgm:prSet>
      <dgm:spPr/>
    </dgm:pt>
  </dgm:ptLst>
  <dgm:cxnLst>
    <dgm:cxn modelId="{ACC5DE16-D2DC-4FAF-AA67-E1F6E5AB2F8A}" type="presOf" srcId="{CBFAAD4B-7BCF-4A85-95DE-0885E7E5AE49}" destId="{7C87DF3F-F3A7-4D82-A737-9C25C9D804B7}" srcOrd="0" destOrd="1" presId="urn:microsoft.com/office/officeart/2005/8/layout/hList2"/>
    <dgm:cxn modelId="{18814746-437E-4CD9-BB19-BD80982E4854}" type="presOf" srcId="{BA1E41F1-1363-4E12-B38E-B0F71D250C90}" destId="{7C87DF3F-F3A7-4D82-A737-9C25C9D804B7}" srcOrd="0" destOrd="0" presId="urn:microsoft.com/office/officeart/2005/8/layout/hList2"/>
    <dgm:cxn modelId="{FAAFAD66-0083-41E6-9959-C4A30D3FB3C2}" type="presOf" srcId="{AB4ABC03-8BC8-4352-A356-8D575065D97F}" destId="{C5391DA0-ADC6-4BB1-A86A-A33C62005565}" srcOrd="0" destOrd="0" presId="urn:microsoft.com/office/officeart/2005/8/layout/hList2"/>
    <dgm:cxn modelId="{BB89A6A1-58BE-4482-9E53-4364EB60D165}" srcId="{FC1F56F8-8DC7-4CEA-A909-E0CF8897A8F8}" destId="{CBFAAD4B-7BCF-4A85-95DE-0885E7E5AE49}" srcOrd="1" destOrd="0" parTransId="{A6AA6A41-AEDF-466C-B460-FA4BFA8D3888}" sibTransId="{48E6410B-0366-4F89-BB1A-225D07749EA3}"/>
    <dgm:cxn modelId="{CB9148C7-76FC-4CBF-9A1B-0FEA6FB6FEED}" srcId="{FC1F56F8-8DC7-4CEA-A909-E0CF8897A8F8}" destId="{BA1E41F1-1363-4E12-B38E-B0F71D250C90}" srcOrd="0" destOrd="0" parTransId="{70A588C0-71D1-496B-89F4-4ED985181CD0}" sibTransId="{5C674CB8-C0CB-4945-9046-AE457288B559}"/>
    <dgm:cxn modelId="{01AEEBEE-135D-4446-980E-B46EE67B4FFF}" srcId="{AB4ABC03-8BC8-4352-A356-8D575065D97F}" destId="{FC1F56F8-8DC7-4CEA-A909-E0CF8897A8F8}" srcOrd="0" destOrd="0" parTransId="{99630E5B-EE75-4D30-9B37-7E01BC1542E3}" sibTransId="{A6CF221E-CF6D-4785-9CCE-841B5CEFB9E1}"/>
    <dgm:cxn modelId="{2B6379FA-7F07-4052-944A-34CB6434351F}" type="presOf" srcId="{FC1F56F8-8DC7-4CEA-A909-E0CF8897A8F8}" destId="{779D7B39-5690-4183-8262-929CB3F08C11}" srcOrd="0" destOrd="0" presId="urn:microsoft.com/office/officeart/2005/8/layout/hList2"/>
    <dgm:cxn modelId="{CC7A966E-17AF-414D-B1EA-59D17F57552E}" type="presParOf" srcId="{C5391DA0-ADC6-4BB1-A86A-A33C62005565}" destId="{74A93C78-A680-4E90-A726-A64E2026B9F7}" srcOrd="0" destOrd="0" presId="urn:microsoft.com/office/officeart/2005/8/layout/hList2"/>
    <dgm:cxn modelId="{BF3BAF26-0E45-4E0F-AD6E-A6CD6145DFE0}" type="presParOf" srcId="{74A93C78-A680-4E90-A726-A64E2026B9F7}" destId="{6FC82D95-5044-47BB-9C36-584FBF121D71}" srcOrd="0" destOrd="0" presId="urn:microsoft.com/office/officeart/2005/8/layout/hList2"/>
    <dgm:cxn modelId="{1A423549-8F83-4ED4-9284-FA841C5555C6}" type="presParOf" srcId="{74A93C78-A680-4E90-A726-A64E2026B9F7}" destId="{7C87DF3F-F3A7-4D82-A737-9C25C9D804B7}" srcOrd="1" destOrd="0" presId="urn:microsoft.com/office/officeart/2005/8/layout/hList2"/>
    <dgm:cxn modelId="{811F6F6A-9E7B-42C9-AF8C-BBE4173E0544}" type="presParOf" srcId="{74A93C78-A680-4E90-A726-A64E2026B9F7}" destId="{779D7B39-5690-4183-8262-929CB3F08C11}"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4ABC03-8BC8-4352-A356-8D575065D97F}" type="doc">
      <dgm:prSet loTypeId="urn:microsoft.com/office/officeart/2005/8/layout/hList2" loCatId="list" qsTypeId="urn:microsoft.com/office/officeart/2005/8/quickstyle/simple1" qsCatId="simple" csTypeId="urn:microsoft.com/office/officeart/2005/8/colors/accent1_3" csCatId="accent1" phldr="1"/>
      <dgm:spPr/>
      <dgm:t>
        <a:bodyPr/>
        <a:lstStyle/>
        <a:p>
          <a:endParaRPr lang="en-US"/>
        </a:p>
      </dgm:t>
    </dgm:pt>
    <dgm:pt modelId="{FC1F56F8-8DC7-4CEA-A909-E0CF8897A8F8}">
      <dgm:prSet/>
      <dgm:spPr/>
      <dgm:t>
        <a:bodyPr/>
        <a:lstStyle/>
        <a:p>
          <a:r>
            <a:rPr lang="en-US" dirty="0"/>
            <a:t>Scan Stripe Mesh</a:t>
          </a:r>
        </a:p>
      </dgm:t>
    </dgm:pt>
    <dgm:pt modelId="{99630E5B-EE75-4D30-9B37-7E01BC1542E3}" type="parTrans" cxnId="{01AEEBEE-135D-4446-980E-B46EE67B4FFF}">
      <dgm:prSet/>
      <dgm:spPr/>
      <dgm:t>
        <a:bodyPr/>
        <a:lstStyle/>
        <a:p>
          <a:endParaRPr lang="en-US"/>
        </a:p>
      </dgm:t>
    </dgm:pt>
    <dgm:pt modelId="{A6CF221E-CF6D-4785-9CCE-841B5CEFB9E1}" type="sibTrans" cxnId="{01AEEBEE-135D-4446-980E-B46EE67B4FFF}">
      <dgm:prSet/>
      <dgm:spPr/>
      <dgm:t>
        <a:bodyPr/>
        <a:lstStyle/>
        <a:p>
          <a:endParaRPr lang="en-US"/>
        </a:p>
      </dgm:t>
    </dgm:pt>
    <dgm:pt modelId="{BA1E41F1-1363-4E12-B38E-B0F71D250C90}">
      <dgm:prSet custT="1"/>
      <dgm:spPr/>
      <dgm:t>
        <a:bodyPr/>
        <a:lstStyle/>
        <a:p>
          <a:r>
            <a:rPr lang="en-US" sz="2000" dirty="0"/>
            <a:t>Built from scan stripe cloud</a:t>
          </a:r>
        </a:p>
      </dgm:t>
    </dgm:pt>
    <dgm:pt modelId="{70A588C0-71D1-496B-89F4-4ED985181CD0}" type="parTrans" cxnId="{CB9148C7-76FC-4CBF-9A1B-0FEA6FB6FEED}">
      <dgm:prSet/>
      <dgm:spPr/>
      <dgm:t>
        <a:bodyPr/>
        <a:lstStyle/>
        <a:p>
          <a:endParaRPr lang="en-US"/>
        </a:p>
      </dgm:t>
    </dgm:pt>
    <dgm:pt modelId="{5C674CB8-C0CB-4945-9046-AE457288B559}" type="sibTrans" cxnId="{CB9148C7-76FC-4CBF-9A1B-0FEA6FB6FEED}">
      <dgm:prSet/>
      <dgm:spPr/>
      <dgm:t>
        <a:bodyPr/>
        <a:lstStyle/>
        <a:p>
          <a:endParaRPr lang="en-US"/>
        </a:p>
      </dgm:t>
    </dgm:pt>
    <dgm:pt modelId="{0C9D1C16-9A20-4CC9-A91E-ED61A7D1FFB6}">
      <dgm:prSet custT="1"/>
      <dgm:spPr/>
      <dgm:t>
        <a:bodyPr/>
        <a:lstStyle/>
        <a:p>
          <a:r>
            <a:rPr lang="en-US" sz="2000" dirty="0"/>
            <a:t>Probing transforms provide direction vectors for real-time meshing</a:t>
          </a:r>
        </a:p>
      </dgm:t>
    </dgm:pt>
    <dgm:pt modelId="{D1B66127-F03B-45BB-9BC1-754181F7C4F3}" type="parTrans" cxnId="{43D94A05-F97B-4C55-A994-A15A1742CBD5}">
      <dgm:prSet/>
      <dgm:spPr/>
      <dgm:t>
        <a:bodyPr/>
        <a:lstStyle/>
        <a:p>
          <a:endParaRPr lang="en-US"/>
        </a:p>
      </dgm:t>
    </dgm:pt>
    <dgm:pt modelId="{F6235782-DAEE-498E-B5A3-A817C3A588B0}" type="sibTrans" cxnId="{43D94A05-F97B-4C55-A994-A15A1742CBD5}">
      <dgm:prSet/>
      <dgm:spPr/>
      <dgm:t>
        <a:bodyPr/>
        <a:lstStyle/>
        <a:p>
          <a:endParaRPr lang="en-US"/>
        </a:p>
      </dgm:t>
    </dgm:pt>
    <dgm:pt modelId="{C5BB5083-BFB5-4CFA-A229-E231F243C8BF}">
      <dgm:prSet custT="1"/>
      <dgm:spPr/>
      <dgm:t>
        <a:bodyPr/>
        <a:lstStyle/>
        <a:p>
          <a:r>
            <a:rPr lang="en-US" sz="2000" dirty="0"/>
            <a:t>Coarse and Fine Meshing</a:t>
          </a:r>
        </a:p>
      </dgm:t>
    </dgm:pt>
    <dgm:pt modelId="{6E0AF063-B96E-41FF-8644-BB03B7D51636}" type="parTrans" cxnId="{0A394B85-8131-45BC-8341-98F35D77492F}">
      <dgm:prSet/>
      <dgm:spPr/>
      <dgm:t>
        <a:bodyPr/>
        <a:lstStyle/>
        <a:p>
          <a:endParaRPr lang="en-US"/>
        </a:p>
      </dgm:t>
    </dgm:pt>
    <dgm:pt modelId="{FE9271F1-582C-416D-8FA8-8C10F2A28061}" type="sibTrans" cxnId="{0A394B85-8131-45BC-8341-98F35D77492F}">
      <dgm:prSet/>
      <dgm:spPr/>
      <dgm:t>
        <a:bodyPr/>
        <a:lstStyle/>
        <a:p>
          <a:endParaRPr lang="en-US"/>
        </a:p>
      </dgm:t>
    </dgm:pt>
    <dgm:pt modelId="{C5391DA0-ADC6-4BB1-A86A-A33C62005565}" type="pres">
      <dgm:prSet presAssocID="{AB4ABC03-8BC8-4352-A356-8D575065D97F}" presName="linearFlow" presStyleCnt="0">
        <dgm:presLayoutVars>
          <dgm:dir/>
          <dgm:animLvl val="lvl"/>
          <dgm:resizeHandles/>
        </dgm:presLayoutVars>
      </dgm:prSet>
      <dgm:spPr/>
    </dgm:pt>
    <dgm:pt modelId="{74A93C78-A680-4E90-A726-A64E2026B9F7}" type="pres">
      <dgm:prSet presAssocID="{FC1F56F8-8DC7-4CEA-A909-E0CF8897A8F8}" presName="compositeNode" presStyleCnt="0">
        <dgm:presLayoutVars>
          <dgm:bulletEnabled val="1"/>
        </dgm:presLayoutVars>
      </dgm:prSet>
      <dgm:spPr/>
    </dgm:pt>
    <dgm:pt modelId="{6FC82D95-5044-47BB-9C36-584FBF121D71}" type="pres">
      <dgm:prSet presAssocID="{FC1F56F8-8DC7-4CEA-A909-E0CF8897A8F8}" presName="image" presStyleLbl="fgImgPlace1" presStyleIdx="0" presStyleCnt="1"/>
      <dgm:spPr/>
    </dgm:pt>
    <dgm:pt modelId="{7C87DF3F-F3A7-4D82-A737-9C25C9D804B7}" type="pres">
      <dgm:prSet presAssocID="{FC1F56F8-8DC7-4CEA-A909-E0CF8897A8F8}" presName="childNode" presStyleLbl="node1" presStyleIdx="0" presStyleCnt="1">
        <dgm:presLayoutVars>
          <dgm:bulletEnabled val="1"/>
        </dgm:presLayoutVars>
      </dgm:prSet>
      <dgm:spPr/>
    </dgm:pt>
    <dgm:pt modelId="{779D7B39-5690-4183-8262-929CB3F08C11}" type="pres">
      <dgm:prSet presAssocID="{FC1F56F8-8DC7-4CEA-A909-E0CF8897A8F8}" presName="parentNode" presStyleLbl="revTx" presStyleIdx="0" presStyleCnt="1">
        <dgm:presLayoutVars>
          <dgm:chMax val="0"/>
          <dgm:bulletEnabled val="1"/>
        </dgm:presLayoutVars>
      </dgm:prSet>
      <dgm:spPr/>
    </dgm:pt>
  </dgm:ptLst>
  <dgm:cxnLst>
    <dgm:cxn modelId="{43D94A05-F97B-4C55-A994-A15A1742CBD5}" srcId="{FC1F56F8-8DC7-4CEA-A909-E0CF8897A8F8}" destId="{0C9D1C16-9A20-4CC9-A91E-ED61A7D1FFB6}" srcOrd="1" destOrd="0" parTransId="{D1B66127-F03B-45BB-9BC1-754181F7C4F3}" sibTransId="{F6235782-DAEE-498E-B5A3-A817C3A588B0}"/>
    <dgm:cxn modelId="{8795B808-7365-4976-A752-495C997B9CE1}" type="presOf" srcId="{0C9D1C16-9A20-4CC9-A91E-ED61A7D1FFB6}" destId="{7C87DF3F-F3A7-4D82-A737-9C25C9D804B7}" srcOrd="0" destOrd="1" presId="urn:microsoft.com/office/officeart/2005/8/layout/hList2"/>
    <dgm:cxn modelId="{18814746-437E-4CD9-BB19-BD80982E4854}" type="presOf" srcId="{BA1E41F1-1363-4E12-B38E-B0F71D250C90}" destId="{7C87DF3F-F3A7-4D82-A737-9C25C9D804B7}" srcOrd="0" destOrd="0" presId="urn:microsoft.com/office/officeart/2005/8/layout/hList2"/>
    <dgm:cxn modelId="{FAAFAD66-0083-41E6-9959-C4A30D3FB3C2}" type="presOf" srcId="{AB4ABC03-8BC8-4352-A356-8D575065D97F}" destId="{C5391DA0-ADC6-4BB1-A86A-A33C62005565}" srcOrd="0" destOrd="0" presId="urn:microsoft.com/office/officeart/2005/8/layout/hList2"/>
    <dgm:cxn modelId="{0A394B85-8131-45BC-8341-98F35D77492F}" srcId="{FC1F56F8-8DC7-4CEA-A909-E0CF8897A8F8}" destId="{C5BB5083-BFB5-4CFA-A229-E231F243C8BF}" srcOrd="2" destOrd="0" parTransId="{6E0AF063-B96E-41FF-8644-BB03B7D51636}" sibTransId="{FE9271F1-582C-416D-8FA8-8C10F2A28061}"/>
    <dgm:cxn modelId="{CB9148C7-76FC-4CBF-9A1B-0FEA6FB6FEED}" srcId="{FC1F56F8-8DC7-4CEA-A909-E0CF8897A8F8}" destId="{BA1E41F1-1363-4E12-B38E-B0F71D250C90}" srcOrd="0" destOrd="0" parTransId="{70A588C0-71D1-496B-89F4-4ED985181CD0}" sibTransId="{5C674CB8-C0CB-4945-9046-AE457288B559}"/>
    <dgm:cxn modelId="{60DB86D0-1821-4B30-AFFF-8DF55D7FF586}" type="presOf" srcId="{C5BB5083-BFB5-4CFA-A229-E231F243C8BF}" destId="{7C87DF3F-F3A7-4D82-A737-9C25C9D804B7}" srcOrd="0" destOrd="2" presId="urn:microsoft.com/office/officeart/2005/8/layout/hList2"/>
    <dgm:cxn modelId="{01AEEBEE-135D-4446-980E-B46EE67B4FFF}" srcId="{AB4ABC03-8BC8-4352-A356-8D575065D97F}" destId="{FC1F56F8-8DC7-4CEA-A909-E0CF8897A8F8}" srcOrd="0" destOrd="0" parTransId="{99630E5B-EE75-4D30-9B37-7E01BC1542E3}" sibTransId="{A6CF221E-CF6D-4785-9CCE-841B5CEFB9E1}"/>
    <dgm:cxn modelId="{2B6379FA-7F07-4052-944A-34CB6434351F}" type="presOf" srcId="{FC1F56F8-8DC7-4CEA-A909-E0CF8897A8F8}" destId="{779D7B39-5690-4183-8262-929CB3F08C11}" srcOrd="0" destOrd="0" presId="urn:microsoft.com/office/officeart/2005/8/layout/hList2"/>
    <dgm:cxn modelId="{CC7A966E-17AF-414D-B1EA-59D17F57552E}" type="presParOf" srcId="{C5391DA0-ADC6-4BB1-A86A-A33C62005565}" destId="{74A93C78-A680-4E90-A726-A64E2026B9F7}" srcOrd="0" destOrd="0" presId="urn:microsoft.com/office/officeart/2005/8/layout/hList2"/>
    <dgm:cxn modelId="{BF3BAF26-0E45-4E0F-AD6E-A6CD6145DFE0}" type="presParOf" srcId="{74A93C78-A680-4E90-A726-A64E2026B9F7}" destId="{6FC82D95-5044-47BB-9C36-584FBF121D71}" srcOrd="0" destOrd="0" presId="urn:microsoft.com/office/officeart/2005/8/layout/hList2"/>
    <dgm:cxn modelId="{1A423549-8F83-4ED4-9284-FA841C5555C6}" type="presParOf" srcId="{74A93C78-A680-4E90-A726-A64E2026B9F7}" destId="{7C87DF3F-F3A7-4D82-A737-9C25C9D804B7}" srcOrd="1" destOrd="0" presId="urn:microsoft.com/office/officeart/2005/8/layout/hList2"/>
    <dgm:cxn modelId="{811F6F6A-9E7B-42C9-AF8C-BBE4173E0544}" type="presParOf" srcId="{74A93C78-A680-4E90-A726-A64E2026B9F7}" destId="{779D7B39-5690-4183-8262-929CB3F08C11}" srcOrd="2" destOrd="0" presId="urn:microsoft.com/office/officeart/2005/8/layout/h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4ABC03-8BC8-4352-A356-8D575065D97F}" type="doc">
      <dgm:prSet loTypeId="urn:microsoft.com/office/officeart/2005/8/layout/hList2" loCatId="list" qsTypeId="urn:microsoft.com/office/officeart/2005/8/quickstyle/simple1" qsCatId="simple" csTypeId="urn:microsoft.com/office/officeart/2005/8/colors/accent1_3" csCatId="accent1" phldr="1"/>
      <dgm:spPr/>
      <dgm:t>
        <a:bodyPr/>
        <a:lstStyle/>
        <a:p>
          <a:endParaRPr lang="en-US"/>
        </a:p>
      </dgm:t>
    </dgm:pt>
    <dgm:pt modelId="{FC1F56F8-8DC7-4CEA-A909-E0CF8897A8F8}">
      <dgm:prSet/>
      <dgm:spPr/>
      <dgm:t>
        <a:bodyPr/>
        <a:lstStyle/>
        <a:p>
          <a:r>
            <a:rPr lang="en-US" dirty="0"/>
            <a:t>Polygonized Surfaces</a:t>
          </a:r>
        </a:p>
      </dgm:t>
    </dgm:pt>
    <dgm:pt modelId="{99630E5B-EE75-4D30-9B37-7E01BC1542E3}" type="parTrans" cxnId="{01AEEBEE-135D-4446-980E-B46EE67B4FFF}">
      <dgm:prSet/>
      <dgm:spPr/>
      <dgm:t>
        <a:bodyPr/>
        <a:lstStyle/>
        <a:p>
          <a:endParaRPr lang="en-US"/>
        </a:p>
      </dgm:t>
    </dgm:pt>
    <dgm:pt modelId="{A6CF221E-CF6D-4785-9CCE-841B5CEFB9E1}" type="sibTrans" cxnId="{01AEEBEE-135D-4446-980E-B46EE67B4FFF}">
      <dgm:prSet/>
      <dgm:spPr/>
      <dgm:t>
        <a:bodyPr/>
        <a:lstStyle/>
        <a:p>
          <a:endParaRPr lang="en-US"/>
        </a:p>
      </dgm:t>
    </dgm:pt>
    <dgm:pt modelId="{BA1E41F1-1363-4E12-B38E-B0F71D250C90}">
      <dgm:prSet custT="1"/>
      <dgm:spPr/>
      <dgm:t>
        <a:bodyPr/>
        <a:lstStyle/>
        <a:p>
          <a:r>
            <a:rPr lang="en-US" sz="2000" dirty="0"/>
            <a:t>Built from triangles</a:t>
          </a:r>
        </a:p>
      </dgm:t>
    </dgm:pt>
    <dgm:pt modelId="{70A588C0-71D1-496B-89F4-4ED985181CD0}" type="parTrans" cxnId="{CB9148C7-76FC-4CBF-9A1B-0FEA6FB6FEED}">
      <dgm:prSet/>
      <dgm:spPr/>
      <dgm:t>
        <a:bodyPr/>
        <a:lstStyle/>
        <a:p>
          <a:endParaRPr lang="en-US"/>
        </a:p>
      </dgm:t>
    </dgm:pt>
    <dgm:pt modelId="{5C674CB8-C0CB-4945-9046-AE457288B559}" type="sibTrans" cxnId="{CB9148C7-76FC-4CBF-9A1B-0FEA6FB6FEED}">
      <dgm:prSet/>
      <dgm:spPr/>
      <dgm:t>
        <a:bodyPr/>
        <a:lstStyle/>
        <a:p>
          <a:endParaRPr lang="en-US"/>
        </a:p>
      </dgm:t>
    </dgm:pt>
    <dgm:pt modelId="{9AD2BF3B-AC5B-4D7E-8377-264D3A14F722}">
      <dgm:prSet custT="1"/>
      <dgm:spPr/>
      <dgm:t>
        <a:bodyPr/>
        <a:lstStyle/>
        <a:p>
          <a:r>
            <a:rPr lang="en-US" sz="2000" dirty="0"/>
            <a:t>Imported or built from CAD</a:t>
          </a:r>
        </a:p>
      </dgm:t>
    </dgm:pt>
    <dgm:pt modelId="{25361042-7895-4593-8154-52AF0C510631}" type="parTrans" cxnId="{580A683B-F72E-4F0A-B57D-C035C7315499}">
      <dgm:prSet/>
      <dgm:spPr/>
      <dgm:t>
        <a:bodyPr/>
        <a:lstStyle/>
        <a:p>
          <a:endParaRPr lang="en-US"/>
        </a:p>
      </dgm:t>
    </dgm:pt>
    <dgm:pt modelId="{21A6BC9E-44E1-4052-A57E-E45E156231E8}" type="sibTrans" cxnId="{580A683B-F72E-4F0A-B57D-C035C7315499}">
      <dgm:prSet/>
      <dgm:spPr/>
      <dgm:t>
        <a:bodyPr/>
        <a:lstStyle/>
        <a:p>
          <a:endParaRPr lang="en-US"/>
        </a:p>
      </dgm:t>
    </dgm:pt>
    <dgm:pt modelId="{DECA80BE-7C02-40EA-BF50-5DC0C2F0DB5C}">
      <dgm:prSet custT="1"/>
      <dgm:spPr/>
      <dgm:t>
        <a:bodyPr/>
        <a:lstStyle/>
        <a:p>
          <a:r>
            <a:rPr lang="en-US" sz="2000" dirty="0"/>
            <a:t>Simplified reference surfaces</a:t>
          </a:r>
        </a:p>
      </dgm:t>
    </dgm:pt>
    <dgm:pt modelId="{0543B24B-8D9C-4C94-B4E7-0E6125C69554}" type="parTrans" cxnId="{BF85EED5-A829-474F-B9C2-22A837FDA3B5}">
      <dgm:prSet/>
      <dgm:spPr/>
      <dgm:t>
        <a:bodyPr/>
        <a:lstStyle/>
        <a:p>
          <a:endParaRPr lang="en-US"/>
        </a:p>
      </dgm:t>
    </dgm:pt>
    <dgm:pt modelId="{2DDE7354-39BE-4D96-9244-B8B2517B4443}" type="sibTrans" cxnId="{BF85EED5-A829-474F-B9C2-22A837FDA3B5}">
      <dgm:prSet/>
      <dgm:spPr/>
      <dgm:t>
        <a:bodyPr/>
        <a:lstStyle/>
        <a:p>
          <a:endParaRPr lang="en-US"/>
        </a:p>
      </dgm:t>
    </dgm:pt>
    <dgm:pt modelId="{F5F10554-541C-431F-9167-50A0395F1951}">
      <dgm:prSet custT="1"/>
      <dgm:spPr/>
      <dgm:t>
        <a:bodyPr/>
        <a:lstStyle/>
        <a:p>
          <a:r>
            <a:rPr lang="en-US" sz="2000" dirty="0"/>
            <a:t>Proxy for true curvature</a:t>
          </a:r>
        </a:p>
      </dgm:t>
    </dgm:pt>
    <dgm:pt modelId="{5A2C16E3-BD51-4FDB-888B-5F58C1045A9E}" type="parTrans" cxnId="{AE751450-2E72-4EC7-9448-F31D77A6C297}">
      <dgm:prSet/>
      <dgm:spPr/>
      <dgm:t>
        <a:bodyPr/>
        <a:lstStyle/>
        <a:p>
          <a:endParaRPr lang="en-US"/>
        </a:p>
      </dgm:t>
    </dgm:pt>
    <dgm:pt modelId="{E0715E70-0A59-4155-B50A-9F8D75ECC73F}" type="sibTrans" cxnId="{AE751450-2E72-4EC7-9448-F31D77A6C297}">
      <dgm:prSet/>
      <dgm:spPr/>
      <dgm:t>
        <a:bodyPr/>
        <a:lstStyle/>
        <a:p>
          <a:endParaRPr lang="en-US"/>
        </a:p>
      </dgm:t>
    </dgm:pt>
    <dgm:pt modelId="{C5391DA0-ADC6-4BB1-A86A-A33C62005565}" type="pres">
      <dgm:prSet presAssocID="{AB4ABC03-8BC8-4352-A356-8D575065D97F}" presName="linearFlow" presStyleCnt="0">
        <dgm:presLayoutVars>
          <dgm:dir/>
          <dgm:animLvl val="lvl"/>
          <dgm:resizeHandles/>
        </dgm:presLayoutVars>
      </dgm:prSet>
      <dgm:spPr/>
    </dgm:pt>
    <dgm:pt modelId="{74A93C78-A680-4E90-A726-A64E2026B9F7}" type="pres">
      <dgm:prSet presAssocID="{FC1F56F8-8DC7-4CEA-A909-E0CF8897A8F8}" presName="compositeNode" presStyleCnt="0">
        <dgm:presLayoutVars>
          <dgm:bulletEnabled val="1"/>
        </dgm:presLayoutVars>
      </dgm:prSet>
      <dgm:spPr/>
    </dgm:pt>
    <dgm:pt modelId="{6FC82D95-5044-47BB-9C36-584FBF121D71}" type="pres">
      <dgm:prSet presAssocID="{FC1F56F8-8DC7-4CEA-A909-E0CF8897A8F8}" presName="image" presStyleLbl="fgImgPlace1" presStyleIdx="0" presStyleCnt="1"/>
      <dgm:spPr/>
    </dgm:pt>
    <dgm:pt modelId="{7C87DF3F-F3A7-4D82-A737-9C25C9D804B7}" type="pres">
      <dgm:prSet presAssocID="{FC1F56F8-8DC7-4CEA-A909-E0CF8897A8F8}" presName="childNode" presStyleLbl="node1" presStyleIdx="0" presStyleCnt="1">
        <dgm:presLayoutVars>
          <dgm:bulletEnabled val="1"/>
        </dgm:presLayoutVars>
      </dgm:prSet>
      <dgm:spPr/>
    </dgm:pt>
    <dgm:pt modelId="{779D7B39-5690-4183-8262-929CB3F08C11}" type="pres">
      <dgm:prSet presAssocID="{FC1F56F8-8DC7-4CEA-A909-E0CF8897A8F8}" presName="parentNode" presStyleLbl="revTx" presStyleIdx="0" presStyleCnt="1">
        <dgm:presLayoutVars>
          <dgm:chMax val="0"/>
          <dgm:bulletEnabled val="1"/>
        </dgm:presLayoutVars>
      </dgm:prSet>
      <dgm:spPr/>
    </dgm:pt>
  </dgm:ptLst>
  <dgm:cxnLst>
    <dgm:cxn modelId="{580A683B-F72E-4F0A-B57D-C035C7315499}" srcId="{FC1F56F8-8DC7-4CEA-A909-E0CF8897A8F8}" destId="{9AD2BF3B-AC5B-4D7E-8377-264D3A14F722}" srcOrd="1" destOrd="0" parTransId="{25361042-7895-4593-8154-52AF0C510631}" sibTransId="{21A6BC9E-44E1-4052-A57E-E45E156231E8}"/>
    <dgm:cxn modelId="{18814746-437E-4CD9-BB19-BD80982E4854}" type="presOf" srcId="{BA1E41F1-1363-4E12-B38E-B0F71D250C90}" destId="{7C87DF3F-F3A7-4D82-A737-9C25C9D804B7}" srcOrd="0" destOrd="0" presId="urn:microsoft.com/office/officeart/2005/8/layout/hList2"/>
    <dgm:cxn modelId="{FAAFAD66-0083-41E6-9959-C4A30D3FB3C2}" type="presOf" srcId="{AB4ABC03-8BC8-4352-A356-8D575065D97F}" destId="{C5391DA0-ADC6-4BB1-A86A-A33C62005565}" srcOrd="0" destOrd="0" presId="urn:microsoft.com/office/officeart/2005/8/layout/hList2"/>
    <dgm:cxn modelId="{06413A48-BDAC-40E2-A549-A21C3C180877}" type="presOf" srcId="{DECA80BE-7C02-40EA-BF50-5DC0C2F0DB5C}" destId="{7C87DF3F-F3A7-4D82-A737-9C25C9D804B7}" srcOrd="0" destOrd="2" presId="urn:microsoft.com/office/officeart/2005/8/layout/hList2"/>
    <dgm:cxn modelId="{AE751450-2E72-4EC7-9448-F31D77A6C297}" srcId="{FC1F56F8-8DC7-4CEA-A909-E0CF8897A8F8}" destId="{F5F10554-541C-431F-9167-50A0395F1951}" srcOrd="3" destOrd="0" parTransId="{5A2C16E3-BD51-4FDB-888B-5F58C1045A9E}" sibTransId="{E0715E70-0A59-4155-B50A-9F8D75ECC73F}"/>
    <dgm:cxn modelId="{BDF8E273-FDB3-43AF-ABF1-3FE7BDBC0C11}" type="presOf" srcId="{F5F10554-541C-431F-9167-50A0395F1951}" destId="{7C87DF3F-F3A7-4D82-A737-9C25C9D804B7}" srcOrd="0" destOrd="3" presId="urn:microsoft.com/office/officeart/2005/8/layout/hList2"/>
    <dgm:cxn modelId="{2972E29D-88D0-4B52-A2EA-61758BF2CE61}" type="presOf" srcId="{9AD2BF3B-AC5B-4D7E-8377-264D3A14F722}" destId="{7C87DF3F-F3A7-4D82-A737-9C25C9D804B7}" srcOrd="0" destOrd="1" presId="urn:microsoft.com/office/officeart/2005/8/layout/hList2"/>
    <dgm:cxn modelId="{CB9148C7-76FC-4CBF-9A1B-0FEA6FB6FEED}" srcId="{FC1F56F8-8DC7-4CEA-A909-E0CF8897A8F8}" destId="{BA1E41F1-1363-4E12-B38E-B0F71D250C90}" srcOrd="0" destOrd="0" parTransId="{70A588C0-71D1-496B-89F4-4ED985181CD0}" sibTransId="{5C674CB8-C0CB-4945-9046-AE457288B559}"/>
    <dgm:cxn modelId="{BF85EED5-A829-474F-B9C2-22A837FDA3B5}" srcId="{FC1F56F8-8DC7-4CEA-A909-E0CF8897A8F8}" destId="{DECA80BE-7C02-40EA-BF50-5DC0C2F0DB5C}" srcOrd="2" destOrd="0" parTransId="{0543B24B-8D9C-4C94-B4E7-0E6125C69554}" sibTransId="{2DDE7354-39BE-4D96-9244-B8B2517B4443}"/>
    <dgm:cxn modelId="{01AEEBEE-135D-4446-980E-B46EE67B4FFF}" srcId="{AB4ABC03-8BC8-4352-A356-8D575065D97F}" destId="{FC1F56F8-8DC7-4CEA-A909-E0CF8897A8F8}" srcOrd="0" destOrd="0" parTransId="{99630E5B-EE75-4D30-9B37-7E01BC1542E3}" sibTransId="{A6CF221E-CF6D-4785-9CCE-841B5CEFB9E1}"/>
    <dgm:cxn modelId="{2B6379FA-7F07-4052-944A-34CB6434351F}" type="presOf" srcId="{FC1F56F8-8DC7-4CEA-A909-E0CF8897A8F8}" destId="{779D7B39-5690-4183-8262-929CB3F08C11}" srcOrd="0" destOrd="0" presId="urn:microsoft.com/office/officeart/2005/8/layout/hList2"/>
    <dgm:cxn modelId="{CC7A966E-17AF-414D-B1EA-59D17F57552E}" type="presParOf" srcId="{C5391DA0-ADC6-4BB1-A86A-A33C62005565}" destId="{74A93C78-A680-4E90-A726-A64E2026B9F7}" srcOrd="0" destOrd="0" presId="urn:microsoft.com/office/officeart/2005/8/layout/hList2"/>
    <dgm:cxn modelId="{BF3BAF26-0E45-4E0F-AD6E-A6CD6145DFE0}" type="presParOf" srcId="{74A93C78-A680-4E90-A726-A64E2026B9F7}" destId="{6FC82D95-5044-47BB-9C36-584FBF121D71}" srcOrd="0" destOrd="0" presId="urn:microsoft.com/office/officeart/2005/8/layout/hList2"/>
    <dgm:cxn modelId="{1A423549-8F83-4ED4-9284-FA841C5555C6}" type="presParOf" srcId="{74A93C78-A680-4E90-A726-A64E2026B9F7}" destId="{7C87DF3F-F3A7-4D82-A737-9C25C9D804B7}" srcOrd="1" destOrd="0" presId="urn:microsoft.com/office/officeart/2005/8/layout/hList2"/>
    <dgm:cxn modelId="{811F6F6A-9E7B-42C9-AF8C-BBE4173E0544}" type="presParOf" srcId="{74A93C78-A680-4E90-A726-A64E2026B9F7}" destId="{779D7B39-5690-4183-8262-929CB3F08C11}" srcOrd="2" destOrd="0" presId="urn:microsoft.com/office/officeart/2005/8/layout/h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88D258-8186-4F39-B0FA-6BF5504DA02A}"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lang="en-US"/>
        </a:p>
      </dgm:t>
    </dgm:pt>
    <dgm:pt modelId="{1D424917-0AB1-4FA8-A1A7-2FE2A305177D}">
      <dgm:prSet phldrT="[Text]"/>
      <dgm:spPr/>
      <dgm:t>
        <a:bodyPr/>
        <a:lstStyle/>
        <a:p>
          <a:endParaRPr lang="en-US" dirty="0"/>
        </a:p>
      </dgm:t>
    </dgm:pt>
    <dgm:pt modelId="{15DFE989-812E-4C05-A2F8-F2127FC30020}" type="parTrans" cxnId="{0816D2E0-98B6-4847-B8AF-4208F14C4DCC}">
      <dgm:prSet/>
      <dgm:spPr/>
      <dgm:t>
        <a:bodyPr/>
        <a:lstStyle/>
        <a:p>
          <a:endParaRPr lang="en-US"/>
        </a:p>
      </dgm:t>
    </dgm:pt>
    <dgm:pt modelId="{A569DAD2-417C-409A-96CB-25E4E05DDE6D}" type="sibTrans" cxnId="{0816D2E0-98B6-4847-B8AF-4208F14C4DCC}">
      <dgm:prSet/>
      <dgm:spPr/>
      <dgm:t>
        <a:bodyPr/>
        <a:lstStyle/>
        <a:p>
          <a:endParaRPr lang="en-US"/>
        </a:p>
      </dgm:t>
    </dgm:pt>
    <dgm:pt modelId="{D9D0B506-E2F9-44BD-A323-5635D3AC425E}">
      <dgm:prSet phldrT="[Text]"/>
      <dgm:spPr/>
      <dgm:t>
        <a:bodyPr/>
        <a:lstStyle/>
        <a:p>
          <a:r>
            <a:rPr lang="en-US" dirty="0"/>
            <a:t>Assembles matrix</a:t>
          </a:r>
        </a:p>
        <a:p>
          <a:r>
            <a:rPr lang="en-US" dirty="0"/>
            <a:t>6(unknowns) X </a:t>
          </a:r>
        </a:p>
        <a:p>
          <a:r>
            <a:rPr lang="en-US" dirty="0"/>
            <a:t>N (# of points)</a:t>
          </a:r>
        </a:p>
      </dgm:t>
    </dgm:pt>
    <dgm:pt modelId="{E6D4EFCE-B6D2-47F8-AE51-CB32F4D70504}" type="parTrans" cxnId="{B265F29E-F706-4831-BA73-CD5F9BF3D584}">
      <dgm:prSet/>
      <dgm:spPr/>
      <dgm:t>
        <a:bodyPr/>
        <a:lstStyle/>
        <a:p>
          <a:endParaRPr lang="en-US"/>
        </a:p>
      </dgm:t>
    </dgm:pt>
    <dgm:pt modelId="{5381F3A3-03A2-46E0-9B6D-315E141C4342}" type="sibTrans" cxnId="{B265F29E-F706-4831-BA73-CD5F9BF3D584}">
      <dgm:prSet/>
      <dgm:spPr/>
      <dgm:t>
        <a:bodyPr/>
        <a:lstStyle/>
        <a:p>
          <a:endParaRPr lang="en-US"/>
        </a:p>
      </dgm:t>
    </dgm:pt>
    <dgm:pt modelId="{8566BC1D-06EA-4846-BA58-69FCBF92D956}">
      <dgm:prSet phldrT="[Text]"/>
      <dgm:spPr/>
      <dgm:t>
        <a:bodyPr/>
        <a:lstStyle/>
        <a:p>
          <a:endParaRPr lang="en-US" dirty="0"/>
        </a:p>
      </dgm:t>
    </dgm:pt>
    <dgm:pt modelId="{F89BB6A7-06B5-4CF7-96EB-389B002E3646}" type="parTrans" cxnId="{C6B69597-FF55-4580-B532-BCC20F1B8B39}">
      <dgm:prSet/>
      <dgm:spPr/>
      <dgm:t>
        <a:bodyPr/>
        <a:lstStyle/>
        <a:p>
          <a:endParaRPr lang="en-US"/>
        </a:p>
      </dgm:t>
    </dgm:pt>
    <dgm:pt modelId="{2E4AE76F-C6E4-4ED1-8440-5A58AD218F5E}" type="sibTrans" cxnId="{C6B69597-FF55-4580-B532-BCC20F1B8B39}">
      <dgm:prSet/>
      <dgm:spPr/>
      <dgm:t>
        <a:bodyPr/>
        <a:lstStyle/>
        <a:p>
          <a:endParaRPr lang="en-US"/>
        </a:p>
      </dgm:t>
    </dgm:pt>
    <dgm:pt modelId="{9041F08B-0782-4D70-8B34-CB78C66F488B}">
      <dgm:prSet phldrT="[Text]" custT="1"/>
      <dgm:spPr/>
      <dgm:t>
        <a:bodyPr/>
        <a:lstStyle/>
        <a:p>
          <a:r>
            <a:rPr lang="en-US" sz="2000" dirty="0"/>
            <a:t>Inverts Matrix</a:t>
          </a:r>
        </a:p>
      </dgm:t>
    </dgm:pt>
    <dgm:pt modelId="{F621FB99-81F8-42CF-A313-AFCCD86275E3}" type="parTrans" cxnId="{834409D8-53E2-4A11-B849-3CB8B837239A}">
      <dgm:prSet/>
      <dgm:spPr/>
      <dgm:t>
        <a:bodyPr/>
        <a:lstStyle/>
        <a:p>
          <a:endParaRPr lang="en-US"/>
        </a:p>
      </dgm:t>
    </dgm:pt>
    <dgm:pt modelId="{7E47659E-0EA3-4D22-8A27-9773AB064356}" type="sibTrans" cxnId="{834409D8-53E2-4A11-B849-3CB8B837239A}">
      <dgm:prSet/>
      <dgm:spPr/>
      <dgm:t>
        <a:bodyPr/>
        <a:lstStyle/>
        <a:p>
          <a:endParaRPr lang="en-US"/>
        </a:p>
      </dgm:t>
    </dgm:pt>
    <dgm:pt modelId="{5CF5650B-5343-464C-AEC4-1B5ACE3CD841}">
      <dgm:prSet phldrT="[Text]"/>
      <dgm:spPr/>
      <dgm:t>
        <a:bodyPr/>
        <a:lstStyle/>
        <a:p>
          <a:r>
            <a:rPr lang="en-US" dirty="0"/>
            <a:t>Determines move directions </a:t>
          </a:r>
        </a:p>
      </dgm:t>
    </dgm:pt>
    <dgm:pt modelId="{4B0F3A88-D7AA-4B47-B3EE-F22694FD59D8}" type="sibTrans" cxnId="{62AA88B6-3259-4FB4-98D6-9F9C43E0B817}">
      <dgm:prSet/>
      <dgm:spPr/>
      <dgm:t>
        <a:bodyPr/>
        <a:lstStyle/>
        <a:p>
          <a:endParaRPr lang="en-US"/>
        </a:p>
      </dgm:t>
    </dgm:pt>
    <dgm:pt modelId="{F64F0D27-D231-492F-B506-2BE9D74AA951}" type="parTrans" cxnId="{62AA88B6-3259-4FB4-98D6-9F9C43E0B817}">
      <dgm:prSet/>
      <dgm:spPr/>
      <dgm:t>
        <a:bodyPr/>
        <a:lstStyle/>
        <a:p>
          <a:endParaRPr lang="en-US"/>
        </a:p>
      </dgm:t>
    </dgm:pt>
    <dgm:pt modelId="{5CE32CEC-8D0B-4FEB-A712-9595C0187A90}">
      <dgm:prSet phldrT="[Text]"/>
      <dgm:spPr/>
      <dgm:t>
        <a:bodyPr/>
        <a:lstStyle/>
        <a:p>
          <a:endParaRPr lang="en-US" dirty="0"/>
        </a:p>
      </dgm:t>
    </dgm:pt>
    <dgm:pt modelId="{9BC96BFF-0409-47A4-A48C-8286209994B8}" type="sibTrans" cxnId="{B290C9CC-B6A4-4B26-BEC5-4108C9E9D0CD}">
      <dgm:prSet/>
      <dgm:spPr/>
      <dgm:t>
        <a:bodyPr/>
        <a:lstStyle/>
        <a:p>
          <a:endParaRPr lang="en-US"/>
        </a:p>
      </dgm:t>
    </dgm:pt>
    <dgm:pt modelId="{EDABF4C7-A91C-4B4A-822A-855B33EE293C}" type="parTrans" cxnId="{B290C9CC-B6A4-4B26-BEC5-4108C9E9D0CD}">
      <dgm:prSet/>
      <dgm:spPr/>
      <dgm:t>
        <a:bodyPr/>
        <a:lstStyle/>
        <a:p>
          <a:endParaRPr lang="en-US"/>
        </a:p>
      </dgm:t>
    </dgm:pt>
    <dgm:pt modelId="{E1429513-B142-4467-9E5C-A6B4F3657A4C}" type="pres">
      <dgm:prSet presAssocID="{5088D258-8186-4F39-B0FA-6BF5504DA02A}" presName="Name0" presStyleCnt="0">
        <dgm:presLayoutVars>
          <dgm:dir/>
          <dgm:animLvl val="lvl"/>
          <dgm:resizeHandles val="exact"/>
        </dgm:presLayoutVars>
      </dgm:prSet>
      <dgm:spPr/>
    </dgm:pt>
    <dgm:pt modelId="{CF16BCDB-D2BD-4F78-95F4-08E0898927B8}" type="pres">
      <dgm:prSet presAssocID="{1D424917-0AB1-4FA8-A1A7-2FE2A305177D}" presName="compositeNode" presStyleCnt="0">
        <dgm:presLayoutVars>
          <dgm:bulletEnabled val="1"/>
        </dgm:presLayoutVars>
      </dgm:prSet>
      <dgm:spPr/>
    </dgm:pt>
    <dgm:pt modelId="{37753F8C-1CA6-4064-AEA7-2994485C7AC2}" type="pres">
      <dgm:prSet presAssocID="{1D424917-0AB1-4FA8-A1A7-2FE2A305177D}" presName="bgRect" presStyleLbl="node1" presStyleIdx="0" presStyleCnt="3" custLinFactNeighborX="1055" custLinFactNeighborY="-35724"/>
      <dgm:spPr/>
    </dgm:pt>
    <dgm:pt modelId="{14BAF5BC-1818-42CD-A979-24C9C6F92003}" type="pres">
      <dgm:prSet presAssocID="{1D424917-0AB1-4FA8-A1A7-2FE2A305177D}" presName="parentNode" presStyleLbl="node1" presStyleIdx="0" presStyleCnt="3">
        <dgm:presLayoutVars>
          <dgm:chMax val="0"/>
          <dgm:bulletEnabled val="1"/>
        </dgm:presLayoutVars>
      </dgm:prSet>
      <dgm:spPr/>
    </dgm:pt>
    <dgm:pt modelId="{2C5375F8-DDBE-45D5-87BB-64AB6D7FE578}" type="pres">
      <dgm:prSet presAssocID="{1D424917-0AB1-4FA8-A1A7-2FE2A305177D}" presName="childNode" presStyleLbl="node1" presStyleIdx="0" presStyleCnt="3">
        <dgm:presLayoutVars>
          <dgm:bulletEnabled val="1"/>
        </dgm:presLayoutVars>
      </dgm:prSet>
      <dgm:spPr/>
    </dgm:pt>
    <dgm:pt modelId="{64A39172-C2B1-4B1A-8E66-7DBBB62FDC0C}" type="pres">
      <dgm:prSet presAssocID="{A569DAD2-417C-409A-96CB-25E4E05DDE6D}" presName="hSp" presStyleCnt="0"/>
      <dgm:spPr/>
    </dgm:pt>
    <dgm:pt modelId="{FBC863BA-B50A-4EEE-9568-5B81FCEB6739}" type="pres">
      <dgm:prSet presAssocID="{A569DAD2-417C-409A-96CB-25E4E05DDE6D}" presName="vProcSp" presStyleCnt="0"/>
      <dgm:spPr/>
    </dgm:pt>
    <dgm:pt modelId="{D448AD74-B79C-455F-93FB-39296FA91036}" type="pres">
      <dgm:prSet presAssocID="{A569DAD2-417C-409A-96CB-25E4E05DDE6D}" presName="vSp1" presStyleCnt="0"/>
      <dgm:spPr/>
    </dgm:pt>
    <dgm:pt modelId="{0D478CFF-2CCB-474B-AF55-AD8A7DA9F678}" type="pres">
      <dgm:prSet presAssocID="{A569DAD2-417C-409A-96CB-25E4E05DDE6D}" presName="simulatedConn" presStyleLbl="solidFgAcc1" presStyleIdx="0" presStyleCnt="2" custLinFactX="-128634" custLinFactY="-100000" custLinFactNeighborX="-200000" custLinFactNeighborY="-125425"/>
      <dgm:spPr/>
    </dgm:pt>
    <dgm:pt modelId="{A25E92FE-B26D-48F1-A75C-DFB652A5AA95}" type="pres">
      <dgm:prSet presAssocID="{A569DAD2-417C-409A-96CB-25E4E05DDE6D}" presName="vSp2" presStyleCnt="0"/>
      <dgm:spPr/>
    </dgm:pt>
    <dgm:pt modelId="{90EB1E01-FE87-4327-B5B9-8E9F8A51C8DD}" type="pres">
      <dgm:prSet presAssocID="{A569DAD2-417C-409A-96CB-25E4E05DDE6D}" presName="sibTrans" presStyleCnt="0"/>
      <dgm:spPr/>
    </dgm:pt>
    <dgm:pt modelId="{B2A7B55F-C3A7-402B-86C4-A886F291026E}" type="pres">
      <dgm:prSet presAssocID="{8566BC1D-06EA-4846-BA58-69FCBF92D956}" presName="compositeNode" presStyleCnt="0">
        <dgm:presLayoutVars>
          <dgm:bulletEnabled val="1"/>
        </dgm:presLayoutVars>
      </dgm:prSet>
      <dgm:spPr/>
    </dgm:pt>
    <dgm:pt modelId="{8AE0C430-D03C-435D-98D9-EB65B7D2AEDC}" type="pres">
      <dgm:prSet presAssocID="{8566BC1D-06EA-4846-BA58-69FCBF92D956}" presName="bgRect" presStyleLbl="node1" presStyleIdx="1" presStyleCnt="3" custLinFactNeighborX="-3882" custLinFactNeighborY="976"/>
      <dgm:spPr/>
    </dgm:pt>
    <dgm:pt modelId="{D554CA1E-C45F-4BB2-881D-6AA0A004AEE1}" type="pres">
      <dgm:prSet presAssocID="{8566BC1D-06EA-4846-BA58-69FCBF92D956}" presName="parentNode" presStyleLbl="node1" presStyleIdx="1" presStyleCnt="3">
        <dgm:presLayoutVars>
          <dgm:chMax val="0"/>
          <dgm:bulletEnabled val="1"/>
        </dgm:presLayoutVars>
      </dgm:prSet>
      <dgm:spPr/>
    </dgm:pt>
    <dgm:pt modelId="{800E04E7-ECD2-4422-A182-EA077018006B}" type="pres">
      <dgm:prSet presAssocID="{8566BC1D-06EA-4846-BA58-69FCBF92D956}" presName="childNode" presStyleLbl="node1" presStyleIdx="1" presStyleCnt="3">
        <dgm:presLayoutVars>
          <dgm:bulletEnabled val="1"/>
        </dgm:presLayoutVars>
      </dgm:prSet>
      <dgm:spPr/>
    </dgm:pt>
    <dgm:pt modelId="{EDBBF524-29B5-4656-910C-3320FEF9B5A4}" type="pres">
      <dgm:prSet presAssocID="{2E4AE76F-C6E4-4ED1-8440-5A58AD218F5E}" presName="hSp" presStyleCnt="0"/>
      <dgm:spPr/>
    </dgm:pt>
    <dgm:pt modelId="{021C4CD9-A1B0-451C-BE4B-C73F5AB7B203}" type="pres">
      <dgm:prSet presAssocID="{2E4AE76F-C6E4-4ED1-8440-5A58AD218F5E}" presName="vProcSp" presStyleCnt="0"/>
      <dgm:spPr/>
    </dgm:pt>
    <dgm:pt modelId="{A47C0322-B555-4471-BEA5-E45DE706F924}" type="pres">
      <dgm:prSet presAssocID="{2E4AE76F-C6E4-4ED1-8440-5A58AD218F5E}" presName="vSp1" presStyleCnt="0"/>
      <dgm:spPr/>
    </dgm:pt>
    <dgm:pt modelId="{C3E3838C-243B-471C-99FF-8A57D2C45014}" type="pres">
      <dgm:prSet presAssocID="{2E4AE76F-C6E4-4ED1-8440-5A58AD218F5E}" presName="simulatedConn" presStyleLbl="solidFgAcc1" presStyleIdx="1" presStyleCnt="2" custLinFactX="-185882" custLinFactY="42133" custLinFactNeighborX="-200000" custLinFactNeighborY="100000"/>
      <dgm:spPr/>
    </dgm:pt>
    <dgm:pt modelId="{FAB52C5E-545B-4B57-9995-C8AAEE44E746}" type="pres">
      <dgm:prSet presAssocID="{2E4AE76F-C6E4-4ED1-8440-5A58AD218F5E}" presName="vSp2" presStyleCnt="0"/>
      <dgm:spPr/>
    </dgm:pt>
    <dgm:pt modelId="{80F8A562-34D5-4F42-9C6F-E95F5363D1AB}" type="pres">
      <dgm:prSet presAssocID="{2E4AE76F-C6E4-4ED1-8440-5A58AD218F5E}" presName="sibTrans" presStyleCnt="0"/>
      <dgm:spPr/>
    </dgm:pt>
    <dgm:pt modelId="{1503620A-AABD-44AD-9292-2DBEFA22C681}" type="pres">
      <dgm:prSet presAssocID="{5CE32CEC-8D0B-4FEB-A712-9595C0187A90}" presName="compositeNode" presStyleCnt="0">
        <dgm:presLayoutVars>
          <dgm:bulletEnabled val="1"/>
        </dgm:presLayoutVars>
      </dgm:prSet>
      <dgm:spPr/>
    </dgm:pt>
    <dgm:pt modelId="{BB07ECC2-4651-4AC1-8227-85F7832F0618}" type="pres">
      <dgm:prSet presAssocID="{5CE32CEC-8D0B-4FEB-A712-9595C0187A90}" presName="bgRect" presStyleLbl="node1" presStyleIdx="2" presStyleCnt="3" custLinFactNeighborX="-6543" custLinFactNeighborY="36660"/>
      <dgm:spPr/>
    </dgm:pt>
    <dgm:pt modelId="{D0BDB824-7E4D-4167-BD6B-E812F09679DA}" type="pres">
      <dgm:prSet presAssocID="{5CE32CEC-8D0B-4FEB-A712-9595C0187A90}" presName="parentNode" presStyleLbl="node1" presStyleIdx="2" presStyleCnt="3">
        <dgm:presLayoutVars>
          <dgm:chMax val="0"/>
          <dgm:bulletEnabled val="1"/>
        </dgm:presLayoutVars>
      </dgm:prSet>
      <dgm:spPr/>
    </dgm:pt>
    <dgm:pt modelId="{D88200FA-FD35-4D13-943A-575963A0125D}" type="pres">
      <dgm:prSet presAssocID="{5CE32CEC-8D0B-4FEB-A712-9595C0187A90}" presName="childNode" presStyleLbl="node1" presStyleIdx="2" presStyleCnt="3">
        <dgm:presLayoutVars>
          <dgm:bulletEnabled val="1"/>
        </dgm:presLayoutVars>
      </dgm:prSet>
      <dgm:spPr/>
    </dgm:pt>
  </dgm:ptLst>
  <dgm:cxnLst>
    <dgm:cxn modelId="{0C01DD03-D4D8-4FA7-9208-0D88E2964AD1}" type="presOf" srcId="{5CF5650B-5343-464C-AEC4-1B5ACE3CD841}" destId="{D88200FA-FD35-4D13-943A-575963A0125D}" srcOrd="0" destOrd="0" presId="urn:microsoft.com/office/officeart/2005/8/layout/hProcess7"/>
    <dgm:cxn modelId="{3BE89306-E119-4831-ACC9-23B0E51FA7C5}" type="presOf" srcId="{8566BC1D-06EA-4846-BA58-69FCBF92D956}" destId="{8AE0C430-D03C-435D-98D9-EB65B7D2AEDC}" srcOrd="0" destOrd="0" presId="urn:microsoft.com/office/officeart/2005/8/layout/hProcess7"/>
    <dgm:cxn modelId="{FDF94C62-09C9-459A-8EA8-6B00D94519C4}" type="presOf" srcId="{9041F08B-0782-4D70-8B34-CB78C66F488B}" destId="{800E04E7-ECD2-4422-A182-EA077018006B}" srcOrd="0" destOrd="0" presId="urn:microsoft.com/office/officeart/2005/8/layout/hProcess7"/>
    <dgm:cxn modelId="{F7D4F788-A56F-4AD9-8D70-0B6C19405DD9}" type="presOf" srcId="{1D424917-0AB1-4FA8-A1A7-2FE2A305177D}" destId="{37753F8C-1CA6-4064-AEA7-2994485C7AC2}" srcOrd="0" destOrd="0" presId="urn:microsoft.com/office/officeart/2005/8/layout/hProcess7"/>
    <dgm:cxn modelId="{C6B69597-FF55-4580-B532-BCC20F1B8B39}" srcId="{5088D258-8186-4F39-B0FA-6BF5504DA02A}" destId="{8566BC1D-06EA-4846-BA58-69FCBF92D956}" srcOrd="1" destOrd="0" parTransId="{F89BB6A7-06B5-4CF7-96EB-389B002E3646}" sibTransId="{2E4AE76F-C6E4-4ED1-8440-5A58AD218F5E}"/>
    <dgm:cxn modelId="{B265F29E-F706-4831-BA73-CD5F9BF3D584}" srcId="{1D424917-0AB1-4FA8-A1A7-2FE2A305177D}" destId="{D9D0B506-E2F9-44BD-A323-5635D3AC425E}" srcOrd="0" destOrd="0" parTransId="{E6D4EFCE-B6D2-47F8-AE51-CB32F4D70504}" sibTransId="{5381F3A3-03A2-46E0-9B6D-315E141C4342}"/>
    <dgm:cxn modelId="{C2F174B5-AA7A-40F1-A125-3497CC872BDA}" type="presOf" srcId="{5CE32CEC-8D0B-4FEB-A712-9595C0187A90}" destId="{BB07ECC2-4651-4AC1-8227-85F7832F0618}" srcOrd="0" destOrd="0" presId="urn:microsoft.com/office/officeart/2005/8/layout/hProcess7"/>
    <dgm:cxn modelId="{62AA88B6-3259-4FB4-98D6-9F9C43E0B817}" srcId="{5CE32CEC-8D0B-4FEB-A712-9595C0187A90}" destId="{5CF5650B-5343-464C-AEC4-1B5ACE3CD841}" srcOrd="0" destOrd="0" parTransId="{F64F0D27-D231-492F-B506-2BE9D74AA951}" sibTransId="{4B0F3A88-D7AA-4B47-B3EE-F22694FD59D8}"/>
    <dgm:cxn modelId="{4E826CCA-47D4-47D0-86E5-7EF978B65631}" type="presOf" srcId="{D9D0B506-E2F9-44BD-A323-5635D3AC425E}" destId="{2C5375F8-DDBE-45D5-87BB-64AB6D7FE578}" srcOrd="0" destOrd="0" presId="urn:microsoft.com/office/officeart/2005/8/layout/hProcess7"/>
    <dgm:cxn modelId="{B290C9CC-B6A4-4B26-BEC5-4108C9E9D0CD}" srcId="{5088D258-8186-4F39-B0FA-6BF5504DA02A}" destId="{5CE32CEC-8D0B-4FEB-A712-9595C0187A90}" srcOrd="2" destOrd="0" parTransId="{EDABF4C7-A91C-4B4A-822A-855B33EE293C}" sibTransId="{9BC96BFF-0409-47A4-A48C-8286209994B8}"/>
    <dgm:cxn modelId="{1B038FD3-CE83-436A-A447-E5E0580E577E}" type="presOf" srcId="{1D424917-0AB1-4FA8-A1A7-2FE2A305177D}" destId="{14BAF5BC-1818-42CD-A979-24C9C6F92003}" srcOrd="1" destOrd="0" presId="urn:microsoft.com/office/officeart/2005/8/layout/hProcess7"/>
    <dgm:cxn modelId="{834409D8-53E2-4A11-B849-3CB8B837239A}" srcId="{8566BC1D-06EA-4846-BA58-69FCBF92D956}" destId="{9041F08B-0782-4D70-8B34-CB78C66F488B}" srcOrd="0" destOrd="0" parTransId="{F621FB99-81F8-42CF-A313-AFCCD86275E3}" sibTransId="{7E47659E-0EA3-4D22-8A27-9773AB064356}"/>
    <dgm:cxn modelId="{8E3449DD-A70F-4B8F-9948-AF25C6629F14}" type="presOf" srcId="{5088D258-8186-4F39-B0FA-6BF5504DA02A}" destId="{E1429513-B142-4467-9E5C-A6B4F3657A4C}" srcOrd="0" destOrd="0" presId="urn:microsoft.com/office/officeart/2005/8/layout/hProcess7"/>
    <dgm:cxn modelId="{0816D2E0-98B6-4847-B8AF-4208F14C4DCC}" srcId="{5088D258-8186-4F39-B0FA-6BF5504DA02A}" destId="{1D424917-0AB1-4FA8-A1A7-2FE2A305177D}" srcOrd="0" destOrd="0" parTransId="{15DFE989-812E-4C05-A2F8-F2127FC30020}" sibTransId="{A569DAD2-417C-409A-96CB-25E4E05DDE6D}"/>
    <dgm:cxn modelId="{E7FD31E2-47AD-4788-B3E2-AEFB5884A529}" type="presOf" srcId="{5CE32CEC-8D0B-4FEB-A712-9595C0187A90}" destId="{D0BDB824-7E4D-4167-BD6B-E812F09679DA}" srcOrd="1" destOrd="0" presId="urn:microsoft.com/office/officeart/2005/8/layout/hProcess7"/>
    <dgm:cxn modelId="{EF1040E4-0FAA-4A8F-B6BF-24517B3B8D5F}" type="presOf" srcId="{8566BC1D-06EA-4846-BA58-69FCBF92D956}" destId="{D554CA1E-C45F-4BB2-881D-6AA0A004AEE1}" srcOrd="1" destOrd="0" presId="urn:microsoft.com/office/officeart/2005/8/layout/hProcess7"/>
    <dgm:cxn modelId="{D33C6699-0155-4217-9926-977A0808DAFA}" type="presParOf" srcId="{E1429513-B142-4467-9E5C-A6B4F3657A4C}" destId="{CF16BCDB-D2BD-4F78-95F4-08E0898927B8}" srcOrd="0" destOrd="0" presId="urn:microsoft.com/office/officeart/2005/8/layout/hProcess7"/>
    <dgm:cxn modelId="{3708B54B-3869-416A-9220-C2648BB1A194}" type="presParOf" srcId="{CF16BCDB-D2BD-4F78-95F4-08E0898927B8}" destId="{37753F8C-1CA6-4064-AEA7-2994485C7AC2}" srcOrd="0" destOrd="0" presId="urn:microsoft.com/office/officeart/2005/8/layout/hProcess7"/>
    <dgm:cxn modelId="{9DD8D2E1-9F36-49F4-8AF7-B3F76BDF9F1E}" type="presParOf" srcId="{CF16BCDB-D2BD-4F78-95F4-08E0898927B8}" destId="{14BAF5BC-1818-42CD-A979-24C9C6F92003}" srcOrd="1" destOrd="0" presId="urn:microsoft.com/office/officeart/2005/8/layout/hProcess7"/>
    <dgm:cxn modelId="{49486F64-2B6B-4B28-8628-06D0CF56DB24}" type="presParOf" srcId="{CF16BCDB-D2BD-4F78-95F4-08E0898927B8}" destId="{2C5375F8-DDBE-45D5-87BB-64AB6D7FE578}" srcOrd="2" destOrd="0" presId="urn:microsoft.com/office/officeart/2005/8/layout/hProcess7"/>
    <dgm:cxn modelId="{8F01BC63-339C-41A2-B4AE-58ED30589754}" type="presParOf" srcId="{E1429513-B142-4467-9E5C-A6B4F3657A4C}" destId="{64A39172-C2B1-4B1A-8E66-7DBBB62FDC0C}" srcOrd="1" destOrd="0" presId="urn:microsoft.com/office/officeart/2005/8/layout/hProcess7"/>
    <dgm:cxn modelId="{CAFE0021-1AAD-4495-861E-A43C07DF8E4F}" type="presParOf" srcId="{E1429513-B142-4467-9E5C-A6B4F3657A4C}" destId="{FBC863BA-B50A-4EEE-9568-5B81FCEB6739}" srcOrd="2" destOrd="0" presId="urn:microsoft.com/office/officeart/2005/8/layout/hProcess7"/>
    <dgm:cxn modelId="{15D344A0-A171-4403-9C01-7C5E0839F3C1}" type="presParOf" srcId="{FBC863BA-B50A-4EEE-9568-5B81FCEB6739}" destId="{D448AD74-B79C-455F-93FB-39296FA91036}" srcOrd="0" destOrd="0" presId="urn:microsoft.com/office/officeart/2005/8/layout/hProcess7"/>
    <dgm:cxn modelId="{E0E0A103-A1E6-4A2D-86D0-9672FFE7E626}" type="presParOf" srcId="{FBC863BA-B50A-4EEE-9568-5B81FCEB6739}" destId="{0D478CFF-2CCB-474B-AF55-AD8A7DA9F678}" srcOrd="1" destOrd="0" presId="urn:microsoft.com/office/officeart/2005/8/layout/hProcess7"/>
    <dgm:cxn modelId="{0F595119-2E33-4A67-B1CD-E898191DFBEA}" type="presParOf" srcId="{FBC863BA-B50A-4EEE-9568-5B81FCEB6739}" destId="{A25E92FE-B26D-48F1-A75C-DFB652A5AA95}" srcOrd="2" destOrd="0" presId="urn:microsoft.com/office/officeart/2005/8/layout/hProcess7"/>
    <dgm:cxn modelId="{F847898F-1AC6-44FE-8085-123B09FA2E55}" type="presParOf" srcId="{E1429513-B142-4467-9E5C-A6B4F3657A4C}" destId="{90EB1E01-FE87-4327-B5B9-8E9F8A51C8DD}" srcOrd="3" destOrd="0" presId="urn:microsoft.com/office/officeart/2005/8/layout/hProcess7"/>
    <dgm:cxn modelId="{7D80A4EC-C6CD-4DE8-BB39-247B5B9E479B}" type="presParOf" srcId="{E1429513-B142-4467-9E5C-A6B4F3657A4C}" destId="{B2A7B55F-C3A7-402B-86C4-A886F291026E}" srcOrd="4" destOrd="0" presId="urn:microsoft.com/office/officeart/2005/8/layout/hProcess7"/>
    <dgm:cxn modelId="{FE6B47D2-168E-4A3F-B4D0-3FCBE28BD143}" type="presParOf" srcId="{B2A7B55F-C3A7-402B-86C4-A886F291026E}" destId="{8AE0C430-D03C-435D-98D9-EB65B7D2AEDC}" srcOrd="0" destOrd="0" presId="urn:microsoft.com/office/officeart/2005/8/layout/hProcess7"/>
    <dgm:cxn modelId="{65AE4E34-0561-4BD1-8552-A42C14890118}" type="presParOf" srcId="{B2A7B55F-C3A7-402B-86C4-A886F291026E}" destId="{D554CA1E-C45F-4BB2-881D-6AA0A004AEE1}" srcOrd="1" destOrd="0" presId="urn:microsoft.com/office/officeart/2005/8/layout/hProcess7"/>
    <dgm:cxn modelId="{C572CEAE-5AA1-4B5A-B88A-56F92D206A63}" type="presParOf" srcId="{B2A7B55F-C3A7-402B-86C4-A886F291026E}" destId="{800E04E7-ECD2-4422-A182-EA077018006B}" srcOrd="2" destOrd="0" presId="urn:microsoft.com/office/officeart/2005/8/layout/hProcess7"/>
    <dgm:cxn modelId="{B1E171CB-D023-4D3C-90AA-C2D4D1C9E33B}" type="presParOf" srcId="{E1429513-B142-4467-9E5C-A6B4F3657A4C}" destId="{EDBBF524-29B5-4656-910C-3320FEF9B5A4}" srcOrd="5" destOrd="0" presId="urn:microsoft.com/office/officeart/2005/8/layout/hProcess7"/>
    <dgm:cxn modelId="{B9A30F62-555F-47CC-BFED-3FD03C33B5CD}" type="presParOf" srcId="{E1429513-B142-4467-9E5C-A6B4F3657A4C}" destId="{021C4CD9-A1B0-451C-BE4B-C73F5AB7B203}" srcOrd="6" destOrd="0" presId="urn:microsoft.com/office/officeart/2005/8/layout/hProcess7"/>
    <dgm:cxn modelId="{1BA53D48-44F6-48B8-AC87-B4C8B48BB96F}" type="presParOf" srcId="{021C4CD9-A1B0-451C-BE4B-C73F5AB7B203}" destId="{A47C0322-B555-4471-BEA5-E45DE706F924}" srcOrd="0" destOrd="0" presId="urn:microsoft.com/office/officeart/2005/8/layout/hProcess7"/>
    <dgm:cxn modelId="{9AE25F2B-7E76-4487-A567-FF366F8405AA}" type="presParOf" srcId="{021C4CD9-A1B0-451C-BE4B-C73F5AB7B203}" destId="{C3E3838C-243B-471C-99FF-8A57D2C45014}" srcOrd="1" destOrd="0" presId="urn:microsoft.com/office/officeart/2005/8/layout/hProcess7"/>
    <dgm:cxn modelId="{67869165-7CBD-4D93-B7F4-2F6CDB734753}" type="presParOf" srcId="{021C4CD9-A1B0-451C-BE4B-C73F5AB7B203}" destId="{FAB52C5E-545B-4B57-9995-C8AAEE44E746}" srcOrd="2" destOrd="0" presId="urn:microsoft.com/office/officeart/2005/8/layout/hProcess7"/>
    <dgm:cxn modelId="{48039CFA-068E-4CB7-AE08-6BB6897D213C}" type="presParOf" srcId="{E1429513-B142-4467-9E5C-A6B4F3657A4C}" destId="{80F8A562-34D5-4F42-9C6F-E95F5363D1AB}" srcOrd="7" destOrd="0" presId="urn:microsoft.com/office/officeart/2005/8/layout/hProcess7"/>
    <dgm:cxn modelId="{65FDCEEF-F862-4A5C-839F-47E0632121C1}" type="presParOf" srcId="{E1429513-B142-4467-9E5C-A6B4F3657A4C}" destId="{1503620A-AABD-44AD-9292-2DBEFA22C681}" srcOrd="8" destOrd="0" presId="urn:microsoft.com/office/officeart/2005/8/layout/hProcess7"/>
    <dgm:cxn modelId="{3758DD11-697F-4AEE-BC91-611C8F23848A}" type="presParOf" srcId="{1503620A-AABD-44AD-9292-2DBEFA22C681}" destId="{BB07ECC2-4651-4AC1-8227-85F7832F0618}" srcOrd="0" destOrd="0" presId="urn:microsoft.com/office/officeart/2005/8/layout/hProcess7"/>
    <dgm:cxn modelId="{0843F012-7638-4854-8563-3E6970C1429D}" type="presParOf" srcId="{1503620A-AABD-44AD-9292-2DBEFA22C681}" destId="{D0BDB824-7E4D-4167-BD6B-E812F09679DA}" srcOrd="1" destOrd="0" presId="urn:microsoft.com/office/officeart/2005/8/layout/hProcess7"/>
    <dgm:cxn modelId="{5B7478CF-FE5F-480D-8BC0-DC4A730BBC4F}" type="presParOf" srcId="{1503620A-AABD-44AD-9292-2DBEFA22C681}" destId="{D88200FA-FD35-4D13-943A-575963A0125D}"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71C92-484C-4CEC-B8ED-6746C3C4C795}">
      <dsp:nvSpPr>
        <dsp:cNvPr id="0" name=""/>
        <dsp:cNvSpPr/>
      </dsp:nvSpPr>
      <dsp:spPr>
        <a:xfrm>
          <a:off x="-5065400" y="-776022"/>
          <a:ext cx="6032406" cy="6032406"/>
        </a:xfrm>
        <a:prstGeom prst="blockArc">
          <a:avLst>
            <a:gd name="adj1" fmla="val 18900000"/>
            <a:gd name="adj2" fmla="val 2700000"/>
            <a:gd name="adj3" fmla="val 35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325040-E237-4782-97A7-84C688C3FAAB}">
      <dsp:nvSpPr>
        <dsp:cNvPr id="0" name=""/>
        <dsp:cNvSpPr/>
      </dsp:nvSpPr>
      <dsp:spPr>
        <a:xfrm>
          <a:off x="621940" y="448036"/>
          <a:ext cx="4555485" cy="89607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57"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Common Targets from more than one instrument network</a:t>
          </a:r>
        </a:p>
      </dsp:txBody>
      <dsp:txXfrm>
        <a:off x="621940" y="448036"/>
        <a:ext cx="4555485" cy="896072"/>
      </dsp:txXfrm>
    </dsp:sp>
    <dsp:sp modelId="{416BDCC3-2ECF-43CC-8D7B-F714618F344A}">
      <dsp:nvSpPr>
        <dsp:cNvPr id="0" name=""/>
        <dsp:cNvSpPr/>
      </dsp:nvSpPr>
      <dsp:spPr>
        <a:xfrm>
          <a:off x="61895" y="336027"/>
          <a:ext cx="1120090" cy="1120090"/>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5435E0-1530-4AA5-B43D-017A738365C3}">
      <dsp:nvSpPr>
        <dsp:cNvPr id="0" name=""/>
        <dsp:cNvSpPr/>
      </dsp:nvSpPr>
      <dsp:spPr>
        <a:xfrm>
          <a:off x="947662" y="1792144"/>
          <a:ext cx="4229763" cy="89607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57"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Same point names</a:t>
          </a:r>
        </a:p>
      </dsp:txBody>
      <dsp:txXfrm>
        <a:off x="947662" y="1792144"/>
        <a:ext cx="4229763" cy="896072"/>
      </dsp:txXfrm>
    </dsp:sp>
    <dsp:sp modelId="{F84A046F-E804-46D4-9005-FA48FABF0396}">
      <dsp:nvSpPr>
        <dsp:cNvPr id="0" name=""/>
        <dsp:cNvSpPr/>
      </dsp:nvSpPr>
      <dsp:spPr>
        <a:xfrm>
          <a:off x="387617" y="1680135"/>
          <a:ext cx="1120090" cy="1120090"/>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798CF1-ADD4-4F6F-85A1-DC8D0AD9E539}">
      <dsp:nvSpPr>
        <dsp:cNvPr id="0" name=""/>
        <dsp:cNvSpPr/>
      </dsp:nvSpPr>
      <dsp:spPr>
        <a:xfrm>
          <a:off x="595382" y="3165456"/>
          <a:ext cx="4555485" cy="89607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57"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t>Observations from only one instrument for each point in a point group</a:t>
          </a:r>
        </a:p>
      </dsp:txBody>
      <dsp:txXfrm>
        <a:off x="595382" y="3165456"/>
        <a:ext cx="4555485" cy="896072"/>
      </dsp:txXfrm>
    </dsp:sp>
    <dsp:sp modelId="{82CCC86C-47D6-443C-9FFA-7D49888E4C3B}">
      <dsp:nvSpPr>
        <dsp:cNvPr id="0" name=""/>
        <dsp:cNvSpPr/>
      </dsp:nvSpPr>
      <dsp:spPr>
        <a:xfrm>
          <a:off x="61895" y="3024244"/>
          <a:ext cx="1120090" cy="1120090"/>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D7B39-5690-4183-8262-929CB3F08C11}">
      <dsp:nvSpPr>
        <dsp:cNvPr id="0" name=""/>
        <dsp:cNvSpPr/>
      </dsp:nvSpPr>
      <dsp:spPr>
        <a:xfrm rot="16200000">
          <a:off x="-1467252" y="2252961"/>
          <a:ext cx="3405680" cy="436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84931" bIns="0" numCol="1" spcCol="1270" anchor="t" anchorCtr="0">
          <a:noAutofit/>
        </a:bodyPr>
        <a:lstStyle/>
        <a:p>
          <a:pPr marL="0" lvl="0" indent="0" algn="r" defTabSz="1377950">
            <a:lnSpc>
              <a:spcPct val="90000"/>
            </a:lnSpc>
            <a:spcBef>
              <a:spcPct val="0"/>
            </a:spcBef>
            <a:spcAft>
              <a:spcPct val="35000"/>
            </a:spcAft>
            <a:buNone/>
          </a:pPr>
          <a:r>
            <a:rPr lang="en-US" sz="3100" kern="1200" dirty="0"/>
            <a:t>Graphical Entities</a:t>
          </a:r>
        </a:p>
      </dsp:txBody>
      <dsp:txXfrm>
        <a:off x="-1467252" y="2252961"/>
        <a:ext cx="3405680" cy="436457"/>
      </dsp:txXfrm>
    </dsp:sp>
    <dsp:sp modelId="{7C87DF3F-F3A7-4D82-A737-9C25C9D804B7}">
      <dsp:nvSpPr>
        <dsp:cNvPr id="0" name=""/>
        <dsp:cNvSpPr/>
      </dsp:nvSpPr>
      <dsp:spPr>
        <a:xfrm>
          <a:off x="453816" y="768350"/>
          <a:ext cx="2174019" cy="3405680"/>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384931"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Result of colorized graphical mesh</a:t>
          </a:r>
        </a:p>
        <a:p>
          <a:pPr marL="228600" lvl="1" indent="-228600" algn="l" defTabSz="889000">
            <a:lnSpc>
              <a:spcPct val="90000"/>
            </a:lnSpc>
            <a:spcBef>
              <a:spcPct val="0"/>
            </a:spcBef>
            <a:spcAft>
              <a:spcPct val="15000"/>
            </a:spcAft>
            <a:buChar char="•"/>
          </a:pPr>
          <a:r>
            <a:rPr lang="en-US" sz="2000" kern="1200" dirty="0"/>
            <a:t>Visual representation only</a:t>
          </a:r>
        </a:p>
      </dsp:txBody>
      <dsp:txXfrm>
        <a:off x="453816" y="768350"/>
        <a:ext cx="2174019" cy="3405680"/>
      </dsp:txXfrm>
    </dsp:sp>
    <dsp:sp modelId="{6FC82D95-5044-47BB-9C36-584FBF121D71}">
      <dsp:nvSpPr>
        <dsp:cNvPr id="0" name=""/>
        <dsp:cNvSpPr/>
      </dsp:nvSpPr>
      <dsp:spPr>
        <a:xfrm>
          <a:off x="17359" y="192226"/>
          <a:ext cx="872914" cy="872914"/>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D7B39-5690-4183-8262-929CB3F08C11}">
      <dsp:nvSpPr>
        <dsp:cNvPr id="0" name=""/>
        <dsp:cNvSpPr/>
      </dsp:nvSpPr>
      <dsp:spPr>
        <a:xfrm rot="16200000">
          <a:off x="-1467252" y="2252961"/>
          <a:ext cx="3405680" cy="436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84931" bIns="0" numCol="1" spcCol="1270" anchor="t" anchorCtr="0">
          <a:noAutofit/>
        </a:bodyPr>
        <a:lstStyle/>
        <a:p>
          <a:pPr marL="0" lvl="0" indent="0" algn="r" defTabSz="1377950">
            <a:lnSpc>
              <a:spcPct val="90000"/>
            </a:lnSpc>
            <a:spcBef>
              <a:spcPct val="0"/>
            </a:spcBef>
            <a:spcAft>
              <a:spcPct val="35000"/>
            </a:spcAft>
            <a:buNone/>
          </a:pPr>
          <a:r>
            <a:rPr lang="en-US" sz="3100" kern="1200" dirty="0"/>
            <a:t>Scan Stripe Mesh</a:t>
          </a:r>
        </a:p>
      </dsp:txBody>
      <dsp:txXfrm>
        <a:off x="-1467252" y="2252961"/>
        <a:ext cx="3405680" cy="436457"/>
      </dsp:txXfrm>
    </dsp:sp>
    <dsp:sp modelId="{7C87DF3F-F3A7-4D82-A737-9C25C9D804B7}">
      <dsp:nvSpPr>
        <dsp:cNvPr id="0" name=""/>
        <dsp:cNvSpPr/>
      </dsp:nvSpPr>
      <dsp:spPr>
        <a:xfrm>
          <a:off x="453816" y="768350"/>
          <a:ext cx="2174019" cy="3405680"/>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384931"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Built from scan stripe cloud</a:t>
          </a:r>
        </a:p>
        <a:p>
          <a:pPr marL="228600" lvl="1" indent="-228600" algn="l" defTabSz="889000">
            <a:lnSpc>
              <a:spcPct val="90000"/>
            </a:lnSpc>
            <a:spcBef>
              <a:spcPct val="0"/>
            </a:spcBef>
            <a:spcAft>
              <a:spcPct val="15000"/>
            </a:spcAft>
            <a:buChar char="•"/>
          </a:pPr>
          <a:r>
            <a:rPr lang="en-US" sz="2000" kern="1200" dirty="0"/>
            <a:t>Probing transforms provide direction vectors for real-time meshing</a:t>
          </a:r>
        </a:p>
        <a:p>
          <a:pPr marL="228600" lvl="1" indent="-228600" algn="l" defTabSz="889000">
            <a:lnSpc>
              <a:spcPct val="90000"/>
            </a:lnSpc>
            <a:spcBef>
              <a:spcPct val="0"/>
            </a:spcBef>
            <a:spcAft>
              <a:spcPct val="15000"/>
            </a:spcAft>
            <a:buChar char="•"/>
          </a:pPr>
          <a:r>
            <a:rPr lang="en-US" sz="2000" kern="1200" dirty="0"/>
            <a:t>Coarse and Fine Meshing</a:t>
          </a:r>
        </a:p>
      </dsp:txBody>
      <dsp:txXfrm>
        <a:off x="453816" y="768350"/>
        <a:ext cx="2174019" cy="3405680"/>
      </dsp:txXfrm>
    </dsp:sp>
    <dsp:sp modelId="{6FC82D95-5044-47BB-9C36-584FBF121D71}">
      <dsp:nvSpPr>
        <dsp:cNvPr id="0" name=""/>
        <dsp:cNvSpPr/>
      </dsp:nvSpPr>
      <dsp:spPr>
        <a:xfrm>
          <a:off x="17359" y="192226"/>
          <a:ext cx="872914" cy="872914"/>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9D7B39-5690-4183-8262-929CB3F08C11}">
      <dsp:nvSpPr>
        <dsp:cNvPr id="0" name=""/>
        <dsp:cNvSpPr/>
      </dsp:nvSpPr>
      <dsp:spPr>
        <a:xfrm rot="16200000">
          <a:off x="-1467252" y="2252961"/>
          <a:ext cx="3405680" cy="436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84931" bIns="0" numCol="1" spcCol="1270" anchor="t" anchorCtr="0">
          <a:noAutofit/>
        </a:bodyPr>
        <a:lstStyle/>
        <a:p>
          <a:pPr marL="0" lvl="0" indent="0" algn="r" defTabSz="1244600">
            <a:lnSpc>
              <a:spcPct val="90000"/>
            </a:lnSpc>
            <a:spcBef>
              <a:spcPct val="0"/>
            </a:spcBef>
            <a:spcAft>
              <a:spcPct val="35000"/>
            </a:spcAft>
            <a:buNone/>
          </a:pPr>
          <a:r>
            <a:rPr lang="en-US" sz="2800" kern="1200" dirty="0"/>
            <a:t>Polygonized Surfaces</a:t>
          </a:r>
        </a:p>
      </dsp:txBody>
      <dsp:txXfrm>
        <a:off x="-1467252" y="2252961"/>
        <a:ext cx="3405680" cy="436457"/>
      </dsp:txXfrm>
    </dsp:sp>
    <dsp:sp modelId="{7C87DF3F-F3A7-4D82-A737-9C25C9D804B7}">
      <dsp:nvSpPr>
        <dsp:cNvPr id="0" name=""/>
        <dsp:cNvSpPr/>
      </dsp:nvSpPr>
      <dsp:spPr>
        <a:xfrm>
          <a:off x="453816" y="768350"/>
          <a:ext cx="2174019" cy="3405680"/>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384931"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Built from triangles</a:t>
          </a:r>
        </a:p>
        <a:p>
          <a:pPr marL="228600" lvl="1" indent="-228600" algn="l" defTabSz="889000">
            <a:lnSpc>
              <a:spcPct val="90000"/>
            </a:lnSpc>
            <a:spcBef>
              <a:spcPct val="0"/>
            </a:spcBef>
            <a:spcAft>
              <a:spcPct val="15000"/>
            </a:spcAft>
            <a:buChar char="•"/>
          </a:pPr>
          <a:r>
            <a:rPr lang="en-US" sz="2000" kern="1200" dirty="0"/>
            <a:t>Imported or built from CAD</a:t>
          </a:r>
        </a:p>
        <a:p>
          <a:pPr marL="228600" lvl="1" indent="-228600" algn="l" defTabSz="889000">
            <a:lnSpc>
              <a:spcPct val="90000"/>
            </a:lnSpc>
            <a:spcBef>
              <a:spcPct val="0"/>
            </a:spcBef>
            <a:spcAft>
              <a:spcPct val="15000"/>
            </a:spcAft>
            <a:buChar char="•"/>
          </a:pPr>
          <a:r>
            <a:rPr lang="en-US" sz="2000" kern="1200" dirty="0"/>
            <a:t>Simplified reference surfaces</a:t>
          </a:r>
        </a:p>
        <a:p>
          <a:pPr marL="228600" lvl="1" indent="-228600" algn="l" defTabSz="889000">
            <a:lnSpc>
              <a:spcPct val="90000"/>
            </a:lnSpc>
            <a:spcBef>
              <a:spcPct val="0"/>
            </a:spcBef>
            <a:spcAft>
              <a:spcPct val="15000"/>
            </a:spcAft>
            <a:buChar char="•"/>
          </a:pPr>
          <a:r>
            <a:rPr lang="en-US" sz="2000" kern="1200" dirty="0"/>
            <a:t>Proxy for true curvature</a:t>
          </a:r>
        </a:p>
      </dsp:txBody>
      <dsp:txXfrm>
        <a:off x="453816" y="768350"/>
        <a:ext cx="2174019" cy="3405680"/>
      </dsp:txXfrm>
    </dsp:sp>
    <dsp:sp modelId="{6FC82D95-5044-47BB-9C36-584FBF121D71}">
      <dsp:nvSpPr>
        <dsp:cNvPr id="0" name=""/>
        <dsp:cNvSpPr/>
      </dsp:nvSpPr>
      <dsp:spPr>
        <a:xfrm>
          <a:off x="17359" y="192226"/>
          <a:ext cx="872914" cy="872914"/>
        </a:xfrm>
        <a:prstGeom prst="rect">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53F8C-1CA6-4064-AEA7-2994485C7AC2}">
      <dsp:nvSpPr>
        <dsp:cNvPr id="0" name=""/>
        <dsp:cNvSpPr/>
      </dsp:nvSpPr>
      <dsp:spPr>
        <a:xfrm>
          <a:off x="19110" y="208762"/>
          <a:ext cx="1772391" cy="2126869"/>
        </a:xfrm>
        <a:prstGeom prst="roundRect">
          <a:avLst>
            <a:gd name="adj" fmla="val 5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endParaRPr lang="en-US" sz="2000" kern="1200" dirty="0"/>
        </a:p>
      </dsp:txBody>
      <dsp:txXfrm rot="16200000">
        <a:off x="-675666" y="903539"/>
        <a:ext cx="1744033" cy="354478"/>
      </dsp:txXfrm>
    </dsp:sp>
    <dsp:sp modelId="{2C5375F8-DDBE-45D5-87BB-64AB6D7FE578}">
      <dsp:nvSpPr>
        <dsp:cNvPr id="0" name=""/>
        <dsp:cNvSpPr/>
      </dsp:nvSpPr>
      <dsp:spPr>
        <a:xfrm>
          <a:off x="373588" y="208762"/>
          <a:ext cx="1320431" cy="212686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en-US" sz="1900" kern="1200" dirty="0"/>
            <a:t>Assembles matrix</a:t>
          </a:r>
        </a:p>
        <a:p>
          <a:pPr marL="0" lvl="0" indent="0" algn="l" defTabSz="844550">
            <a:lnSpc>
              <a:spcPct val="90000"/>
            </a:lnSpc>
            <a:spcBef>
              <a:spcPct val="0"/>
            </a:spcBef>
            <a:spcAft>
              <a:spcPct val="35000"/>
            </a:spcAft>
            <a:buNone/>
          </a:pPr>
          <a:r>
            <a:rPr lang="en-US" sz="1900" kern="1200" dirty="0"/>
            <a:t>6(unknowns) X </a:t>
          </a:r>
        </a:p>
        <a:p>
          <a:pPr marL="0" lvl="0" indent="0" algn="l" defTabSz="844550">
            <a:lnSpc>
              <a:spcPct val="90000"/>
            </a:lnSpc>
            <a:spcBef>
              <a:spcPct val="0"/>
            </a:spcBef>
            <a:spcAft>
              <a:spcPct val="35000"/>
            </a:spcAft>
            <a:buNone/>
          </a:pPr>
          <a:r>
            <a:rPr lang="en-US" sz="1900" kern="1200" dirty="0"/>
            <a:t>N (# of points)</a:t>
          </a:r>
        </a:p>
      </dsp:txBody>
      <dsp:txXfrm>
        <a:off x="373588" y="208762"/>
        <a:ext cx="1320431" cy="2126869"/>
      </dsp:txXfrm>
    </dsp:sp>
    <dsp:sp modelId="{8AE0C430-D03C-435D-98D9-EB65B7D2AEDC}">
      <dsp:nvSpPr>
        <dsp:cNvPr id="0" name=""/>
        <dsp:cNvSpPr/>
      </dsp:nvSpPr>
      <dsp:spPr>
        <a:xfrm>
          <a:off x="1766032" y="989323"/>
          <a:ext cx="1772391" cy="2126869"/>
        </a:xfrm>
        <a:prstGeom prst="roundRect">
          <a:avLst>
            <a:gd name="adj" fmla="val 5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endParaRPr lang="en-US" sz="2000" kern="1200" dirty="0"/>
        </a:p>
      </dsp:txBody>
      <dsp:txXfrm rot="16200000">
        <a:off x="1071255" y="1684100"/>
        <a:ext cx="1744033" cy="354478"/>
      </dsp:txXfrm>
    </dsp:sp>
    <dsp:sp modelId="{0D478CFF-2CCB-474B-AF55-AD8A7DA9F678}">
      <dsp:nvSpPr>
        <dsp:cNvPr id="0" name=""/>
        <dsp:cNvSpPr/>
      </dsp:nvSpPr>
      <dsp:spPr>
        <a:xfrm rot="5400000">
          <a:off x="813728" y="2163298"/>
          <a:ext cx="312537" cy="265858"/>
        </a:xfrm>
        <a:prstGeom prst="flowChartExtra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0E04E7-ECD2-4422-A182-EA077018006B}">
      <dsp:nvSpPr>
        <dsp:cNvPr id="0" name=""/>
        <dsp:cNvSpPr/>
      </dsp:nvSpPr>
      <dsp:spPr>
        <a:xfrm>
          <a:off x="2120510" y="989323"/>
          <a:ext cx="1320431" cy="212686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kern="1200" dirty="0"/>
            <a:t>Inverts Matrix</a:t>
          </a:r>
        </a:p>
      </dsp:txBody>
      <dsp:txXfrm>
        <a:off x="2120510" y="989323"/>
        <a:ext cx="1320431" cy="2126869"/>
      </dsp:txXfrm>
    </dsp:sp>
    <dsp:sp modelId="{BB07ECC2-4651-4AC1-8227-85F7832F0618}">
      <dsp:nvSpPr>
        <dsp:cNvPr id="0" name=""/>
        <dsp:cNvSpPr/>
      </dsp:nvSpPr>
      <dsp:spPr>
        <a:xfrm>
          <a:off x="3553294" y="1748275"/>
          <a:ext cx="1772391" cy="2126869"/>
        </a:xfrm>
        <a:prstGeom prst="roundRect">
          <a:avLst>
            <a:gd name="adj" fmla="val 5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marL="0" lvl="0" indent="0" algn="r" defTabSz="889000">
            <a:lnSpc>
              <a:spcPct val="90000"/>
            </a:lnSpc>
            <a:spcBef>
              <a:spcPct val="0"/>
            </a:spcBef>
            <a:spcAft>
              <a:spcPct val="35000"/>
            </a:spcAft>
            <a:buNone/>
          </a:pPr>
          <a:endParaRPr lang="en-US" sz="2000" kern="1200" dirty="0"/>
        </a:p>
      </dsp:txBody>
      <dsp:txXfrm rot="16200000">
        <a:off x="2858516" y="2443052"/>
        <a:ext cx="1744033" cy="354478"/>
      </dsp:txXfrm>
    </dsp:sp>
    <dsp:sp modelId="{C3E3838C-243B-471C-99FF-8A57D2C45014}">
      <dsp:nvSpPr>
        <dsp:cNvPr id="0" name=""/>
        <dsp:cNvSpPr/>
      </dsp:nvSpPr>
      <dsp:spPr>
        <a:xfrm rot="5400000">
          <a:off x="2495954" y="2936301"/>
          <a:ext cx="312537" cy="265858"/>
        </a:xfrm>
        <a:prstGeom prst="flowChartExtra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8200FA-FD35-4D13-943A-575963A0125D}">
      <dsp:nvSpPr>
        <dsp:cNvPr id="0" name=""/>
        <dsp:cNvSpPr/>
      </dsp:nvSpPr>
      <dsp:spPr>
        <a:xfrm>
          <a:off x="3907772" y="1748275"/>
          <a:ext cx="1320431" cy="2126869"/>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en-US" sz="1900" kern="1200" dirty="0"/>
            <a:t>Determines move directions </a:t>
          </a:r>
        </a:p>
      </dsp:txBody>
      <dsp:txXfrm>
        <a:off x="3907772" y="1748275"/>
        <a:ext cx="1320431" cy="212686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6912"/>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6912"/>
          </a:xfrm>
          <a:prstGeom prst="rect">
            <a:avLst/>
          </a:prstGeom>
        </p:spPr>
        <p:txBody>
          <a:bodyPr vert="horz" lIns="93287" tIns="46644" rIns="93287" bIns="46644" rtlCol="0"/>
          <a:lstStyle>
            <a:lvl1pPr algn="r">
              <a:defRPr sz="1200"/>
            </a:lvl1pPr>
          </a:lstStyle>
          <a:p>
            <a:fld id="{6E710291-E132-4765-951F-BA956719F71A}" type="datetimeFigureOut">
              <a:rPr lang="en-US" smtClean="0"/>
              <a:t>5/1/2017</a:t>
            </a:fld>
            <a:endParaRPr lang="en-US"/>
          </a:p>
        </p:txBody>
      </p:sp>
      <p:sp>
        <p:nvSpPr>
          <p:cNvPr id="4" name="Footer Placeholder 3"/>
          <p:cNvSpPr>
            <a:spLocks noGrp="1"/>
          </p:cNvSpPr>
          <p:nvPr>
            <p:ph type="ftr" sz="quarter" idx="2"/>
          </p:nvPr>
        </p:nvSpPr>
        <p:spPr>
          <a:xfrm>
            <a:off x="0" y="8839014"/>
            <a:ext cx="3041968" cy="466911"/>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6911"/>
          </a:xfrm>
          <a:prstGeom prst="rect">
            <a:avLst/>
          </a:prstGeom>
        </p:spPr>
        <p:txBody>
          <a:bodyPr vert="horz" lIns="93287" tIns="46644" rIns="93287" bIns="46644" rtlCol="0" anchor="b"/>
          <a:lstStyle>
            <a:lvl1pPr algn="r">
              <a:defRPr sz="1200"/>
            </a:lvl1pPr>
          </a:lstStyle>
          <a:p>
            <a:fld id="{3D07C889-9F65-4047-916A-CBC860D9EAFD}" type="slidenum">
              <a:rPr lang="en-US" smtClean="0"/>
              <a:t>‹#›</a:t>
            </a:fld>
            <a:endParaRPr lang="en-US"/>
          </a:p>
        </p:txBody>
      </p:sp>
    </p:spTree>
    <p:extLst>
      <p:ext uri="{BB962C8B-B14F-4D97-AF65-F5344CB8AC3E}">
        <p14:creationId xmlns:p14="http://schemas.microsoft.com/office/powerpoint/2010/main" val="1985983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7F2050D9-0B00-426A-88DB-D89D0DDDF553}" type="datetimeFigureOut">
              <a:rPr lang="en-US" smtClean="0"/>
              <a:t>5/1/2017</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E0F50627-4523-452D-92F1-AA970B312F9F}" type="slidenum">
              <a:rPr lang="en-US" smtClean="0"/>
              <a:t>‹#›</a:t>
            </a:fld>
            <a:endParaRPr lang="en-US"/>
          </a:p>
        </p:txBody>
      </p:sp>
    </p:spTree>
    <p:extLst>
      <p:ext uri="{BB962C8B-B14F-4D97-AF65-F5344CB8AC3E}">
        <p14:creationId xmlns:p14="http://schemas.microsoft.com/office/powerpoint/2010/main" val="3584693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exactly does “measurement uncertainty” mean? Let’s say that you are measuring a window using measuring tape.</a:t>
            </a:r>
          </a:p>
          <a:p>
            <a:endParaRPr lang="en-US" dirty="0"/>
          </a:p>
          <a:p>
            <a:r>
              <a:rPr lang="en-US" dirty="0"/>
              <a:t>[CLICK] The window, including the pane, measures at what looks like to be exactly 40”. </a:t>
            </a:r>
          </a:p>
          <a:p>
            <a:endParaRPr lang="en-US" dirty="0"/>
          </a:p>
          <a:p>
            <a:r>
              <a:rPr lang="en-US" dirty="0"/>
              <a:t>[CLICK] We can definitely say with certainty that we sure the window is 40” to within a .5” </a:t>
            </a:r>
          </a:p>
          <a:p>
            <a:endParaRPr lang="en-US" dirty="0"/>
          </a:p>
          <a:p>
            <a:r>
              <a:rPr lang="en-US" dirty="0"/>
              <a:t>[CLICK] But can we say for certain if the window is 40” to within .05” ? Maybe.</a:t>
            </a:r>
          </a:p>
          <a:p>
            <a:endParaRPr lang="en-US" dirty="0"/>
          </a:p>
          <a:p>
            <a:r>
              <a:rPr lang="en-US" dirty="0"/>
              <a:t>[CLICK] We definitely would not be able to determine whether or not it is within +/- .005”. </a:t>
            </a:r>
          </a:p>
        </p:txBody>
      </p:sp>
      <p:sp>
        <p:nvSpPr>
          <p:cNvPr id="4" name="Slide Number Placeholder 3"/>
          <p:cNvSpPr>
            <a:spLocks noGrp="1"/>
          </p:cNvSpPr>
          <p:nvPr>
            <p:ph type="sldNum" sz="quarter" idx="10"/>
          </p:nvPr>
        </p:nvSpPr>
        <p:spPr/>
        <p:txBody>
          <a:bodyPr/>
          <a:lstStyle/>
          <a:p>
            <a:fld id="{E0F50627-4523-452D-92F1-AA970B312F9F}" type="slidenum">
              <a:rPr lang="en-US" smtClean="0"/>
              <a:t>5</a:t>
            </a:fld>
            <a:endParaRPr lang="en-US" dirty="0"/>
          </a:p>
        </p:txBody>
      </p:sp>
    </p:spTree>
    <p:extLst>
      <p:ext uri="{BB962C8B-B14F-4D97-AF65-F5344CB8AC3E}">
        <p14:creationId xmlns:p14="http://schemas.microsoft.com/office/powerpoint/2010/main" val="4055999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dirty="0"/>
              <a:t>The most important part of calculating the uncertainty of a measurement is actually by </a:t>
            </a:r>
            <a:r>
              <a:rPr lang="en-US" baseline="0" dirty="0"/>
              <a:t>perturbing the instrument’s measurement components based on the uncertainty characteristics. In the case of a laser tracker, these components include horizontal angle, vertical angle, and distance. We then observe how those perturbations affect the resulting target, and place an uncertainty cloud point there. We do this many times over, placing uncertainty cloud points after each iteration. Soon, we have enough data to extract statistical information about the shape and size of the uncertainty cloud.</a:t>
            </a:r>
            <a:endParaRPr lang="en-US" dirty="0"/>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14</a:t>
            </a:fld>
            <a:endParaRPr lang="en-US" dirty="0"/>
          </a:p>
        </p:txBody>
      </p:sp>
    </p:spTree>
    <p:extLst>
      <p:ext uri="{BB962C8B-B14F-4D97-AF65-F5344CB8AC3E}">
        <p14:creationId xmlns:p14="http://schemas.microsoft.com/office/powerpoint/2010/main" val="3343960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going to an instrument’s properties dialog, you can open up the uncertainty variables for that particular instrument.</a:t>
            </a:r>
          </a:p>
          <a:p>
            <a:endParaRPr lang="en-US" dirty="0"/>
          </a:p>
          <a:p>
            <a:r>
              <a:rPr lang="en-US" dirty="0"/>
              <a:t>[CLICK] Here is an example of a tracker’s uncertainty variables, which contain both angular (horizontal and vertical) as well as distance errors. </a:t>
            </a:r>
          </a:p>
        </p:txBody>
      </p:sp>
      <p:sp>
        <p:nvSpPr>
          <p:cNvPr id="4" name="Slide Number Placeholder 3"/>
          <p:cNvSpPr>
            <a:spLocks noGrp="1"/>
          </p:cNvSpPr>
          <p:nvPr>
            <p:ph type="sldNum" sz="quarter" idx="10"/>
          </p:nvPr>
        </p:nvSpPr>
        <p:spPr/>
        <p:txBody>
          <a:bodyPr/>
          <a:lstStyle/>
          <a:p>
            <a:fld id="{E0F50627-4523-452D-92F1-AA970B312F9F}" type="slidenum">
              <a:rPr lang="en-US" smtClean="0"/>
              <a:t>15</a:t>
            </a:fld>
            <a:endParaRPr lang="en-US" dirty="0"/>
          </a:p>
        </p:txBody>
      </p:sp>
    </p:spTree>
    <p:extLst>
      <p:ext uri="{BB962C8B-B14F-4D97-AF65-F5344CB8AC3E}">
        <p14:creationId xmlns:p14="http://schemas.microsoft.com/office/powerpoint/2010/main" val="4001705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take a look at the uncertainty variables for each manufacturer of the laser tracker (API, FARO and Leica), you will notice the variables are all the same. Also note that these variables are fairly conservative and most trackers perform with less error than what is listed here. But why is this so?</a:t>
            </a:r>
          </a:p>
          <a:p>
            <a:endParaRPr lang="en-US" dirty="0"/>
          </a:p>
          <a:p>
            <a:r>
              <a:rPr lang="en-US" dirty="0"/>
              <a:t>[CLICK] One reason is that these numbers would require constant updating….do to age, model, etc. </a:t>
            </a:r>
          </a:p>
          <a:p>
            <a:endParaRPr lang="en-US" dirty="0"/>
          </a:p>
          <a:p>
            <a:r>
              <a:rPr lang="en-US" dirty="0"/>
              <a:t>[CLICK] Another reason is that no two instruments are alike. Two instruments could come off the assembly line, one right after the other, and they would have different errors. </a:t>
            </a:r>
          </a:p>
          <a:p>
            <a:endParaRPr lang="en-US" dirty="0"/>
          </a:p>
          <a:p>
            <a:r>
              <a:rPr lang="en-US" dirty="0"/>
              <a:t>[CLICK] And finally, there are so many real world contributors that affect your tracker’s performance that we are unable to determine for you. </a:t>
            </a:r>
          </a:p>
        </p:txBody>
      </p:sp>
      <p:sp>
        <p:nvSpPr>
          <p:cNvPr id="4" name="Slide Number Placeholder 3"/>
          <p:cNvSpPr>
            <a:spLocks noGrp="1"/>
          </p:cNvSpPr>
          <p:nvPr>
            <p:ph type="sldNum" sz="quarter" idx="10"/>
          </p:nvPr>
        </p:nvSpPr>
        <p:spPr/>
        <p:txBody>
          <a:bodyPr/>
          <a:lstStyle/>
          <a:p>
            <a:fld id="{E0F50627-4523-452D-92F1-AA970B312F9F}" type="slidenum">
              <a:rPr lang="en-US" smtClean="0"/>
              <a:t>16</a:t>
            </a:fld>
            <a:endParaRPr lang="en-US" dirty="0"/>
          </a:p>
        </p:txBody>
      </p:sp>
    </p:spTree>
    <p:extLst>
      <p:ext uri="{BB962C8B-B14F-4D97-AF65-F5344CB8AC3E}">
        <p14:creationId xmlns:p14="http://schemas.microsoft.com/office/powerpoint/2010/main" val="3869275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0" baseline="0" dirty="0"/>
              <a:t>What exactly do we mean by “Real World” contributors?</a:t>
            </a:r>
          </a:p>
          <a:p>
            <a:endParaRPr lang="en-US" b="0" baseline="0" dirty="0"/>
          </a:p>
          <a:p>
            <a:pPr defTabSz="466435">
              <a:defRPr/>
            </a:pPr>
            <a:r>
              <a:rPr lang="en-US" b="1" dirty="0"/>
              <a:t>[CLICK]</a:t>
            </a:r>
            <a:r>
              <a:rPr lang="en-US" dirty="0"/>
              <a:t>The most</a:t>
            </a:r>
            <a:r>
              <a:rPr lang="en-US" baseline="0" dirty="0"/>
              <a:t> obvious contributor is the instrument itself. Things like the instrument technology, calibration, mounting, compensation, and noise.</a:t>
            </a:r>
          </a:p>
          <a:p>
            <a:endParaRPr lang="en-US" b="0" baseline="0" dirty="0"/>
          </a:p>
          <a:p>
            <a:pPr defTabSz="932871">
              <a:defRPr/>
            </a:pPr>
            <a:r>
              <a:rPr lang="en-US" b="1" baseline="0" dirty="0"/>
              <a:t>[CLICK]</a:t>
            </a:r>
            <a:r>
              <a:rPr lang="en-US" b="0" baseline="0" dirty="0"/>
              <a:t>Targeting also contributes. For example, with a laser tracker, both the SMR and nest have centering and sphericity imperfections that contribute.</a:t>
            </a:r>
            <a:endParaRPr lang="en-US" b="1" baseline="0" dirty="0"/>
          </a:p>
          <a:p>
            <a:pPr defTabSz="932871">
              <a:defRPr/>
            </a:pPr>
            <a:endParaRPr lang="en-US" dirty="0"/>
          </a:p>
          <a:p>
            <a:pPr defTabSz="932871">
              <a:defRPr/>
            </a:pPr>
            <a:r>
              <a:rPr lang="en-US" b="1" baseline="0" dirty="0"/>
              <a:t>[CLICK]</a:t>
            </a:r>
            <a:r>
              <a:rPr lang="en-US" b="0" baseline="0" dirty="0"/>
              <a:t>The measurement environment contributes as well. Is it dusty or clean? Are there temperature fluctuations?</a:t>
            </a:r>
          </a:p>
          <a:p>
            <a:pPr defTabSz="932871">
              <a:defRPr/>
            </a:pPr>
            <a:endParaRPr lang="en-US" dirty="0"/>
          </a:p>
          <a:p>
            <a:pPr defTabSz="932871">
              <a:defRPr/>
            </a:pPr>
            <a:r>
              <a:rPr lang="en-US" b="1" baseline="0" dirty="0"/>
              <a:t>[CLICK]</a:t>
            </a:r>
            <a:r>
              <a:rPr lang="en-US" b="0" baseline="0" dirty="0"/>
              <a:t>Operator technique affects uncertainty as well. For example, ability to sight on a target, whether an SMR is placed in a nest in the same orientation each time, etc.</a:t>
            </a:r>
            <a:endParaRPr lang="en-US" b="1" baseline="0" dirty="0"/>
          </a:p>
          <a:p>
            <a:pPr defTabSz="932871">
              <a:defRPr/>
            </a:pPr>
            <a:endParaRPr lang="en-US" dirty="0"/>
          </a:p>
          <a:p>
            <a:pPr defTabSz="932871">
              <a:defRPr/>
            </a:pPr>
            <a:r>
              <a:rPr lang="en-US" b="1" dirty="0"/>
              <a:t>[CLICK]</a:t>
            </a:r>
            <a:r>
              <a:rPr lang="en-US" b="0" dirty="0"/>
              <a:t>The</a:t>
            </a:r>
            <a:r>
              <a:rPr lang="en-US" b="0" baseline="0" dirty="0"/>
              <a:t> geometry of the measurement has an effect. Depending on the type of instrument, distance of the measured target from the instrument or its orientation to the instrument can affect uncertainty.</a:t>
            </a:r>
          </a:p>
          <a:p>
            <a:pPr defTabSz="932871">
              <a:defRPr/>
            </a:pPr>
            <a:endParaRPr lang="en-US" b="0" baseline="0" dirty="0"/>
          </a:p>
          <a:p>
            <a:pPr defTabSz="932871">
              <a:defRPr/>
            </a:pPr>
            <a:r>
              <a:rPr lang="en-US" b="1" baseline="0" dirty="0"/>
              <a:t>[CLICK]</a:t>
            </a:r>
            <a:r>
              <a:rPr lang="en-US" b="0" baseline="0" dirty="0"/>
              <a:t>Fixturing is important as well. How is the part secured. Is it fastened securely?</a:t>
            </a:r>
          </a:p>
          <a:p>
            <a:pPr defTabSz="932871">
              <a:defRPr/>
            </a:pPr>
            <a:endParaRPr lang="en-US" b="0" baseline="0" dirty="0"/>
          </a:p>
          <a:p>
            <a:pPr defTabSz="932871">
              <a:defRPr/>
            </a:pPr>
            <a:r>
              <a:rPr lang="en-US" b="1" baseline="0" dirty="0"/>
              <a:t>[CLICK]</a:t>
            </a:r>
            <a:r>
              <a:rPr lang="en-US" b="0" baseline="0" dirty="0"/>
              <a:t>And then there’s scale. For instance, the tooling itself expands and contracts with temperature fluctuations, which are typically not compensated for. One could argue that the inability to accurately characterize the thermal distortion, expansion, and contraction of measured parts contributes to overall uncertainty as well.</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17</a:t>
            </a:fld>
            <a:endParaRPr lang="en-US" dirty="0"/>
          </a:p>
        </p:txBody>
      </p:sp>
    </p:spTree>
    <p:extLst>
      <p:ext uri="{BB962C8B-B14F-4D97-AF65-F5344CB8AC3E}">
        <p14:creationId xmlns:p14="http://schemas.microsoft.com/office/powerpoint/2010/main" val="2517824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know that instruments of the same type have the same uncertainty variables, but what about different types of instruments?</a:t>
            </a:r>
          </a:p>
          <a:p>
            <a:endParaRPr lang="en-US" dirty="0"/>
          </a:p>
          <a:p>
            <a:r>
              <a:rPr lang="en-US" dirty="0"/>
              <a:t>Let’s take a look at the uncertainty variables of a laser tracker and compare them to a total station. </a:t>
            </a:r>
          </a:p>
          <a:p>
            <a:endParaRPr lang="en-US" dirty="0"/>
          </a:p>
          <a:p>
            <a:r>
              <a:rPr lang="en-US" dirty="0"/>
              <a:t>[CLICK] Looking </a:t>
            </a:r>
          </a:p>
        </p:txBody>
      </p:sp>
      <p:sp>
        <p:nvSpPr>
          <p:cNvPr id="4" name="Slide Number Placeholder 3"/>
          <p:cNvSpPr>
            <a:spLocks noGrp="1"/>
          </p:cNvSpPr>
          <p:nvPr>
            <p:ph type="sldNum" sz="quarter" idx="10"/>
          </p:nvPr>
        </p:nvSpPr>
        <p:spPr/>
        <p:txBody>
          <a:bodyPr/>
          <a:lstStyle/>
          <a:p>
            <a:fld id="{E0F50627-4523-452D-92F1-AA970B312F9F}" type="slidenum">
              <a:rPr lang="en-US" smtClean="0"/>
              <a:t>18</a:t>
            </a:fld>
            <a:endParaRPr lang="en-US" dirty="0"/>
          </a:p>
        </p:txBody>
      </p:sp>
    </p:spTree>
    <p:extLst>
      <p:ext uri="{BB962C8B-B14F-4D97-AF65-F5344CB8AC3E}">
        <p14:creationId xmlns:p14="http://schemas.microsoft.com/office/powerpoint/2010/main" val="2958264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visually represent these errors, let’s take a tracker and a total station and measure the same point from the exact same distance and angle.</a:t>
            </a:r>
          </a:p>
          <a:p>
            <a:endParaRPr lang="en-US" dirty="0"/>
          </a:p>
          <a:p>
            <a:r>
              <a:rPr lang="en-US" dirty="0"/>
              <a:t>[CLICK]</a:t>
            </a:r>
          </a:p>
          <a:p>
            <a:endParaRPr lang="en-US" dirty="0"/>
          </a:p>
          <a:p>
            <a:r>
              <a:rPr lang="en-US" dirty="0"/>
              <a:t>[CLICK] Now if we generate a point cloud for each of those measurements, you will two vastly different clouds created. The laser tracker, is represented by the orange cloud, which looks more like a pancake shape while the total station in green, is more of a cigar shape due to its uncertainty with regard to distance. </a:t>
            </a:r>
          </a:p>
        </p:txBody>
      </p:sp>
      <p:sp>
        <p:nvSpPr>
          <p:cNvPr id="4" name="Slide Number Placeholder 3"/>
          <p:cNvSpPr>
            <a:spLocks noGrp="1"/>
          </p:cNvSpPr>
          <p:nvPr>
            <p:ph type="sldNum" sz="quarter" idx="10"/>
          </p:nvPr>
        </p:nvSpPr>
        <p:spPr/>
        <p:txBody>
          <a:bodyPr/>
          <a:lstStyle/>
          <a:p>
            <a:fld id="{E0F50627-4523-452D-92F1-AA970B312F9F}" type="slidenum">
              <a:rPr lang="en-US" smtClean="0"/>
              <a:t>19</a:t>
            </a:fld>
            <a:endParaRPr lang="en-US" dirty="0"/>
          </a:p>
        </p:txBody>
      </p:sp>
    </p:spTree>
    <p:extLst>
      <p:ext uri="{BB962C8B-B14F-4D97-AF65-F5344CB8AC3E}">
        <p14:creationId xmlns:p14="http://schemas.microsoft.com/office/powerpoint/2010/main" val="2575090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from simply computing the uncertainty of a point, we are also able to calculate the geometric uncertainty of the distance between two points. </a:t>
            </a:r>
          </a:p>
          <a:p>
            <a:endParaRPr lang="en-US" dirty="0"/>
          </a:p>
          <a:p>
            <a:r>
              <a:rPr lang="en-US" dirty="0"/>
              <a:t>[CLICK] Here are two measured points with a measured distance of 157.1”.</a:t>
            </a:r>
          </a:p>
          <a:p>
            <a:endParaRPr lang="en-US" dirty="0"/>
          </a:p>
          <a:p>
            <a:r>
              <a:rPr lang="en-US" dirty="0"/>
              <a:t>[CLICK] After computing uncertainty clouds for these points, you can navigate to Query &gt; Sensitivity Cloud to &gt; Sensitivity Cloud and select the two points. </a:t>
            </a:r>
          </a:p>
          <a:p>
            <a:endParaRPr lang="en-US" dirty="0"/>
          </a:p>
          <a:p>
            <a:r>
              <a:rPr lang="en-US" dirty="0"/>
              <a:t>[CLICK] The nominal length is listed as the measured length between the two points, and the uncertainty, in this case, is  +/- 0.0013. We even list the min and max lengths for you so you do not have to calculate these by hand. </a:t>
            </a:r>
          </a:p>
        </p:txBody>
      </p:sp>
      <p:sp>
        <p:nvSpPr>
          <p:cNvPr id="4" name="Slide Number Placeholder 3"/>
          <p:cNvSpPr>
            <a:spLocks noGrp="1"/>
          </p:cNvSpPr>
          <p:nvPr>
            <p:ph type="sldNum" sz="quarter" idx="10"/>
          </p:nvPr>
        </p:nvSpPr>
        <p:spPr/>
        <p:txBody>
          <a:bodyPr/>
          <a:lstStyle/>
          <a:p>
            <a:fld id="{E0F50627-4523-452D-92F1-AA970B312F9F}" type="slidenum">
              <a:rPr lang="en-US" smtClean="0"/>
              <a:t>20</a:t>
            </a:fld>
            <a:endParaRPr lang="en-US" dirty="0"/>
          </a:p>
        </p:txBody>
      </p:sp>
    </p:spTree>
    <p:extLst>
      <p:ext uri="{BB962C8B-B14F-4D97-AF65-F5344CB8AC3E}">
        <p14:creationId xmlns:p14="http://schemas.microsoft.com/office/powerpoint/2010/main" val="1826263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up until now, we’ve been computing the uncertainty clouds for one or two points at a time. But what about a case like this where we need to report the uncertainties for several points? You certainly would not want to click on each point individually. </a:t>
            </a:r>
          </a:p>
          <a:p>
            <a:endParaRPr lang="en-US" dirty="0"/>
          </a:p>
          <a:p>
            <a:r>
              <a:rPr lang="en-US" dirty="0"/>
              <a:t>[CLICK] Fortunately, we have a command in the Analysis menu that allows you to select multiple points…. </a:t>
            </a:r>
          </a:p>
          <a:p>
            <a:endParaRPr lang="en-US" dirty="0"/>
          </a:p>
          <a:p>
            <a:r>
              <a:rPr lang="en-US" dirty="0"/>
              <a:t>[CLICK] and generate their uncertainty fields simultaneously.  </a:t>
            </a:r>
          </a:p>
        </p:txBody>
      </p:sp>
      <p:sp>
        <p:nvSpPr>
          <p:cNvPr id="4" name="Slide Number Placeholder 3"/>
          <p:cNvSpPr>
            <a:spLocks noGrp="1"/>
          </p:cNvSpPr>
          <p:nvPr>
            <p:ph type="sldNum" sz="quarter" idx="10"/>
          </p:nvPr>
        </p:nvSpPr>
        <p:spPr/>
        <p:txBody>
          <a:bodyPr/>
          <a:lstStyle/>
          <a:p>
            <a:fld id="{E0F50627-4523-452D-92F1-AA970B312F9F}" type="slidenum">
              <a:rPr lang="en-US" smtClean="0"/>
              <a:t>21</a:t>
            </a:fld>
            <a:endParaRPr lang="en-US"/>
          </a:p>
        </p:txBody>
      </p:sp>
    </p:spTree>
    <p:extLst>
      <p:ext uri="{BB962C8B-B14F-4D97-AF65-F5344CB8AC3E}">
        <p14:creationId xmlns:p14="http://schemas.microsoft.com/office/powerpoint/2010/main" val="277756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than just computing and reporting out the uncertainties of multiple points, let’s take this a step further and use those points to fit to a geometrical shape and calculate the uncertainty of that shape. </a:t>
            </a:r>
          </a:p>
          <a:p>
            <a:endParaRPr lang="en-US" dirty="0"/>
          </a:p>
          <a:p>
            <a:r>
              <a:rPr lang="en-US" dirty="0"/>
              <a:t>Take, for instance, a cylinder. If we compute clouds for all the points measured on a cylindrical part, and then select the Geometry fit uncertainty icon in the toolkit or navigate to Analysis &gt;Coordinate Uncertainty &gt; Fit Geometries Using Uncertainty Fields….</a:t>
            </a:r>
          </a:p>
          <a:p>
            <a:endParaRPr lang="en-US" dirty="0"/>
          </a:p>
          <a:p>
            <a:r>
              <a:rPr lang="en-US" dirty="0"/>
              <a:t>[CLICK] then we are given a Residuals dialog containing an abundance of information, one being the diameter uncertainty which is .002”</a:t>
            </a:r>
          </a:p>
          <a:p>
            <a:endParaRPr lang="en-US" dirty="0"/>
          </a:p>
          <a:p>
            <a:r>
              <a:rPr lang="en-US" dirty="0"/>
              <a:t>[CLICK] A great reason to use this feature is to see how much coverage is needed on a geometric shape. The measurements on the right contain much more coverage than the measurements on the left, so let’s see what the difference is between the two. </a:t>
            </a:r>
          </a:p>
          <a:p>
            <a:endParaRPr lang="en-US" dirty="0"/>
          </a:p>
          <a:p>
            <a:r>
              <a:rPr lang="en-US" dirty="0"/>
              <a:t>[CLICK] By measuring 158 points as opposed to just 40 and covering more surface area, we were able to reduce the diameter uncertainty by over .002 of an inch. Notice the axis uncertainty is even reported and has been diminished by more than half. </a:t>
            </a:r>
          </a:p>
        </p:txBody>
      </p:sp>
      <p:sp>
        <p:nvSpPr>
          <p:cNvPr id="4" name="Slide Number Placeholder 3"/>
          <p:cNvSpPr>
            <a:spLocks noGrp="1"/>
          </p:cNvSpPr>
          <p:nvPr>
            <p:ph type="sldNum" sz="quarter" idx="10"/>
          </p:nvPr>
        </p:nvSpPr>
        <p:spPr/>
        <p:txBody>
          <a:bodyPr/>
          <a:lstStyle/>
          <a:p>
            <a:fld id="{E0F50627-4523-452D-92F1-AA970B312F9F}" type="slidenum">
              <a:rPr lang="en-US" smtClean="0"/>
              <a:t>22</a:t>
            </a:fld>
            <a:endParaRPr lang="en-US" dirty="0"/>
          </a:p>
        </p:txBody>
      </p:sp>
    </p:spTree>
    <p:extLst>
      <p:ext uri="{BB962C8B-B14F-4D97-AF65-F5344CB8AC3E}">
        <p14:creationId xmlns:p14="http://schemas.microsoft.com/office/powerpoint/2010/main" val="1130895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group of instruments are aligned together, an Instrument Uncertainty Analysis may be performed to determine the uncertainties in angular error and distance error of each instrument. We even report out what the actual uncertainties are for your instrument and allow you to edit these variables for more accurate uncertainty calculations.</a:t>
            </a:r>
          </a:p>
          <a:p>
            <a:endParaRPr lang="en-US" dirty="0"/>
          </a:p>
          <a:p>
            <a:r>
              <a:rPr lang="en-US" dirty="0"/>
              <a:t>But in order to arrive at this analysis, you must perform a USMN. </a:t>
            </a:r>
          </a:p>
        </p:txBody>
      </p:sp>
      <p:sp>
        <p:nvSpPr>
          <p:cNvPr id="4" name="Slide Number Placeholder 3"/>
          <p:cNvSpPr>
            <a:spLocks noGrp="1"/>
          </p:cNvSpPr>
          <p:nvPr>
            <p:ph type="sldNum" sz="quarter" idx="10"/>
          </p:nvPr>
        </p:nvSpPr>
        <p:spPr/>
        <p:txBody>
          <a:bodyPr/>
          <a:lstStyle/>
          <a:p>
            <a:fld id="{E0F50627-4523-452D-92F1-AA970B312F9F}" type="slidenum">
              <a:rPr lang="en-US" smtClean="0"/>
              <a:t>23</a:t>
            </a:fld>
            <a:endParaRPr lang="en-US" dirty="0"/>
          </a:p>
        </p:txBody>
      </p:sp>
    </p:spTree>
    <p:extLst>
      <p:ext uri="{BB962C8B-B14F-4D97-AF65-F5344CB8AC3E}">
        <p14:creationId xmlns:p14="http://schemas.microsoft.com/office/powerpoint/2010/main" val="4116804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able to determine measurement uncertainty is extremely important. So important, in fact, that many organizations (NIST, ISO, ANSI, etc.) have standards requiring that measurement’s uncertainty. </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6</a:t>
            </a:fld>
            <a:endParaRPr lang="en-US" dirty="0"/>
          </a:p>
        </p:txBody>
      </p:sp>
    </p:spTree>
    <p:extLst>
      <p:ext uri="{BB962C8B-B14F-4D97-AF65-F5344CB8AC3E}">
        <p14:creationId xmlns:p14="http://schemas.microsoft.com/office/powerpoint/2010/main" val="543210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USMN stands for Unified Spatial Metrology Network. </a:t>
            </a:r>
          </a:p>
        </p:txBody>
      </p:sp>
      <p:sp>
        <p:nvSpPr>
          <p:cNvPr id="4" name="Slide Number Placeholder 3"/>
          <p:cNvSpPr>
            <a:spLocks noGrp="1"/>
          </p:cNvSpPr>
          <p:nvPr>
            <p:ph type="sldNum" sz="quarter" idx="10"/>
          </p:nvPr>
        </p:nvSpPr>
        <p:spPr/>
        <p:txBody>
          <a:bodyPr/>
          <a:lstStyle/>
          <a:p>
            <a:fld id="{E0F50627-4523-452D-92F1-AA970B312F9F}" type="slidenum">
              <a:rPr lang="en-US" smtClean="0"/>
              <a:t>24</a:t>
            </a:fld>
            <a:endParaRPr lang="en-US"/>
          </a:p>
        </p:txBody>
      </p:sp>
    </p:spTree>
    <p:extLst>
      <p:ext uri="{BB962C8B-B14F-4D97-AF65-F5344CB8AC3E}">
        <p14:creationId xmlns:p14="http://schemas.microsoft.com/office/powerpoint/2010/main" val="354660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defined as an advanced bundling technique that optimizes instrument and target positions by way of measurement uncertainty weighting. </a:t>
            </a:r>
          </a:p>
        </p:txBody>
      </p:sp>
      <p:sp>
        <p:nvSpPr>
          <p:cNvPr id="4" name="Slide Number Placeholder 3"/>
          <p:cNvSpPr>
            <a:spLocks noGrp="1"/>
          </p:cNvSpPr>
          <p:nvPr>
            <p:ph type="sldNum" sz="quarter" idx="10"/>
          </p:nvPr>
        </p:nvSpPr>
        <p:spPr/>
        <p:txBody>
          <a:bodyPr/>
          <a:lstStyle/>
          <a:p>
            <a:fld id="{E0F50627-4523-452D-92F1-AA970B312F9F}" type="slidenum">
              <a:rPr lang="en-US" smtClean="0"/>
              <a:t>25</a:t>
            </a:fld>
            <a:endParaRPr lang="en-US"/>
          </a:p>
        </p:txBody>
      </p:sp>
    </p:spTree>
    <p:extLst>
      <p:ext uri="{BB962C8B-B14F-4D97-AF65-F5344CB8AC3E}">
        <p14:creationId xmlns:p14="http://schemas.microsoft.com/office/powerpoint/2010/main" val="19733192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main uses for USMN:</a:t>
            </a:r>
          </a:p>
          <a:p>
            <a:endParaRPr lang="en-US" dirty="0"/>
          </a:p>
          <a:p>
            <a:r>
              <a:rPr lang="en-US" dirty="0"/>
              <a:t>First, is to characterize measurement systems and their uncertainties. </a:t>
            </a:r>
          </a:p>
          <a:p>
            <a:endParaRPr lang="en-US" dirty="0"/>
          </a:p>
          <a:p>
            <a:r>
              <a:rPr lang="en-US" dirty="0"/>
              <a:t>[CLICK] Second is to optimize an instrument network. </a:t>
            </a:r>
          </a:p>
          <a:p>
            <a:endParaRPr lang="en-US" dirty="0"/>
          </a:p>
          <a:p>
            <a:r>
              <a:rPr lang="en-US" dirty="0"/>
              <a:t>[CLICK] And finally, to determine network uncertainty. </a:t>
            </a:r>
          </a:p>
        </p:txBody>
      </p:sp>
      <p:sp>
        <p:nvSpPr>
          <p:cNvPr id="4" name="Slide Number Placeholder 3"/>
          <p:cNvSpPr>
            <a:spLocks noGrp="1"/>
          </p:cNvSpPr>
          <p:nvPr>
            <p:ph type="sldNum" sz="quarter" idx="10"/>
          </p:nvPr>
        </p:nvSpPr>
        <p:spPr/>
        <p:txBody>
          <a:bodyPr/>
          <a:lstStyle/>
          <a:p>
            <a:fld id="{E0F50627-4523-452D-92F1-AA970B312F9F}" type="slidenum">
              <a:rPr lang="en-US" smtClean="0"/>
              <a:t>26</a:t>
            </a:fld>
            <a:endParaRPr lang="en-US"/>
          </a:p>
        </p:txBody>
      </p:sp>
    </p:spTree>
    <p:extLst>
      <p:ext uri="{BB962C8B-B14F-4D97-AF65-F5344CB8AC3E}">
        <p14:creationId xmlns:p14="http://schemas.microsoft.com/office/powerpoint/2010/main" val="4267264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USMN allows us to take two or more instruments (in this case five), which all shoot common targets around the room or on a part and fixture.</a:t>
            </a:r>
          </a:p>
        </p:txBody>
      </p:sp>
      <p:sp>
        <p:nvSpPr>
          <p:cNvPr id="4" name="Slide Number Placeholder 3"/>
          <p:cNvSpPr>
            <a:spLocks noGrp="1"/>
          </p:cNvSpPr>
          <p:nvPr>
            <p:ph type="sldNum" sz="quarter" idx="10"/>
          </p:nvPr>
        </p:nvSpPr>
        <p:spPr/>
        <p:txBody>
          <a:bodyPr/>
          <a:lstStyle/>
          <a:p>
            <a:fld id="{E0F50627-4523-452D-92F1-AA970B312F9F}" type="slidenum">
              <a:rPr lang="en-US" smtClean="0"/>
              <a:t>27</a:t>
            </a:fld>
            <a:endParaRPr lang="en-US"/>
          </a:p>
        </p:txBody>
      </p:sp>
    </p:spTree>
    <p:extLst>
      <p:ext uri="{BB962C8B-B14F-4D97-AF65-F5344CB8AC3E}">
        <p14:creationId xmlns:p14="http://schemas.microsoft.com/office/powerpoint/2010/main" val="3782301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align all of those instruments simultaneously to form a network. </a:t>
            </a:r>
          </a:p>
        </p:txBody>
      </p:sp>
      <p:sp>
        <p:nvSpPr>
          <p:cNvPr id="4" name="Slide Number Placeholder 3"/>
          <p:cNvSpPr>
            <a:spLocks noGrp="1"/>
          </p:cNvSpPr>
          <p:nvPr>
            <p:ph type="sldNum" sz="quarter" idx="10"/>
          </p:nvPr>
        </p:nvSpPr>
        <p:spPr/>
        <p:txBody>
          <a:bodyPr/>
          <a:lstStyle/>
          <a:p>
            <a:fld id="{E0F50627-4523-452D-92F1-AA970B312F9F}" type="slidenum">
              <a:rPr lang="en-US" smtClean="0"/>
              <a:t>28</a:t>
            </a:fld>
            <a:endParaRPr lang="en-US"/>
          </a:p>
        </p:txBody>
      </p:sp>
    </p:spTree>
    <p:extLst>
      <p:ext uri="{BB962C8B-B14F-4D97-AF65-F5344CB8AC3E}">
        <p14:creationId xmlns:p14="http://schemas.microsoft.com/office/powerpoint/2010/main" val="1298679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gives us the ability to align all of these instruments to the CAD model.</a:t>
            </a:r>
          </a:p>
        </p:txBody>
      </p:sp>
      <p:sp>
        <p:nvSpPr>
          <p:cNvPr id="4" name="Slide Number Placeholder 3"/>
          <p:cNvSpPr>
            <a:spLocks noGrp="1"/>
          </p:cNvSpPr>
          <p:nvPr>
            <p:ph type="sldNum" sz="quarter" idx="10"/>
          </p:nvPr>
        </p:nvSpPr>
        <p:spPr/>
        <p:txBody>
          <a:bodyPr/>
          <a:lstStyle/>
          <a:p>
            <a:fld id="{E0F50627-4523-452D-92F1-AA970B312F9F}" type="slidenum">
              <a:rPr lang="en-US" smtClean="0"/>
              <a:t>29</a:t>
            </a:fld>
            <a:endParaRPr lang="en-US"/>
          </a:p>
        </p:txBody>
      </p:sp>
    </p:spTree>
    <p:extLst>
      <p:ext uri="{BB962C8B-B14F-4D97-AF65-F5344CB8AC3E}">
        <p14:creationId xmlns:p14="http://schemas.microsoft.com/office/powerpoint/2010/main" val="1741729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Aside from being able to align the instruments simultaneously rather than one at a time like Best-Fit requires…what are some of the other benefits to using </a:t>
            </a:r>
            <a:r>
              <a:rPr lang="en-US" dirty="0" err="1"/>
              <a:t>UsMN</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Since only pairs of instruments can</a:t>
            </a:r>
            <a:r>
              <a:rPr lang="en-US" b="0" baseline="0" dirty="0"/>
              <a:t> be fit at a time, instrument stations tend to be leapfrogged. Instrument B is fit to instrument A, then Instrument C is fit to Instrument B, and so on. When doing this, as is commonly done with large or long survey jobs, error stacks up rapidly.</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30</a:t>
            </a:fld>
            <a:endParaRPr lang="en-US"/>
          </a:p>
        </p:txBody>
      </p:sp>
    </p:spTree>
    <p:extLst>
      <p:ext uri="{BB962C8B-B14F-4D97-AF65-F5344CB8AC3E}">
        <p14:creationId xmlns:p14="http://schemas.microsoft.com/office/powerpoint/2010/main" val="3236774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Again, since only two instrument stations can be fit at a time, if toward the end of a chain of instruments I can tie back into my first instrument, that will improve my overall fit. This can’t be done using Best-Fit, because it only optimizes one instrument position at a time.</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31</a:t>
            </a:fld>
            <a:endParaRPr lang="en-US"/>
          </a:p>
        </p:txBody>
      </p:sp>
    </p:spTree>
    <p:extLst>
      <p:ext uri="{BB962C8B-B14F-4D97-AF65-F5344CB8AC3E}">
        <p14:creationId xmlns:p14="http://schemas.microsoft.com/office/powerpoint/2010/main" val="437098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yields an entirely new group, called a composite group, which represents the most likely location of that point based on the weighted average of each shot that was taken from each station. </a:t>
            </a:r>
          </a:p>
        </p:txBody>
      </p:sp>
      <p:sp>
        <p:nvSpPr>
          <p:cNvPr id="4" name="Slide Number Placeholder 3"/>
          <p:cNvSpPr>
            <a:spLocks noGrp="1"/>
          </p:cNvSpPr>
          <p:nvPr>
            <p:ph type="sldNum" sz="quarter" idx="10"/>
          </p:nvPr>
        </p:nvSpPr>
        <p:spPr/>
        <p:txBody>
          <a:bodyPr/>
          <a:lstStyle/>
          <a:p>
            <a:fld id="{E0F50627-4523-452D-92F1-AA970B312F9F}" type="slidenum">
              <a:rPr lang="en-US" smtClean="0"/>
              <a:t>32</a:t>
            </a:fld>
            <a:endParaRPr lang="en-US"/>
          </a:p>
        </p:txBody>
      </p:sp>
    </p:spTree>
    <p:extLst>
      <p:ext uri="{BB962C8B-B14F-4D97-AF65-F5344CB8AC3E}">
        <p14:creationId xmlns:p14="http://schemas.microsoft.com/office/powerpoint/2010/main" val="1199416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What I mean by weighted average is that while best-fit assumes that every measurement taken was perfect, USMN does not. Best-fit gives you no measurement uncertainty information. You end up with</a:t>
            </a:r>
            <a:r>
              <a:rPr lang="en-US" b="0" baseline="0" dirty="0"/>
              <a:t> a network at the end, but how good is the network? How good are your other measurements, which are likely the real points of interest?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[CLICK] USMN uses the angular and distance errors associated with that particular instrument to compute a weighted average when generating the composite point. The points measured by a station that have high angular and/or distance error will have less influence. </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33</a:t>
            </a:fld>
            <a:endParaRPr lang="en-US"/>
          </a:p>
        </p:txBody>
      </p:sp>
    </p:spTree>
    <p:extLst>
      <p:ext uri="{BB962C8B-B14F-4D97-AF65-F5344CB8AC3E}">
        <p14:creationId xmlns:p14="http://schemas.microsoft.com/office/powerpoint/2010/main" val="960187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examples of uncertainty calculations that SA performs that we are going to discuss. </a:t>
            </a:r>
          </a:p>
        </p:txBody>
      </p:sp>
      <p:sp>
        <p:nvSpPr>
          <p:cNvPr id="4" name="Slide Number Placeholder 3"/>
          <p:cNvSpPr>
            <a:spLocks noGrp="1"/>
          </p:cNvSpPr>
          <p:nvPr>
            <p:ph type="sldNum" sz="quarter" idx="10"/>
          </p:nvPr>
        </p:nvSpPr>
        <p:spPr/>
        <p:txBody>
          <a:bodyPr/>
          <a:lstStyle/>
          <a:p>
            <a:fld id="{E0F50627-4523-452D-92F1-AA970B312F9F}" type="slidenum">
              <a:rPr lang="en-US" smtClean="0"/>
              <a:t>7</a:t>
            </a:fld>
            <a:endParaRPr lang="en-US" dirty="0"/>
          </a:p>
        </p:txBody>
      </p:sp>
    </p:spTree>
    <p:extLst>
      <p:ext uri="{BB962C8B-B14F-4D97-AF65-F5344CB8AC3E}">
        <p14:creationId xmlns:p14="http://schemas.microsoft.com/office/powerpoint/2010/main" val="3492704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Not</a:t>
            </a:r>
            <a:r>
              <a:rPr lang="en-US" b="0" baseline="0" dirty="0"/>
              <a:t> only can USMN calculate the most likely position of the real target based on instrument characteristics, but it can also calculate the uncertainty of that composite point. </a:t>
            </a:r>
          </a:p>
          <a:p>
            <a:endParaRPr lang="en-US" b="0" baseline="0" dirty="0"/>
          </a:p>
          <a:p>
            <a:r>
              <a:rPr lang="en-US" b="0" baseline="0" dirty="0"/>
              <a:t>In this figure, that composite point is closer to the total station’s line-of-sight position (due to lower angular uncertainties of the total station), but is also much closer to the tracker’s distance measurement). The uncertainty of the composite point itself has less uncertainty than either of the instrument observations, because much of the total station’s uncertainty along the line of sight is rendered extremely unlikely based on the laser tracker’s measurement. </a:t>
            </a:r>
            <a:endParaRPr lang="en-US" b="0" dirty="0"/>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34</a:t>
            </a:fld>
            <a:endParaRPr lang="en-US"/>
          </a:p>
        </p:txBody>
      </p:sp>
    </p:spTree>
    <p:extLst>
      <p:ext uri="{BB962C8B-B14F-4D97-AF65-F5344CB8AC3E}">
        <p14:creationId xmlns:p14="http://schemas.microsoft.com/office/powerpoint/2010/main" val="2054595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When setting up a network</a:t>
            </a:r>
            <a:r>
              <a:rPr lang="en-US" b="0" baseline="0" dirty="0"/>
              <a:t> for analysis with USMN, there are several organizational requirement for instruments, measurements, point groups and points names. These are relatively simple in construction as they follow the process commonly used to locate an instrument. </a:t>
            </a:r>
            <a:endParaRPr lang="en-US" b="0" dirty="0"/>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35</a:t>
            </a:fld>
            <a:endParaRPr lang="en-US"/>
          </a:p>
        </p:txBody>
      </p:sp>
    </p:spTree>
    <p:extLst>
      <p:ext uri="{BB962C8B-B14F-4D97-AF65-F5344CB8AC3E}">
        <p14:creationId xmlns:p14="http://schemas.microsoft.com/office/powerpoint/2010/main" val="3702772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 run a USMN, go to Analysis&gt;Coordinate Uncertainty&gt;Unified Spatial Metrology</a:t>
            </a:r>
            <a:r>
              <a:rPr lang="en-US" b="0" baseline="0" dirty="0"/>
              <a:t> Network and select your instruments when prompted. </a:t>
            </a:r>
          </a:p>
          <a:p>
            <a:endParaRPr lang="en-US" b="0" baseline="0" dirty="0"/>
          </a:p>
          <a:p>
            <a:r>
              <a:rPr lang="en-US" b="0" baseline="0" dirty="0"/>
              <a:t>[CLICK] After selecting your instruments, the USMN Network Build Settings will appear. This dialog allows you to remove entire instruments or groups from the USMN process. </a:t>
            </a:r>
          </a:p>
          <a:p>
            <a:endParaRPr lang="en-US" b="0" baseline="0" dirty="0"/>
          </a:p>
          <a:p>
            <a:r>
              <a:rPr lang="en-US" b="0" baseline="0" dirty="0"/>
              <a:t>The dialog will highlight red any pairs of point groups that have one or more measured points with the same name and are measured by the same instrument (to aid in detecting point collisions). An example of this is if you were measuring a common target as a drift point as well. </a:t>
            </a:r>
          </a:p>
          <a:p>
            <a:endParaRPr lang="en-US" b="0" baseline="0" dirty="0"/>
          </a:p>
          <a:p>
            <a:r>
              <a:rPr lang="en-US" b="0" baseline="0" dirty="0"/>
              <a:t>Any point groups that contain point names that are not repeated in any other point groups will be highlighted blue, to indicate that the groups may not be involved in the USMN network and that you may not want to include them in the USMN solution (of course, those points will still be transformed along with the instrument). </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36</a:t>
            </a:fld>
            <a:endParaRPr lang="en-US"/>
          </a:p>
        </p:txBody>
      </p:sp>
    </p:spTree>
    <p:extLst>
      <p:ext uri="{BB962C8B-B14F-4D97-AF65-F5344CB8AC3E}">
        <p14:creationId xmlns:p14="http://schemas.microsoft.com/office/powerpoint/2010/main" val="986475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0" dirty="0"/>
              <a:t>The primary purpose of the USMN dialog is to help you optimize the network confidently and get the best Composite</a:t>
            </a:r>
            <a:r>
              <a:rPr lang="en-US" b="0" baseline="0" dirty="0"/>
              <a:t> Point Group possible from the instrument stations and measurements. The window is composed of seven main parts. </a:t>
            </a:r>
          </a:p>
          <a:p>
            <a:endParaRPr lang="en-US" b="0" baseline="0" dirty="0"/>
          </a:p>
          <a:p>
            <a:r>
              <a:rPr lang="en-US" b="0" baseline="0" dirty="0"/>
              <a:t>[CLICK] This is the instrument section: It lists the instruments whose measurements are included in the USMN network solution. Instruments have a default weight of one. Each instrument has a checkbox indicating whether that instrument is allowed to move during the calculation. A USMN bundle (or any bundle) is a relative solution. That is, the solution can be reached relative to any instrument. Standard practice is to check all but one instrument to move all readings to that single location. </a:t>
            </a:r>
          </a:p>
          <a:p>
            <a:r>
              <a:rPr lang="en-US" b="0" baseline="0" dirty="0"/>
              <a:t>Double- click an instrument to access that instrument’s properties. For example you can adjust an instrument’s degrees of freedom. </a:t>
            </a:r>
          </a:p>
          <a:p>
            <a:endParaRPr lang="en-US" b="0" baseline="0" dirty="0"/>
          </a:p>
          <a:p>
            <a:r>
              <a:rPr lang="en-US" b="0" baseline="0" dirty="0"/>
              <a:t>[CLICK] The Measurement Section shows measurement specific information and has a number of columns. </a:t>
            </a:r>
          </a:p>
          <a:p>
            <a:endParaRPr lang="en-US" b="0" baseline="0" dirty="0"/>
          </a:p>
          <a:p>
            <a:r>
              <a:rPr lang="en-US" b="0" baseline="0" dirty="0"/>
              <a:t>[CLICK] Solve Section – This section contains the parameters and controls for actually calculating the USMN solution. </a:t>
            </a:r>
          </a:p>
          <a:p>
            <a:endParaRPr lang="en-US" b="0" baseline="0" dirty="0"/>
          </a:p>
          <a:p>
            <a:r>
              <a:rPr lang="en-US" b="0" baseline="0" dirty="0"/>
              <a:t>[CLICK] Uncertainty Field Analysis Section – USMN does not by default calculate the uncertainties of the resulting optimal (USMN Composite) points, because this calculation can take a fair amount of time. As a result, you must initiate this calculation yourself. </a:t>
            </a:r>
          </a:p>
          <a:p>
            <a:endParaRPr lang="en-US" b="0" baseline="0" dirty="0"/>
          </a:p>
          <a:p>
            <a:r>
              <a:rPr lang="en-US" b="0" baseline="0" dirty="0"/>
              <a:t>[CLICK] Provides methods for reporting results. </a:t>
            </a:r>
          </a:p>
          <a:p>
            <a:endParaRPr lang="en-US" b="0" baseline="0" dirty="0"/>
          </a:p>
          <a:p>
            <a:r>
              <a:rPr lang="en-US" b="0" baseline="0" dirty="0"/>
              <a:t>[CLICK] Apply Results – This section controls how the calculated results are applied to the job file. </a:t>
            </a:r>
          </a:p>
          <a:p>
            <a:endParaRPr lang="en-US" b="0" baseline="0" dirty="0"/>
          </a:p>
          <a:p>
            <a:r>
              <a:rPr lang="en-US" b="0" baseline="0" dirty="0"/>
              <a:t>[CLICK] This section lists a general summary of the USMN calculation, including values such as Overall RMS, average point error, uncertainty average, and other statistical information. </a:t>
            </a:r>
          </a:p>
          <a:p>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40939037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run through a basic USMN</a:t>
            </a:r>
            <a:r>
              <a:rPr lang="en-US" b="0" baseline="0" dirty="0"/>
              <a:t> process. Once you arrive at the USMN dialog, you would ensure that the instrument settings are correct. </a:t>
            </a:r>
          </a:p>
          <a:p>
            <a:endParaRPr lang="en-US" b="0" baseline="0" dirty="0"/>
          </a:p>
          <a:p>
            <a:r>
              <a:rPr lang="en-US" b="0" baseline="0" dirty="0"/>
              <a:t>[Click] Best-Fit Then Solve. Some users choose to run a Best-Fit Only and then Solve but most simply use a Best-Fit then Solve. </a:t>
            </a:r>
          </a:p>
          <a:p>
            <a:endParaRPr lang="en-US" b="0" baseline="0" dirty="0"/>
          </a:p>
          <a:p>
            <a:r>
              <a:rPr lang="en-US" b="0" baseline="0" dirty="0"/>
              <a:t>[CLICK] Once it solves, two key columns to look at are Max Error and Ranking.</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38</a:t>
            </a:fld>
            <a:endParaRPr lang="en-US"/>
          </a:p>
        </p:txBody>
      </p:sp>
    </p:spTree>
    <p:extLst>
      <p:ext uri="{BB962C8B-B14F-4D97-AF65-F5344CB8AC3E}">
        <p14:creationId xmlns:p14="http://schemas.microsoft.com/office/powerpoint/2010/main" val="9001958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Max error is the largest error between all observations to a common target. It is an indicator</a:t>
            </a:r>
            <a:r>
              <a:rPr lang="en-US" b="0" baseline="0" dirty="0"/>
              <a:t> of the maximum spread among observations. </a:t>
            </a:r>
            <a:endParaRPr lang="en-US" b="0" dirty="0"/>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39</a:t>
            </a:fld>
            <a:endParaRPr lang="en-US"/>
          </a:p>
        </p:txBody>
      </p:sp>
    </p:spTree>
    <p:extLst>
      <p:ext uri="{BB962C8B-B14F-4D97-AF65-F5344CB8AC3E}">
        <p14:creationId xmlns:p14="http://schemas.microsoft.com/office/powerpoint/2010/main" val="972205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And</a:t>
            </a:r>
            <a:r>
              <a:rPr lang="en-US" b="0" baseline="0" dirty="0"/>
              <a:t> you can think of Ranking as a golf score, the lower the better. It is an indication of the uncertainty of the point error in the network and displayed as a percentage. It is an efficient method of determining which points may have measurement outliers. </a:t>
            </a:r>
          </a:p>
          <a:p>
            <a:endParaRPr lang="en-US" b="0" baseline="0" dirty="0"/>
          </a:p>
          <a:p>
            <a:r>
              <a:rPr lang="en-US" b="0" baseline="0" dirty="0"/>
              <a:t>[CLICK] Typically, points over 100% ranking are removed from the solution. </a:t>
            </a:r>
          </a:p>
          <a:p>
            <a:endParaRPr lang="en-US" b="0" baseline="0" dirty="0"/>
          </a:p>
          <a:p>
            <a:r>
              <a:rPr lang="en-US" b="0" baseline="0" dirty="0"/>
              <a:t>[CLICK] The ranking value for a given point is the largest ranking of all observations of that point. If you double-click on that point’s row, the point properties dialog will appear and you will be able to see the rankings of each instrument’s shot and tells you which observation had the highest error.</a:t>
            </a:r>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40</a:t>
            </a:fld>
            <a:endParaRPr lang="en-US"/>
          </a:p>
        </p:txBody>
      </p:sp>
    </p:spTree>
    <p:extLst>
      <p:ext uri="{BB962C8B-B14F-4D97-AF65-F5344CB8AC3E}">
        <p14:creationId xmlns:p14="http://schemas.microsoft.com/office/powerpoint/2010/main" val="41570666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An observation with a ranking of at</a:t>
            </a:r>
            <a:r>
              <a:rPr lang="en-US" b="0" baseline="0" dirty="0"/>
              <a:t> least 100% is consuming the entire 3-sigma envelope. Points with smaller rankings are more tightly clustered around the optimal value (the composite point). </a:t>
            </a:r>
            <a:endParaRPr lang="en-US" b="0" dirty="0"/>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41</a:t>
            </a:fld>
            <a:endParaRPr lang="en-US"/>
          </a:p>
        </p:txBody>
      </p:sp>
    </p:spTree>
    <p:extLst>
      <p:ext uri="{BB962C8B-B14F-4D97-AF65-F5344CB8AC3E}">
        <p14:creationId xmlns:p14="http://schemas.microsoft.com/office/powerpoint/2010/main" val="35299370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way to remove</a:t>
            </a:r>
            <a:r>
              <a:rPr lang="en-US" b="0" baseline="0" dirty="0"/>
              <a:t> these points is by selecting Trim Outliers.</a:t>
            </a:r>
          </a:p>
          <a:p>
            <a:endParaRPr lang="en-US" b="0" baseline="0" dirty="0"/>
          </a:p>
          <a:p>
            <a:r>
              <a:rPr lang="en-US" b="0" baseline="0" dirty="0"/>
              <a:t>[click] Once this is selected, the USMN Outlier Trimming dialog will be displayed. There are two sections: The ranking threshold is by default set at 100%. You then have the option to trim individual measurements that exceed the threshold or trim all observations of a point entirely if one observation exceeds that threshold. We recommend the former of the two. </a:t>
            </a:r>
          </a:p>
          <a:p>
            <a:endParaRPr lang="en-US" b="0" baseline="0" dirty="0"/>
          </a:p>
          <a:p>
            <a:r>
              <a:rPr lang="en-US" b="0" baseline="0" dirty="0"/>
              <a:t>As for the type of trimming, the default is to weight these measurements to 0. You also have the option to remove outlier measurements from the USMN entirely. </a:t>
            </a:r>
          </a:p>
          <a:p>
            <a:endParaRPr lang="en-US" b="0" baseline="0" dirty="0"/>
          </a:p>
          <a:p>
            <a:r>
              <a:rPr lang="en-US" b="0" baseline="0" dirty="0"/>
              <a:t>[click] Once you click Trim Outliers, the Residuals dialog appears telling you which observations from which points will be trimmed. Click OK.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077972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way to remove</a:t>
            </a:r>
            <a:r>
              <a:rPr lang="en-US" b="0" baseline="0" dirty="0"/>
              <a:t> these points is by selecting Trim Outliers.</a:t>
            </a:r>
          </a:p>
          <a:p>
            <a:endParaRPr lang="en-US" b="0" baseline="0" dirty="0"/>
          </a:p>
          <a:p>
            <a:r>
              <a:rPr lang="en-US" b="0" baseline="0" dirty="0"/>
              <a:t>[click] Once this is selected, the USMN Outlier Trimming dialog will be displayed. There are two sections: The ranking threshold is by default set at 100%. You then have the option to trim individual measurements that exceed the threshold or trim all observations of a point entirely if one observation exceeds that threshold. We recommend the former of the two. </a:t>
            </a:r>
          </a:p>
          <a:p>
            <a:endParaRPr lang="en-US" b="0" baseline="0" dirty="0"/>
          </a:p>
          <a:p>
            <a:r>
              <a:rPr lang="en-US" b="0" baseline="0" dirty="0"/>
              <a:t>As for the type of trimming, the default is to weight these measurements to 0. You also have the option to remove outlier measurements from the USMN entirely. </a:t>
            </a:r>
          </a:p>
          <a:p>
            <a:endParaRPr lang="en-US" b="0" baseline="0" dirty="0"/>
          </a:p>
          <a:p>
            <a:r>
              <a:rPr lang="en-US" b="0" baseline="0" dirty="0"/>
              <a:t>[click] Once you click Trim Outliers, the Residuals dialog appears telling you which observations from which points will be trimmed. Click OK. </a:t>
            </a:r>
            <a:endParaRPr lang="en-US" b="0" dirty="0"/>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43</a:t>
            </a:fld>
            <a:endParaRPr lang="en-US"/>
          </a:p>
        </p:txBody>
      </p:sp>
    </p:spTree>
    <p:extLst>
      <p:ext uri="{BB962C8B-B14F-4D97-AF65-F5344CB8AC3E}">
        <p14:creationId xmlns:p14="http://schemas.microsoft.com/office/powerpoint/2010/main" val="1511346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way to determine uncertainty in the measurements from your instrument in your environment is to measure a point many times under those conditions. Here is an example of what your graphical view would look like in SA if you measured a point 300 times. You would end up with a group of points all with slight deviations from each other. </a:t>
            </a:r>
          </a:p>
          <a:p>
            <a:endParaRPr lang="en-US" dirty="0"/>
          </a:p>
          <a:p>
            <a:r>
              <a:rPr lang="en-US" dirty="0"/>
              <a:t>There would be a greater number of points near the center of the group and fewer as you looked outward from that center location. </a:t>
            </a:r>
          </a:p>
          <a:p>
            <a:endParaRPr lang="en-US" dirty="0"/>
          </a:p>
          <a:p>
            <a:r>
              <a:rPr lang="en-US" dirty="0"/>
              <a:t>[CLICK] In other words, you would have a Normal or Gaussian distribution with x representing the mean of the distribution. </a:t>
            </a:r>
          </a:p>
          <a:p>
            <a:endParaRPr lang="en-US" dirty="0"/>
          </a:p>
          <a:p>
            <a:r>
              <a:rPr lang="en-US" dirty="0"/>
              <a:t>[CLICK] About 68% of the points would lie within this one sigma range. </a:t>
            </a:r>
          </a:p>
          <a:p>
            <a:endParaRPr lang="en-US" dirty="0"/>
          </a:p>
          <a:p>
            <a:r>
              <a:rPr lang="en-US" dirty="0"/>
              <a:t>[CLICK] And approximately 95% of the points would like within the 2 sigma range. </a:t>
            </a:r>
          </a:p>
          <a:p>
            <a:endParaRPr lang="en-US" dirty="0"/>
          </a:p>
          <a:p>
            <a:r>
              <a:rPr lang="en-US" dirty="0"/>
              <a:t>[CLICK] Unfortunately, most of us do not have enough time on our hands to measure each point several hundred times. </a:t>
            </a:r>
          </a:p>
          <a:p>
            <a:endParaRPr lang="en-US" dirty="0"/>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8</a:t>
            </a:fld>
            <a:endParaRPr lang="en-US" dirty="0"/>
          </a:p>
        </p:txBody>
      </p:sp>
    </p:spTree>
    <p:extLst>
      <p:ext uri="{BB962C8B-B14F-4D97-AF65-F5344CB8AC3E}">
        <p14:creationId xmlns:p14="http://schemas.microsoft.com/office/powerpoint/2010/main" val="2361698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When you are ready to initiate the Uncertainty Field Analysis, [CLICK] click begin. The</a:t>
            </a:r>
            <a:r>
              <a:rPr lang="en-US" b="0" baseline="0" dirty="0"/>
              <a:t> time this process takes to complete depends on the number of samples that you specify. 300 is the default. This number was chosen because it has been statistically determined that 300 or more samples will provide results within the 5% of the “statistically true” value. </a:t>
            </a:r>
          </a:p>
          <a:p>
            <a:endParaRPr lang="en-US" b="0" baseline="0" dirty="0"/>
          </a:p>
          <a:p>
            <a:r>
              <a:rPr lang="en-US" b="0" baseline="0" dirty="0"/>
              <a:t>[CLICK] Once the analysis is completed, you will see the </a:t>
            </a:r>
            <a:r>
              <a:rPr lang="en-US" b="0" baseline="0" dirty="0" err="1"/>
              <a:t>Ux</a:t>
            </a:r>
            <a:r>
              <a:rPr lang="en-US" b="0" baseline="0" dirty="0"/>
              <a:t>, </a:t>
            </a:r>
            <a:r>
              <a:rPr lang="en-US" b="0" baseline="0" dirty="0" err="1"/>
              <a:t>Uy</a:t>
            </a:r>
            <a:r>
              <a:rPr lang="en-US" b="0" baseline="0" dirty="0"/>
              <a:t>, </a:t>
            </a:r>
            <a:r>
              <a:rPr lang="en-US" b="0" baseline="0" dirty="0" err="1"/>
              <a:t>Uz</a:t>
            </a:r>
            <a:r>
              <a:rPr lang="en-US" b="0" baseline="0" dirty="0"/>
              <a:t> and </a:t>
            </a:r>
            <a:r>
              <a:rPr lang="en-US" b="0" baseline="0" dirty="0" err="1"/>
              <a:t>Umag</a:t>
            </a:r>
            <a:r>
              <a:rPr lang="en-US" b="0" baseline="0" dirty="0"/>
              <a:t> displayed in the Measurements section as well as in the Summary section. </a:t>
            </a:r>
            <a:endParaRPr lang="en-US" b="0" dirty="0"/>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062152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Another type of analysis</a:t>
            </a:r>
            <a:r>
              <a:rPr lang="en-US" b="0" baseline="0" dirty="0"/>
              <a:t> to run is that of the instrument. </a:t>
            </a:r>
          </a:p>
          <a:p>
            <a:endParaRPr lang="en-US" b="0" baseline="0" dirty="0"/>
          </a:p>
          <a:p>
            <a:r>
              <a:rPr lang="en-US" b="0" baseline="0" dirty="0"/>
              <a:t>[CLICK] Once Instrument Uncertainty Analysis is selected, you will see a display of the horizontal, vertical and distance errors for each instrument in this network. This allows you to edit each instrument’s uncertainties yourself and run the USMN with these new values for an even more accurate solution. </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45</a:t>
            </a:fld>
            <a:endParaRPr lang="en-US"/>
          </a:p>
        </p:txBody>
      </p:sp>
    </p:spTree>
    <p:extLst>
      <p:ext uri="{BB962C8B-B14F-4D97-AF65-F5344CB8AC3E}">
        <p14:creationId xmlns:p14="http://schemas.microsoft.com/office/powerpoint/2010/main" val="13872318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Clouds are unique from Points and Point Groups because they are optimized for data storage and minimum memory usage. All cloud points are treated as a rigid body so point offsets and meta data are only recorded on the cloud level not with the individual points.  Point Clouds are therefore ideal for large amounts of data, such as data measured with a laser room scanner or arm scanner, but can also be used to reduce the size of scanned measurements from a laser tracker with offsets. </a:t>
            </a:r>
          </a:p>
          <a:p>
            <a:endParaRPr lang="en-US" dirty="0"/>
          </a:p>
          <a:p>
            <a:r>
              <a:rPr lang="en-US" dirty="0"/>
              <a:t>POINT CLOUDS: The standard point cloud format is the simplest and most generic for-mat of point clouds. Each cloud point consists of nothing more than and XYZ position and an index. The cloud contains targeting offsets (applied to all included cloud points) and visual controls. </a:t>
            </a:r>
          </a:p>
          <a:p>
            <a:endParaRPr lang="en-US" dirty="0"/>
          </a:p>
          <a:p>
            <a:r>
              <a:rPr lang="en-US" dirty="0"/>
              <a:t>[CLICK] SCAN STRIPE CLOUDS: Scan Stripe Clouds were added to provide a missing piece of information necessary for meshing. In this format a transform representing the instrument probing direction is saved per scan stripe. Scan Stripe Clouds therefore contain slightly more information but are otherwise the same as Standard Clouds. For this reason Scan Stripe Clouds can be converted to Standard Clouds but Standard Clouds cannot be con-verted to Scan Stripe Clouds. </a:t>
            </a:r>
          </a:p>
        </p:txBody>
      </p:sp>
      <p:sp>
        <p:nvSpPr>
          <p:cNvPr id="4" name="Slide Number Placeholder 3"/>
          <p:cNvSpPr>
            <a:spLocks noGrp="1"/>
          </p:cNvSpPr>
          <p:nvPr>
            <p:ph type="sldNum" sz="quarter" idx="10"/>
          </p:nvPr>
        </p:nvSpPr>
        <p:spPr/>
        <p:txBody>
          <a:bodyPr/>
          <a:lstStyle/>
          <a:p>
            <a:fld id="{E0F50627-4523-452D-92F1-AA970B312F9F}" type="slidenum">
              <a:rPr lang="en-US" smtClean="0"/>
              <a:t>47</a:t>
            </a:fld>
            <a:endParaRPr lang="en-US"/>
          </a:p>
        </p:txBody>
      </p:sp>
    </p:spTree>
    <p:extLst>
      <p:ext uri="{BB962C8B-B14F-4D97-AF65-F5344CB8AC3E}">
        <p14:creationId xmlns:p14="http://schemas.microsoft.com/office/powerpoint/2010/main" val="16734261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properties dialog for a point cloud and a scan stripe cloud. </a:t>
            </a:r>
          </a:p>
          <a:p>
            <a:endParaRPr lang="en-US" dirty="0"/>
          </a:p>
          <a:p>
            <a:r>
              <a:rPr lang="en-US" dirty="0"/>
              <a:t>[CLICK] There are certain visualization settings you may want to change, such as thinning the cloud or changing the size of the cloud points, making them easier to see. </a:t>
            </a:r>
          </a:p>
          <a:p>
            <a:endParaRPr lang="en-US" dirty="0"/>
          </a:p>
          <a:p>
            <a:r>
              <a:rPr lang="en-US" dirty="0"/>
              <a:t>[CLICK] You can change the display options for all of the clouds in a file by selecting this box and changing the thinning and size of points. </a:t>
            </a:r>
          </a:p>
        </p:txBody>
      </p:sp>
      <p:sp>
        <p:nvSpPr>
          <p:cNvPr id="4" name="Slide Number Placeholder 3"/>
          <p:cNvSpPr>
            <a:spLocks noGrp="1"/>
          </p:cNvSpPr>
          <p:nvPr>
            <p:ph type="sldNum" sz="quarter" idx="10"/>
          </p:nvPr>
        </p:nvSpPr>
        <p:spPr/>
        <p:txBody>
          <a:bodyPr/>
          <a:lstStyle/>
          <a:p>
            <a:fld id="{E0F50627-4523-452D-92F1-AA970B312F9F}" type="slidenum">
              <a:rPr lang="en-US" smtClean="0"/>
              <a:t>48</a:t>
            </a:fld>
            <a:endParaRPr lang="en-US"/>
          </a:p>
        </p:txBody>
      </p:sp>
    </p:spTree>
    <p:extLst>
      <p:ext uri="{BB962C8B-B14F-4D97-AF65-F5344CB8AC3E}">
        <p14:creationId xmlns:p14="http://schemas.microsoft.com/office/powerpoint/2010/main" val="4123320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thinning the points how you can use the scrolling bars to thin number or cloud points or resize the cloud points. </a:t>
            </a:r>
          </a:p>
          <a:p>
            <a:endParaRPr lang="en-US" dirty="0"/>
          </a:p>
          <a:p>
            <a:r>
              <a:rPr lang="en-US" dirty="0"/>
              <a:t>You will notice that when you rotate or translate a point cloud, the display resolution in the graphical view will reduce automatically and will be restored once the movement is stopped. Control over the extent of this additional thinning is also provided as part of the cloud display settings. </a:t>
            </a:r>
          </a:p>
        </p:txBody>
      </p:sp>
      <p:sp>
        <p:nvSpPr>
          <p:cNvPr id="4" name="Slide Number Placeholder 3"/>
          <p:cNvSpPr>
            <a:spLocks noGrp="1"/>
          </p:cNvSpPr>
          <p:nvPr>
            <p:ph type="sldNum" sz="quarter" idx="10"/>
          </p:nvPr>
        </p:nvSpPr>
        <p:spPr/>
        <p:txBody>
          <a:bodyPr/>
          <a:lstStyle/>
          <a:p>
            <a:fld id="{E0F50627-4523-452D-92F1-AA970B312F9F}" type="slidenum">
              <a:rPr lang="en-US" smtClean="0"/>
              <a:t>49</a:t>
            </a:fld>
            <a:endParaRPr lang="en-US"/>
          </a:p>
        </p:txBody>
      </p:sp>
    </p:spTree>
    <p:extLst>
      <p:ext uri="{BB962C8B-B14F-4D97-AF65-F5344CB8AC3E}">
        <p14:creationId xmlns:p14="http://schemas.microsoft.com/office/powerpoint/2010/main" val="26959887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Clipping planes are a very important characteristic of a point cloud when you are trying to get rid of the excess scans that you may have from the table or other obstruction. </a:t>
            </a:r>
          </a:p>
          <a:p>
            <a:endParaRPr lang="en-US" dirty="0"/>
          </a:p>
          <a:p>
            <a:r>
              <a:rPr lang="en-US" dirty="0"/>
              <a:t>This may be defined in advance by creating an empty scan stripe cloud through the construct menu, changing the properties, and then scanning into that cloud, or it may be configured after the cloud has been scanned. </a:t>
            </a:r>
          </a:p>
          <a:p>
            <a:endParaRPr lang="en-US" dirty="0"/>
          </a:p>
          <a:p>
            <a:r>
              <a:rPr lang="en-US" dirty="0"/>
              <a:t>[CLICK] Simply measure a plane or construct one, select Configure Clipping Planes in the properties dialog, click add and then select the plane.</a:t>
            </a:r>
          </a:p>
          <a:p>
            <a:endParaRPr lang="en-US" dirty="0"/>
          </a:p>
          <a:p>
            <a:r>
              <a:rPr lang="en-US" dirty="0"/>
              <a:t>[CLICK] By default the XY plane of an object’s base frame defines the clipping plane used. Therefore, if you choose a plane directly it will be used as expected. However, you can choose any object as the reference object to define this plane. </a:t>
            </a:r>
          </a:p>
        </p:txBody>
      </p:sp>
      <p:sp>
        <p:nvSpPr>
          <p:cNvPr id="4" name="Slide Number Placeholder 3"/>
          <p:cNvSpPr>
            <a:spLocks noGrp="1"/>
          </p:cNvSpPr>
          <p:nvPr>
            <p:ph type="sldNum" sz="quarter" idx="10"/>
          </p:nvPr>
        </p:nvSpPr>
        <p:spPr/>
        <p:txBody>
          <a:bodyPr/>
          <a:lstStyle/>
          <a:p>
            <a:fld id="{E0F50627-4523-452D-92F1-AA970B312F9F}" type="slidenum">
              <a:rPr lang="en-US" smtClean="0"/>
              <a:t>50</a:t>
            </a:fld>
            <a:endParaRPr lang="en-US"/>
          </a:p>
        </p:txBody>
      </p:sp>
    </p:spTree>
    <p:extLst>
      <p:ext uri="{BB962C8B-B14F-4D97-AF65-F5344CB8AC3E}">
        <p14:creationId xmlns:p14="http://schemas.microsoft.com/office/powerpoint/2010/main" val="3766995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more readily visualize the extents of a cloud a bounding box can be displayed by checking the option in the cloud properties dialog. This option provides the minimum volume box that contains all the points in the cloud. This box can be quite helpful in visualizing a cloud when you have less points displayed or in detecting outliers in a cloud. </a:t>
            </a:r>
          </a:p>
          <a:p>
            <a:endParaRPr lang="en-US" dirty="0"/>
          </a:p>
          <a:p>
            <a:r>
              <a:rPr lang="en-US" dirty="0"/>
              <a:t>The AXIS ALIGNED box option defines a box that is oriented with the World coordinate system in a job file. It’s the default because it requires little initial computation. </a:t>
            </a:r>
          </a:p>
          <a:p>
            <a:endParaRPr lang="en-US" dirty="0"/>
          </a:p>
          <a:p>
            <a:r>
              <a:rPr lang="en-US" dirty="0"/>
              <a:t>[CLICK] The Minimum Oriented Box defines the minimum volume necessary to contain the data. </a:t>
            </a:r>
          </a:p>
        </p:txBody>
      </p:sp>
      <p:sp>
        <p:nvSpPr>
          <p:cNvPr id="4" name="Slide Number Placeholder 3"/>
          <p:cNvSpPr>
            <a:spLocks noGrp="1"/>
          </p:cNvSpPr>
          <p:nvPr>
            <p:ph type="sldNum" sz="quarter" idx="10"/>
          </p:nvPr>
        </p:nvSpPr>
        <p:spPr/>
        <p:txBody>
          <a:bodyPr/>
          <a:lstStyle/>
          <a:p>
            <a:fld id="{E0F50627-4523-452D-92F1-AA970B312F9F}" type="slidenum">
              <a:rPr lang="en-US" smtClean="0"/>
              <a:t>51</a:t>
            </a:fld>
            <a:endParaRPr lang="en-US"/>
          </a:p>
        </p:txBody>
      </p:sp>
    </p:spTree>
    <p:extLst>
      <p:ext uri="{BB962C8B-B14F-4D97-AF65-F5344CB8AC3E}">
        <p14:creationId xmlns:p14="http://schemas.microsoft.com/office/powerpoint/2010/main" val="31493584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types of meshing formats in SA:</a:t>
            </a:r>
          </a:p>
          <a:p>
            <a:endParaRPr lang="en-US" dirty="0"/>
          </a:p>
          <a:p>
            <a:r>
              <a:rPr lang="en-US" dirty="0"/>
              <a:t>POLYGONIZED SURFACES: these are approximated surfaces built from triangles (or polygons). These surfaces can be either imported or built directly from cloud data. They can be used for a wide range of purposes including simplified reference surfaces that can be used as a proxy for a surface’s true curvature. The vertex points used to define the triangles provide the only accurate information which the connecting lines are for visualization purposes. </a:t>
            </a:r>
          </a:p>
          <a:p>
            <a:endParaRPr lang="en-US" dirty="0"/>
          </a:p>
          <a:p>
            <a:r>
              <a:rPr lang="en-US" dirty="0"/>
              <a:t>[CLICK] GRAPHICAL ENTITIES: When a colorized graphical mesh is generated from the proximity of points or point clouds to a surface, the resulting feature in the tree is a graphical entity. </a:t>
            </a:r>
          </a:p>
          <a:p>
            <a:endParaRPr lang="en-US" dirty="0"/>
          </a:p>
          <a:p>
            <a:r>
              <a:rPr lang="en-US" dirty="0"/>
              <a:t>[CLICK] SCAN STRIPE MESHES: only built directly from a specific scan stripe cloud, much like auto vectors built from a relationship. The probing transforms embedded within a scan stripe cloud provides the direction vectors which are necessary to make real-time meshing possible. It also provides the ability to build finely detailed meshes from cloud data. </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52</a:t>
            </a:fld>
            <a:endParaRPr lang="en-US"/>
          </a:p>
        </p:txBody>
      </p:sp>
    </p:spTree>
    <p:extLst>
      <p:ext uri="{BB962C8B-B14F-4D97-AF65-F5344CB8AC3E}">
        <p14:creationId xmlns:p14="http://schemas.microsoft.com/office/powerpoint/2010/main" val="14095584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a scan stripe cloud looks like in SA.</a:t>
            </a:r>
          </a:p>
          <a:p>
            <a:endParaRPr lang="en-US" dirty="0"/>
          </a:p>
          <a:p>
            <a:r>
              <a:rPr lang="en-US" dirty="0"/>
              <a:t>[CLICK] From this cloud, you can create a Coarse Mesh either by enabling auto-meshing in the properties dialog of the cloud or by right-clicking on the cloud and selecting Generate Coarse Mesh. </a:t>
            </a:r>
          </a:p>
          <a:p>
            <a:endParaRPr lang="en-US" dirty="0"/>
          </a:p>
          <a:p>
            <a:r>
              <a:rPr lang="en-US" dirty="0"/>
              <a:t>[CLICK]  A Fine Mesh can be created after the Coarse Mesh. Simply right-click on the mesh and select the Fine Mesh command. </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53</a:t>
            </a:fld>
            <a:endParaRPr lang="en-US"/>
          </a:p>
        </p:txBody>
      </p:sp>
    </p:spTree>
    <p:extLst>
      <p:ext uri="{BB962C8B-B14F-4D97-AF65-F5344CB8AC3E}">
        <p14:creationId xmlns:p14="http://schemas.microsoft.com/office/powerpoint/2010/main" val="27487436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mesh parameters that can be changed for both coarse and fine meshing through the Scan Stripe Mesh Properties </a:t>
            </a:r>
          </a:p>
          <a:p>
            <a:endParaRPr lang="en-US" dirty="0"/>
          </a:p>
          <a:p>
            <a:r>
              <a:rPr lang="en-US" dirty="0"/>
              <a:t>[CLICK] The top section contains the coarse mesh controls for real-time scanning. You can change the number of points per scan line, the tolerance set for point exclusion, the max size allowed for triangles within the mesh.</a:t>
            </a:r>
          </a:p>
          <a:p>
            <a:endParaRPr lang="en-US" dirty="0"/>
          </a:p>
          <a:p>
            <a:r>
              <a:rPr lang="en-US" dirty="0"/>
              <a:t>[CLICK] The rest of the controls are utilized for fine meshing. The second section contains pre-filtering options such as the exclusion of points recorded at a sharp angle to the instrument and the allowable scan angle. </a:t>
            </a:r>
          </a:p>
          <a:p>
            <a:endParaRPr lang="en-US" dirty="0"/>
          </a:p>
          <a:p>
            <a:r>
              <a:rPr lang="en-US" dirty="0"/>
              <a:t>[CLICK] The next section is for the iterative processing of the mesh whereby you set the controls regarding the tolerances to reduce the deviation on the first and second passes. </a:t>
            </a:r>
          </a:p>
          <a:p>
            <a:endParaRPr lang="en-US" dirty="0"/>
          </a:p>
          <a:p>
            <a:r>
              <a:rPr lang="en-US" dirty="0"/>
              <a:t>[CLICK] And lastly, we have the parameters used for finalizing the mesh. </a:t>
            </a:r>
          </a:p>
        </p:txBody>
      </p:sp>
      <p:sp>
        <p:nvSpPr>
          <p:cNvPr id="4" name="Slide Number Placeholder 3"/>
          <p:cNvSpPr>
            <a:spLocks noGrp="1"/>
          </p:cNvSpPr>
          <p:nvPr>
            <p:ph type="sldNum" sz="quarter" idx="10"/>
          </p:nvPr>
        </p:nvSpPr>
        <p:spPr/>
        <p:txBody>
          <a:bodyPr/>
          <a:lstStyle/>
          <a:p>
            <a:fld id="{E0F50627-4523-452D-92F1-AA970B312F9F}" type="slidenum">
              <a:rPr lang="en-US" smtClean="0"/>
              <a:t>54</a:t>
            </a:fld>
            <a:endParaRPr lang="en-US"/>
          </a:p>
        </p:txBody>
      </p:sp>
    </p:spTree>
    <p:extLst>
      <p:ext uri="{BB962C8B-B14F-4D97-AF65-F5344CB8AC3E}">
        <p14:creationId xmlns:p14="http://schemas.microsoft.com/office/powerpoint/2010/main" val="1513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there is a way we can actually simulate these measurements without actually measuring the same point over and over again. </a:t>
            </a:r>
          </a:p>
          <a:p>
            <a:endParaRPr lang="en-US" dirty="0"/>
          </a:p>
          <a:p>
            <a:r>
              <a:rPr lang="en-US" b="0" baseline="0" dirty="0"/>
              <a:t>[CLICK] Let’s say that an instrument measures a point and that point is recorded in X, Y and Z at 50,50,50. Although this is the reported number, we cannot be 100% sure that this is the exact location since this is not a perfect world. </a:t>
            </a:r>
          </a:p>
          <a:p>
            <a:endParaRPr lang="en-US" b="0" baseline="0" dirty="0"/>
          </a:p>
          <a:p>
            <a:r>
              <a:rPr lang="en-US" b="0" baseline="0" dirty="0"/>
              <a:t>[CLICK] Therefore, each measurement in SA has an uncertainty that can be computed. When we compute uncertainties of a point, we call it an uncertainty or a sensitivity cloud. This particular cloud has 1000 samples, meaning that it is produced as if you had taken 1000 measurements of this target. </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9</a:t>
            </a:fld>
            <a:endParaRPr lang="en-US" dirty="0"/>
          </a:p>
        </p:txBody>
      </p:sp>
    </p:spTree>
    <p:extLst>
      <p:ext uri="{BB962C8B-B14F-4D97-AF65-F5344CB8AC3E}">
        <p14:creationId xmlns:p14="http://schemas.microsoft.com/office/powerpoint/2010/main" val="23848601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 provides a selection of alignment tools that can be used to align clouds and meshes as needed within your job. </a:t>
            </a:r>
          </a:p>
          <a:p>
            <a:endParaRPr lang="en-US" dirty="0"/>
          </a:p>
          <a:p>
            <a:r>
              <a:rPr lang="en-US" dirty="0"/>
              <a:t>[CLICK] Once you scan a cloud, you can simply right click on it and select “Align to CAD (or mesh)” </a:t>
            </a:r>
          </a:p>
          <a:p>
            <a:endParaRPr lang="en-US" dirty="0"/>
          </a:p>
          <a:p>
            <a:r>
              <a:rPr lang="en-US" dirty="0"/>
              <a:t>[CLICK] Once a transformation is performed, a results dialog will appear and ask if you’d like to apply. If you click no….</a:t>
            </a:r>
          </a:p>
          <a:p>
            <a:endParaRPr lang="en-US" dirty="0"/>
          </a:p>
          <a:p>
            <a:r>
              <a:rPr lang="en-US" dirty="0"/>
              <a:t>[CLICK] Then another dialog will appear asking if you would like to try with a finer alignment mesh, which will take longer but will typically give you a better result. </a:t>
            </a:r>
          </a:p>
          <a:p>
            <a:endParaRPr lang="en-US" dirty="0"/>
          </a:p>
          <a:p>
            <a:r>
              <a:rPr lang="en-US" dirty="0"/>
              <a:t>[CLICK] such as with this example, which returned a slightly lower RMS. </a:t>
            </a:r>
          </a:p>
        </p:txBody>
      </p:sp>
      <p:sp>
        <p:nvSpPr>
          <p:cNvPr id="4" name="Slide Number Placeholder 3"/>
          <p:cNvSpPr>
            <a:spLocks noGrp="1"/>
          </p:cNvSpPr>
          <p:nvPr>
            <p:ph type="sldNum" sz="quarter" idx="10"/>
          </p:nvPr>
        </p:nvSpPr>
        <p:spPr/>
        <p:txBody>
          <a:bodyPr/>
          <a:lstStyle/>
          <a:p>
            <a:fld id="{E0F50627-4523-452D-92F1-AA970B312F9F}" type="slidenum">
              <a:rPr lang="en-US" smtClean="0"/>
              <a:t>55</a:t>
            </a:fld>
            <a:endParaRPr lang="en-US"/>
          </a:p>
        </p:txBody>
      </p:sp>
    </p:spTree>
    <p:extLst>
      <p:ext uri="{BB962C8B-B14F-4D97-AF65-F5344CB8AC3E}">
        <p14:creationId xmlns:p14="http://schemas.microsoft.com/office/powerpoint/2010/main" val="28936864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In many cases a simple one click solution is not adaptive enough and a better starting condition is needed. For this purpose we have the Align N Points to Objects command which may also be found by right clicking on the cloud or mesh. </a:t>
            </a:r>
          </a:p>
          <a:p>
            <a:endParaRPr lang="en-US" dirty="0"/>
          </a:p>
          <a:p>
            <a:r>
              <a:rPr lang="en-US" dirty="0"/>
              <a:t>This alignment tool provides the ability to choose starting points for the alignment which are used for a best fit prior to the final optimization. </a:t>
            </a:r>
          </a:p>
          <a:p>
            <a:endParaRPr lang="en-US" dirty="0"/>
          </a:p>
          <a:p>
            <a:r>
              <a:rPr lang="en-US" dirty="0"/>
              <a:t>As you can see here, we have a blue cloud that we are going to first align to the orange mesh and then we will align the pink cloud to the blue cloud. </a:t>
            </a:r>
          </a:p>
          <a:p>
            <a:endParaRPr lang="en-US" dirty="0"/>
          </a:p>
          <a:p>
            <a:r>
              <a:rPr lang="en-US" dirty="0"/>
              <a:t>[CLICK] We begin by right-clicking on the blue cloud and selecting align N Points to Objects and then select reference mesh. Both a properties dialog and a second graphical window will open to help you select corresponding points on both the moving feature and the feature to align to. </a:t>
            </a:r>
          </a:p>
          <a:p>
            <a:endParaRPr lang="en-US" dirty="0"/>
          </a:p>
          <a:p>
            <a:r>
              <a:rPr lang="en-US" dirty="0"/>
              <a:t>Begin by selecting the control points on the mesh. You only need a minimum of three. Then select ROUGH ALIGN POINTS and choose the corresponding points on the blue cloud. Notice the reference points on the mesh highlight to red so that you know in which order to select the points. You can delete the last selected points location with the delete key. </a:t>
            </a:r>
          </a:p>
          <a:p>
            <a:endParaRPr lang="en-US" dirty="0"/>
          </a:p>
          <a:p>
            <a:r>
              <a:rPr lang="en-US" dirty="0"/>
              <a:t>When satisfied with the selected points press the PERFORM ALIGNMENT button and verify the alignment. You can do so both graphically and by checking the resulting RMS. At any time the applied alignment can be edited until you exit the dialog. </a:t>
            </a:r>
          </a:p>
          <a:p>
            <a:endParaRPr lang="en-US" dirty="0"/>
          </a:p>
          <a:p>
            <a:r>
              <a:rPr lang="en-US" dirty="0"/>
              <a:t>Then we do the same with the pink point cloud except we select reference cloud this time instead of reference mesh. </a:t>
            </a:r>
          </a:p>
          <a:p>
            <a:endParaRPr lang="en-US" dirty="0"/>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56</a:t>
            </a:fld>
            <a:endParaRPr lang="en-US"/>
          </a:p>
        </p:txBody>
      </p:sp>
    </p:spTree>
    <p:extLst>
      <p:ext uri="{BB962C8B-B14F-4D97-AF65-F5344CB8AC3E}">
        <p14:creationId xmlns:p14="http://schemas.microsoft.com/office/powerpoint/2010/main" val="24100461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several filtering options in SA whereby you can filter a cloud to certain objects. I will just show you a few of the options here and the others you can find in our User Manual. </a:t>
            </a:r>
          </a:p>
          <a:p>
            <a:endParaRPr lang="en-US" dirty="0"/>
          </a:p>
          <a:p>
            <a:r>
              <a:rPr lang="en-US" dirty="0"/>
              <a:t>For instance, vector filtering. If you scan a part and need to only extract points within a certain proximity to a vector, you may do so by using this command. </a:t>
            </a:r>
          </a:p>
        </p:txBody>
      </p:sp>
      <p:sp>
        <p:nvSpPr>
          <p:cNvPr id="4" name="Slide Number Placeholder 3"/>
          <p:cNvSpPr>
            <a:spLocks noGrp="1"/>
          </p:cNvSpPr>
          <p:nvPr>
            <p:ph type="sldNum" sz="quarter" idx="10"/>
          </p:nvPr>
        </p:nvSpPr>
        <p:spPr/>
        <p:txBody>
          <a:bodyPr/>
          <a:lstStyle/>
          <a:p>
            <a:fld id="{E0F50627-4523-452D-92F1-AA970B312F9F}" type="slidenum">
              <a:rPr lang="en-US" smtClean="0"/>
              <a:t>57</a:t>
            </a:fld>
            <a:endParaRPr lang="en-US"/>
          </a:p>
        </p:txBody>
      </p:sp>
    </p:spTree>
    <p:extLst>
      <p:ext uri="{BB962C8B-B14F-4D97-AF65-F5344CB8AC3E}">
        <p14:creationId xmlns:p14="http://schemas.microsoft.com/office/powerpoint/2010/main" val="11283375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several filtering options in SA whereby you can filter a cloud to certain objects. I will just show you a few of the options here and the others you can find in our User Manual. If you go to the Construct menu and select Points&gt;From Cloud Points&gt;Filter Clouds to Plane</a:t>
            </a:r>
          </a:p>
          <a:p>
            <a:endParaRPr lang="en-US" dirty="0"/>
          </a:p>
          <a:p>
            <a:r>
              <a:rPr lang="en-US" dirty="0"/>
              <a:t>[CLICK] you can select the offset the direction and the output type (points or cloud points) and then filter clouds to a plane.</a:t>
            </a:r>
          </a:p>
          <a:p>
            <a:endParaRPr lang="en-US" dirty="0"/>
          </a:p>
          <a:p>
            <a:r>
              <a:rPr lang="en-US" dirty="0"/>
              <a:t>But in the Beta we released on Friday, we have a new way to filter clouds to multiple planes or cross sections. </a:t>
            </a:r>
          </a:p>
        </p:txBody>
      </p:sp>
      <p:sp>
        <p:nvSpPr>
          <p:cNvPr id="4" name="Slide Number Placeholder 3"/>
          <p:cNvSpPr>
            <a:spLocks noGrp="1"/>
          </p:cNvSpPr>
          <p:nvPr>
            <p:ph type="sldNum" sz="quarter" idx="10"/>
          </p:nvPr>
        </p:nvSpPr>
        <p:spPr/>
        <p:txBody>
          <a:bodyPr/>
          <a:lstStyle/>
          <a:p>
            <a:fld id="{E0F50627-4523-452D-92F1-AA970B312F9F}" type="slidenum">
              <a:rPr lang="en-US" smtClean="0"/>
              <a:t>58</a:t>
            </a:fld>
            <a:endParaRPr lang="en-US"/>
          </a:p>
        </p:txBody>
      </p:sp>
    </p:spTree>
    <p:extLst>
      <p:ext uri="{BB962C8B-B14F-4D97-AF65-F5344CB8AC3E}">
        <p14:creationId xmlns:p14="http://schemas.microsoft.com/office/powerpoint/2010/main" val="26375424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Section Clouds were added as a convenient way to process a cloud or a groups of clouds in cross sections. It provides access to a set of filtering controls and the cloud visualization tools for cross sections.</a:t>
            </a:r>
          </a:p>
          <a:p>
            <a:endParaRPr lang="en-US" dirty="0"/>
          </a:p>
          <a:p>
            <a:r>
              <a:rPr lang="en-US" dirty="0"/>
              <a:t>The three pink squares here denotes the icon that represents these clouds in the </a:t>
            </a:r>
            <a:r>
              <a:rPr lang="en-US" dirty="0" err="1"/>
              <a:t>treebar</a:t>
            </a:r>
            <a:r>
              <a:rPr lang="en-US" dirty="0"/>
              <a:t>. </a:t>
            </a:r>
          </a:p>
        </p:txBody>
      </p:sp>
      <p:sp>
        <p:nvSpPr>
          <p:cNvPr id="4" name="Slide Number Placeholder 3"/>
          <p:cNvSpPr>
            <a:spLocks noGrp="1"/>
          </p:cNvSpPr>
          <p:nvPr>
            <p:ph type="sldNum" sz="quarter" idx="10"/>
          </p:nvPr>
        </p:nvSpPr>
        <p:spPr/>
        <p:txBody>
          <a:bodyPr/>
          <a:lstStyle/>
          <a:p>
            <a:fld id="{E0F50627-4523-452D-92F1-AA970B312F9F}" type="slidenum">
              <a:rPr lang="en-US" smtClean="0"/>
              <a:t>59</a:t>
            </a:fld>
            <a:endParaRPr lang="en-US"/>
          </a:p>
        </p:txBody>
      </p:sp>
    </p:spTree>
    <p:extLst>
      <p:ext uri="{BB962C8B-B14F-4D97-AF65-F5344CB8AC3E}">
        <p14:creationId xmlns:p14="http://schemas.microsoft.com/office/powerpoint/2010/main" val="17060921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Auto Filter to Surfaces feature, you can quickly filter a composite scan into individual point clouds for each face on the surface. Just select Construct &gt; Point Clouds &gt; Auto-Filter to Faces &gt; Select Surfaces (or surface faces), configure your settings and then click okay. </a:t>
            </a:r>
          </a:p>
        </p:txBody>
      </p:sp>
      <p:sp>
        <p:nvSpPr>
          <p:cNvPr id="4" name="Slide Number Placeholder 3"/>
          <p:cNvSpPr>
            <a:spLocks noGrp="1"/>
          </p:cNvSpPr>
          <p:nvPr>
            <p:ph type="sldNum" sz="quarter" idx="10"/>
          </p:nvPr>
        </p:nvSpPr>
        <p:spPr/>
        <p:txBody>
          <a:bodyPr/>
          <a:lstStyle/>
          <a:p>
            <a:fld id="{E0F50627-4523-452D-92F1-AA970B312F9F}" type="slidenum">
              <a:rPr lang="en-US" smtClean="0"/>
              <a:t>62</a:t>
            </a:fld>
            <a:endParaRPr lang="en-US"/>
          </a:p>
        </p:txBody>
      </p:sp>
    </p:spTree>
    <p:extLst>
      <p:ext uri="{BB962C8B-B14F-4D97-AF65-F5344CB8AC3E}">
        <p14:creationId xmlns:p14="http://schemas.microsoft.com/office/powerpoint/2010/main" val="29402729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Auto Filter to Surfaces feature has been in SA for some time now, and we’ve decided to make it even more functional by filtering these clouds to geometry relationships. </a:t>
            </a:r>
          </a:p>
          <a:p>
            <a:endParaRPr lang="en-US" dirty="0"/>
          </a:p>
          <a:p>
            <a:r>
              <a:rPr lang="en-US" dirty="0"/>
              <a:t>Simply create Nominal Geometry Relationships as you would with a probing inspection. For instance, I’ve extracted a cylindrical feature from this CAD model to create a Nominal Geometry Relationship. </a:t>
            </a:r>
          </a:p>
        </p:txBody>
      </p:sp>
      <p:sp>
        <p:nvSpPr>
          <p:cNvPr id="4" name="Slide Number Placeholder 3"/>
          <p:cNvSpPr>
            <a:spLocks noGrp="1"/>
          </p:cNvSpPr>
          <p:nvPr>
            <p:ph type="sldNum" sz="quarter" idx="10"/>
          </p:nvPr>
        </p:nvSpPr>
        <p:spPr/>
        <p:txBody>
          <a:bodyPr/>
          <a:lstStyle/>
          <a:p>
            <a:fld id="{E0F50627-4523-452D-92F1-AA970B312F9F}" type="slidenum">
              <a:rPr lang="en-US" smtClean="0"/>
              <a:t>63</a:t>
            </a:fld>
            <a:endParaRPr lang="en-US"/>
          </a:p>
        </p:txBody>
      </p:sp>
    </p:spTree>
    <p:extLst>
      <p:ext uri="{BB962C8B-B14F-4D97-AF65-F5344CB8AC3E}">
        <p14:creationId xmlns:p14="http://schemas.microsoft.com/office/powerpoint/2010/main" val="32979479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finish planning your job by creating a nominal geometry relationship for each feature, then…</a:t>
            </a:r>
          </a:p>
          <a:p>
            <a:endParaRPr lang="en-US" dirty="0"/>
          </a:p>
          <a:p>
            <a:r>
              <a:rPr lang="en-US" dirty="0"/>
              <a:t>[CLICK] Scan your part and rough align to cad by simply right-clicking on it and selecting “ALIGN TO CAD” as I showed you earlier. </a:t>
            </a:r>
          </a:p>
          <a:p>
            <a:endParaRPr lang="en-US" dirty="0"/>
          </a:p>
          <a:p>
            <a:r>
              <a:rPr lang="en-US" dirty="0"/>
              <a:t>[CLICK] Then navigate to the relationships menu, geometry comparison and then Auto Filter to Nominal. </a:t>
            </a:r>
          </a:p>
        </p:txBody>
      </p:sp>
      <p:sp>
        <p:nvSpPr>
          <p:cNvPr id="4" name="Slide Number Placeholder 3"/>
          <p:cNvSpPr>
            <a:spLocks noGrp="1"/>
          </p:cNvSpPr>
          <p:nvPr>
            <p:ph type="sldNum" sz="quarter" idx="10"/>
          </p:nvPr>
        </p:nvSpPr>
        <p:spPr/>
        <p:txBody>
          <a:bodyPr/>
          <a:lstStyle/>
          <a:p>
            <a:fld id="{E0F50627-4523-452D-92F1-AA970B312F9F}" type="slidenum">
              <a:rPr lang="en-US" smtClean="0"/>
              <a:t>64</a:t>
            </a:fld>
            <a:endParaRPr lang="en-US"/>
          </a:p>
        </p:txBody>
      </p:sp>
    </p:spTree>
    <p:extLst>
      <p:ext uri="{BB962C8B-B14F-4D97-AF65-F5344CB8AC3E}">
        <p14:creationId xmlns:p14="http://schemas.microsoft.com/office/powerpoint/2010/main" val="36194002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Auto Filter dialog will appear. </a:t>
            </a:r>
          </a:p>
          <a:p>
            <a:endParaRPr lang="en-US" dirty="0"/>
          </a:p>
          <a:p>
            <a:r>
              <a:rPr lang="en-US" dirty="0"/>
              <a:t>[CLICK] Select Add relationships which will pull up your relationships whereby you can pick and choose which ones you like the clouds to be filtered. They will then populate in the top section.</a:t>
            </a:r>
          </a:p>
          <a:p>
            <a:endParaRPr lang="en-US" dirty="0"/>
          </a:p>
          <a:p>
            <a:r>
              <a:rPr lang="en-US" dirty="0"/>
              <a:t>[CLICK] Then select the Add Input Clouds option and choose the cloud or clouds to filter. </a:t>
            </a:r>
          </a:p>
          <a:p>
            <a:endParaRPr lang="en-US" dirty="0"/>
          </a:p>
          <a:p>
            <a:r>
              <a:rPr lang="en-US" dirty="0"/>
              <a:t>[CLICK] There are a number of options that you can change in the Auto Filter Proximity Settings, such as the proximity of the cloud points to the edge of the surface faces to include. </a:t>
            </a:r>
          </a:p>
          <a:p>
            <a:endParaRPr lang="en-US" dirty="0"/>
          </a:p>
          <a:p>
            <a:r>
              <a:rPr lang="en-US" dirty="0"/>
              <a:t>[CLICK] Then select Auto Filter. </a:t>
            </a:r>
          </a:p>
          <a:p>
            <a:endParaRPr lang="en-US" dirty="0"/>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65</a:t>
            </a:fld>
            <a:endParaRPr lang="en-US"/>
          </a:p>
        </p:txBody>
      </p:sp>
    </p:spTree>
    <p:extLst>
      <p:ext uri="{BB962C8B-B14F-4D97-AF65-F5344CB8AC3E}">
        <p14:creationId xmlns:p14="http://schemas.microsoft.com/office/powerpoint/2010/main" val="17074433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cloud will then explode until multiples and by going to the properties of a relationship</a:t>
            </a:r>
          </a:p>
          <a:p>
            <a:endParaRPr lang="en-US" dirty="0"/>
          </a:p>
          <a:p>
            <a:r>
              <a:rPr lang="en-US" dirty="0"/>
              <a:t>[CLICK] You can now see the measured data as compared to the nominal. From here, point properties such as sub sampling options may be adjusted.  </a:t>
            </a:r>
          </a:p>
        </p:txBody>
      </p:sp>
      <p:sp>
        <p:nvSpPr>
          <p:cNvPr id="4" name="Slide Number Placeholder 3"/>
          <p:cNvSpPr>
            <a:spLocks noGrp="1"/>
          </p:cNvSpPr>
          <p:nvPr>
            <p:ph type="sldNum" sz="quarter" idx="10"/>
          </p:nvPr>
        </p:nvSpPr>
        <p:spPr/>
        <p:txBody>
          <a:bodyPr/>
          <a:lstStyle/>
          <a:p>
            <a:fld id="{E0F50627-4523-452D-92F1-AA970B312F9F}" type="slidenum">
              <a:rPr lang="en-US" smtClean="0"/>
              <a:t>66</a:t>
            </a:fld>
            <a:endParaRPr lang="en-US"/>
          </a:p>
        </p:txBody>
      </p:sp>
    </p:spTree>
    <p:extLst>
      <p:ext uri="{BB962C8B-B14F-4D97-AF65-F5344CB8AC3E}">
        <p14:creationId xmlns:p14="http://schemas.microsoft.com/office/powerpoint/2010/main" val="3163892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Mathematically, SA utilizes a Gaussian random number generator to build this cloud. Considering that real world processes tend to have a Gaussian distribution, this is a logical choice to model the expected distribution. It builds uncertainty clouds in three dimensions based upon the number of uncertainty values of the instrument and a user specified number of samples. </a:t>
            </a:r>
          </a:p>
        </p:txBody>
      </p:sp>
      <p:sp>
        <p:nvSpPr>
          <p:cNvPr id="4" name="Slide Number Placeholder 3"/>
          <p:cNvSpPr>
            <a:spLocks noGrp="1"/>
          </p:cNvSpPr>
          <p:nvPr>
            <p:ph type="sldNum" sz="quarter" idx="10"/>
          </p:nvPr>
        </p:nvSpPr>
        <p:spPr/>
        <p:txBody>
          <a:bodyPr/>
          <a:lstStyle/>
          <a:p>
            <a:fld id="{E0F50627-4523-452D-92F1-AA970B312F9F}" type="slidenum">
              <a:rPr lang="en-US" smtClean="0"/>
              <a:t>10</a:t>
            </a:fld>
            <a:endParaRPr lang="en-US" dirty="0"/>
          </a:p>
        </p:txBody>
      </p:sp>
    </p:spTree>
    <p:extLst>
      <p:ext uri="{BB962C8B-B14F-4D97-AF65-F5344CB8AC3E}">
        <p14:creationId xmlns:p14="http://schemas.microsoft.com/office/powerpoint/2010/main" val="31556033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You</a:t>
            </a:r>
            <a:r>
              <a:rPr lang="en-US" b="0" baseline="0" dirty="0"/>
              <a:t> probably already know that several types of relationships can be built between measured data and design in order and used to align the two.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0" dirty="0"/>
              <a:t>Relationships can be built before or after you make your</a:t>
            </a:r>
            <a:r>
              <a:rPr lang="en-US" b="0" baseline="0" dirty="0"/>
              <a:t> measurements. Using the Relationships tab in the Toolkit bar, you can quickly build a relationship,</a:t>
            </a:r>
          </a:p>
          <a:p>
            <a:endParaRPr lang="en-US" b="0" baseline="0" dirty="0"/>
          </a:p>
          <a:p>
            <a:r>
              <a:rPr lang="en-US" b="0" baseline="0" dirty="0"/>
              <a:t>[CLICK] and then trap measurements by double-clicking on the relationship in the inspection tab. </a:t>
            </a:r>
          </a:p>
          <a:p>
            <a:endParaRPr lang="en-US" b="0" baseline="0" dirty="0"/>
          </a:p>
          <a:p>
            <a:r>
              <a:rPr lang="en-US" b="0" baseline="0" dirty="0"/>
              <a:t>Alternatively, you can right-click on the relationship in the tree and select Associate Data, and then select the points or groups you want to use in the relationship. </a:t>
            </a:r>
            <a:endParaRPr lang="en-US" b="0" dirty="0"/>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68</a:t>
            </a:fld>
            <a:endParaRPr lang="en-US"/>
          </a:p>
        </p:txBody>
      </p:sp>
    </p:spTree>
    <p:extLst>
      <p:ext uri="{BB962C8B-B14F-4D97-AF65-F5344CB8AC3E}">
        <p14:creationId xmlns:p14="http://schemas.microsoft.com/office/powerpoint/2010/main" val="3226173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these relationships are built and measurements are associated with each, you can then located the instrument by selecting the minimize relationships option in the locate instrument dialog. </a:t>
            </a:r>
          </a:p>
        </p:txBody>
      </p:sp>
      <p:sp>
        <p:nvSpPr>
          <p:cNvPr id="4" name="Slide Number Placeholder 3"/>
          <p:cNvSpPr>
            <a:spLocks noGrp="1"/>
          </p:cNvSpPr>
          <p:nvPr>
            <p:ph type="sldNum" sz="quarter" idx="10"/>
          </p:nvPr>
        </p:nvSpPr>
        <p:spPr/>
        <p:txBody>
          <a:bodyPr/>
          <a:lstStyle/>
          <a:p>
            <a:fld id="{E0F50627-4523-452D-92F1-AA970B312F9F}" type="slidenum">
              <a:rPr lang="en-US" smtClean="0"/>
              <a:t>69</a:t>
            </a:fld>
            <a:endParaRPr lang="en-US"/>
          </a:p>
        </p:txBody>
      </p:sp>
    </p:spTree>
    <p:extLst>
      <p:ext uri="{BB962C8B-B14F-4D97-AF65-F5344CB8AC3E}">
        <p14:creationId xmlns:p14="http://schemas.microsoft.com/office/powerpoint/2010/main" val="34213095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 are several advanced properties that you may not be aware of that can be used to help optimize your fit. </a:t>
            </a:r>
          </a:p>
        </p:txBody>
      </p:sp>
      <p:sp>
        <p:nvSpPr>
          <p:cNvPr id="4" name="Slide Number Placeholder 3"/>
          <p:cNvSpPr>
            <a:spLocks noGrp="1"/>
          </p:cNvSpPr>
          <p:nvPr>
            <p:ph type="sldNum" sz="quarter" idx="10"/>
          </p:nvPr>
        </p:nvSpPr>
        <p:spPr/>
        <p:txBody>
          <a:bodyPr/>
          <a:lstStyle/>
          <a:p>
            <a:fld id="{E0F50627-4523-452D-92F1-AA970B312F9F}" type="slidenum">
              <a:rPr lang="en-US" smtClean="0"/>
              <a:t>70</a:t>
            </a:fld>
            <a:endParaRPr lang="en-US"/>
          </a:p>
        </p:txBody>
      </p:sp>
    </p:spTree>
    <p:extLst>
      <p:ext uri="{BB962C8B-B14F-4D97-AF65-F5344CB8AC3E}">
        <p14:creationId xmlns:p14="http://schemas.microsoft.com/office/powerpoint/2010/main" val="1549686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you have either a points or groups-to-objects</a:t>
            </a:r>
            <a:r>
              <a:rPr lang="en-US" b="0" baseline="0" dirty="0"/>
              <a:t> relationship, you can right-click on the relationship in the tree, go to the relationship properties, and turn on Automatic Vector Group. </a:t>
            </a:r>
          </a:p>
          <a:p>
            <a:endParaRPr lang="en-US" b="0" baseline="0" dirty="0"/>
          </a:p>
          <a:p>
            <a:r>
              <a:rPr lang="en-US" b="0" baseline="0" dirty="0"/>
              <a:t>This vector group will update continuously as you move your instrument or take additional measurements, and it will give you a magnified visual indicator of the distance each measured point is from the part.</a:t>
            </a:r>
            <a:endParaRPr lang="en-US" b="0" dirty="0"/>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71</a:t>
            </a:fld>
            <a:endParaRPr lang="en-US"/>
          </a:p>
        </p:txBody>
      </p:sp>
    </p:spTree>
    <p:extLst>
      <p:ext uri="{BB962C8B-B14F-4D97-AF65-F5344CB8AC3E}">
        <p14:creationId xmlns:p14="http://schemas.microsoft.com/office/powerpoint/2010/main" val="11262779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Stray</a:t>
            </a:r>
            <a:r>
              <a:rPr lang="en-US" b="0" baseline="0" dirty="0"/>
              <a:t> points such as accidental measurements can cause your deviations to be considerably higher than normal. </a:t>
            </a:r>
          </a:p>
          <a:p>
            <a:endParaRPr lang="en-US" b="0" baseline="0" dirty="0"/>
          </a:p>
          <a:p>
            <a:r>
              <a:rPr lang="en-US" b="0" baseline="0" dirty="0"/>
              <a:t>[Click] </a:t>
            </a:r>
            <a:r>
              <a:rPr lang="en-US" b="0" dirty="0"/>
              <a:t>Under the fit setting</a:t>
            </a:r>
            <a:r>
              <a:rPr lang="en-US" b="0" baseline="0" dirty="0"/>
              <a:t> for the relationship, there is an option to turn on Outlier Rejection, which automatically removes outliers from your data set. </a:t>
            </a:r>
          </a:p>
          <a:p>
            <a:endParaRPr lang="en-US" b="0" baseline="0" dirty="0"/>
          </a:p>
          <a:p>
            <a:r>
              <a:rPr lang="en-US" b="0" baseline="0" dirty="0"/>
              <a:t>[CLICK] Once activated, points that are beyond a predefined high and low tolerance will be excluded from the fit solution so they don’t throw off your fit. [CLICK]</a:t>
            </a:r>
            <a:endParaRPr lang="en-US" b="0" dirty="0"/>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72</a:t>
            </a:fld>
            <a:endParaRPr lang="en-US"/>
          </a:p>
        </p:txBody>
      </p:sp>
    </p:spTree>
    <p:extLst>
      <p:ext uri="{BB962C8B-B14F-4D97-AF65-F5344CB8AC3E}">
        <p14:creationId xmlns:p14="http://schemas.microsoft.com/office/powerpoint/2010/main" val="41362741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With SA Ultimate, you have even more options at</a:t>
            </a:r>
            <a:r>
              <a:rPr lang="en-US" b="0" baseline="0" dirty="0"/>
              <a:t> your disposal for relationship fitting. [CLICK] You can build multiple relationships and evaluate them all at the same time. SA provides a number of useful ways to determine which relationships have the most influence on the resulting fit. </a:t>
            </a:r>
          </a:p>
          <a:p>
            <a:endParaRPr lang="en-US" b="0" baseline="0" dirty="0"/>
          </a:p>
          <a:p>
            <a:r>
              <a:rPr lang="en-US" b="0" baseline="0" dirty="0"/>
              <a:t>[CLICK] Many people assume that a fit weight of 1 for each relationship means that each relationship has equal influence. However, this is not true. This actually means that each point in the relationship has a weight of one, causing relationships with a higher number of points to have more influence. </a:t>
            </a:r>
          </a:p>
          <a:p>
            <a:endParaRPr lang="en-US" b="0" baseline="0" dirty="0"/>
          </a:p>
          <a:p>
            <a:r>
              <a:rPr lang="en-US" b="0" baseline="0" dirty="0"/>
              <a:t>[CLICK] Let’s take this part as an example that has eight points measured on these hole centers and we are attempting to align those to centerlines. </a:t>
            </a:r>
          </a:p>
          <a:p>
            <a:endParaRPr lang="en-US" b="0" baseline="0" dirty="0"/>
          </a:p>
          <a:p>
            <a:r>
              <a:rPr lang="en-US" b="0" baseline="0" dirty="0"/>
              <a:t>[CLICK] We create another relationship to align the Bottom Face points to the surface. The bottom face has 24 points in it. </a:t>
            </a:r>
          </a:p>
          <a:p>
            <a:endParaRPr lang="en-US" b="0" baseline="0" dirty="0"/>
          </a:p>
          <a:p>
            <a:r>
              <a:rPr lang="en-US" b="0" baseline="0" dirty="0"/>
              <a:t>[CLICK] What this means is that the Bottom Face will have triple the weight as the hole centers since it has triple the amount of points. </a:t>
            </a:r>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73</a:t>
            </a:fld>
            <a:endParaRPr lang="en-US"/>
          </a:p>
        </p:txBody>
      </p:sp>
    </p:spTree>
    <p:extLst>
      <p:ext uri="{BB962C8B-B14F-4D97-AF65-F5344CB8AC3E}">
        <p14:creationId xmlns:p14="http://schemas.microsoft.com/office/powerpoint/2010/main" val="5064452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equalize these relationships, we’ve given you a few options. By selecting Normalize Weighting….</a:t>
            </a:r>
          </a:p>
          <a:p>
            <a:endParaRPr lang="en-US" dirty="0"/>
          </a:p>
          <a:p>
            <a:endParaRPr lang="en-US" dirty="0"/>
          </a:p>
          <a:p>
            <a:r>
              <a:rPr lang="en-US" dirty="0"/>
              <a:t>[CLICK] You can select one of five modes. We recommend using either the first option, which is the number of points divided by the respective relationship count (EVERY POINT IS EQUAL)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or the fourth option, which is the number of points divided by the square root of the respective relationship count. (EVERY RELATIONSHIP IS EQUAL)</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74</a:t>
            </a:fld>
            <a:endParaRPr lang="en-US"/>
          </a:p>
        </p:txBody>
      </p:sp>
    </p:spTree>
    <p:extLst>
      <p:ext uri="{BB962C8B-B14F-4D97-AF65-F5344CB8AC3E}">
        <p14:creationId xmlns:p14="http://schemas.microsoft.com/office/powerpoint/2010/main" val="15895581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see the advantage here to be able to use SA Ultimate in order to normalize weighting and run all of the relationships simultaneously. Many people change the weighting themselves, and while that is certainly an option as well, this takes out some critical thinking for you. </a:t>
            </a:r>
          </a:p>
        </p:txBody>
      </p:sp>
      <p:sp>
        <p:nvSpPr>
          <p:cNvPr id="4" name="Slide Number Placeholder 3"/>
          <p:cNvSpPr>
            <a:spLocks noGrp="1"/>
          </p:cNvSpPr>
          <p:nvPr>
            <p:ph type="sldNum" sz="quarter" idx="10"/>
          </p:nvPr>
        </p:nvSpPr>
        <p:spPr/>
        <p:txBody>
          <a:bodyPr/>
          <a:lstStyle/>
          <a:p>
            <a:fld id="{E0F50627-4523-452D-92F1-AA970B312F9F}" type="slidenum">
              <a:rPr lang="en-US" smtClean="0"/>
              <a:t>75</a:t>
            </a:fld>
            <a:endParaRPr lang="en-US"/>
          </a:p>
        </p:txBody>
      </p:sp>
    </p:spTree>
    <p:extLst>
      <p:ext uri="{BB962C8B-B14F-4D97-AF65-F5344CB8AC3E}">
        <p14:creationId xmlns:p14="http://schemas.microsoft.com/office/powerpoint/2010/main" val="23043364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most useful settings we have in the relationship settings is the ability to add a tolerance which can be used to solve for the best fit. </a:t>
            </a:r>
          </a:p>
          <a:p>
            <a:endParaRPr lang="en-US" dirty="0"/>
          </a:p>
          <a:p>
            <a:r>
              <a:rPr lang="en-US" dirty="0"/>
              <a:t>[CLICK] Let’s say that we know the tolerance for a particular feature is +/- .02”. Simply type that in and</a:t>
            </a:r>
          </a:p>
          <a:p>
            <a:endParaRPr lang="en-US" dirty="0"/>
          </a:p>
          <a:p>
            <a:r>
              <a:rPr lang="en-US" dirty="0"/>
              <a:t>[CLICK] then go back to the normalize weighting dialog where you have two more options at your disposal which incorporate not only the number of points in a relationship but also the tolerance. Features that have higher tolerances than others will have less influence and be allowed to float around more than the critical features. This has been shown to actually pass parts that would have otherwise failed. </a:t>
            </a:r>
          </a:p>
        </p:txBody>
      </p:sp>
      <p:sp>
        <p:nvSpPr>
          <p:cNvPr id="4" name="Slide Number Placeholder 3"/>
          <p:cNvSpPr>
            <a:spLocks noGrp="1"/>
          </p:cNvSpPr>
          <p:nvPr>
            <p:ph type="sldNum" sz="quarter" idx="10"/>
          </p:nvPr>
        </p:nvSpPr>
        <p:spPr/>
        <p:txBody>
          <a:bodyPr/>
          <a:lstStyle/>
          <a:p>
            <a:fld id="{E0F50627-4523-452D-92F1-AA970B312F9F}" type="slidenum">
              <a:rPr lang="en-US" smtClean="0"/>
              <a:t>76</a:t>
            </a:fld>
            <a:endParaRPr lang="en-US"/>
          </a:p>
        </p:txBody>
      </p:sp>
    </p:spTree>
    <p:extLst>
      <p:ext uri="{BB962C8B-B14F-4D97-AF65-F5344CB8AC3E}">
        <p14:creationId xmlns:p14="http://schemas.microsoft.com/office/powerpoint/2010/main" val="37154764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Relationships, by their very nature, automatically take care of constraints when they are created. Different geometric setups</a:t>
            </a:r>
            <a:r>
              <a:rPr lang="en-US" b="0" baseline="0" dirty="0"/>
              <a:t> will result in different constraints. </a:t>
            </a:r>
          </a:p>
          <a:p>
            <a:endParaRPr lang="en-US" b="0" baseline="0" dirty="0"/>
          </a:p>
          <a:p>
            <a:r>
              <a:rPr lang="en-US" b="0" baseline="0" dirty="0"/>
              <a:t>[CLICK] By fitting a door up to a door frame we can create three separate relationships using key features and minimize each separately to demonstrate the ability relationships have to set up constraints “naturally” without explicitly defining further constraint parameters. </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77</a:t>
            </a:fld>
            <a:endParaRPr lang="en-US"/>
          </a:p>
        </p:txBody>
      </p:sp>
    </p:spTree>
    <p:extLst>
      <p:ext uri="{BB962C8B-B14F-4D97-AF65-F5344CB8AC3E}">
        <p14:creationId xmlns:p14="http://schemas.microsoft.com/office/powerpoint/2010/main" val="420541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even specify the confidence interval that you would like to report to in the global user options under the analysis tab. We default to one sigma (or 68.26%) but you may change this as you see fit. </a:t>
            </a:r>
          </a:p>
        </p:txBody>
      </p:sp>
      <p:sp>
        <p:nvSpPr>
          <p:cNvPr id="4" name="Slide Number Placeholder 3"/>
          <p:cNvSpPr>
            <a:spLocks noGrp="1"/>
          </p:cNvSpPr>
          <p:nvPr>
            <p:ph type="sldNum" sz="quarter" idx="10"/>
          </p:nvPr>
        </p:nvSpPr>
        <p:spPr/>
        <p:txBody>
          <a:bodyPr/>
          <a:lstStyle/>
          <a:p>
            <a:fld id="{E0F50627-4523-452D-92F1-AA970B312F9F}" type="slidenum">
              <a:rPr lang="en-US" smtClean="0"/>
              <a:t>11</a:t>
            </a:fld>
            <a:endParaRPr lang="en-US" dirty="0"/>
          </a:p>
        </p:txBody>
      </p:sp>
    </p:spTree>
    <p:extLst>
      <p:ext uri="{BB962C8B-B14F-4D97-AF65-F5344CB8AC3E}">
        <p14:creationId xmlns:p14="http://schemas.microsoft.com/office/powerpoint/2010/main" val="33866850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Once</a:t>
            </a:r>
            <a:r>
              <a:rPr lang="en-US" b="0" baseline="0" dirty="0"/>
              <a:t> you create these three relationships, and arrive at the minimize relationships dialog, you will see three relationships. </a:t>
            </a:r>
          </a:p>
          <a:p>
            <a:endParaRPr lang="en-US" b="0" baseline="0" dirty="0"/>
          </a:p>
          <a:p>
            <a:r>
              <a:rPr lang="en-US" b="0" baseline="0" dirty="0"/>
              <a:t>[CLICK] The hinge would most likely be the most critical fit-up of the three, so let’s fit this up first. There are many ways to run relationships, some of them may be through trial and error. Uncheck the top and face relationships and uncheck the Z and Rotation in Z degrees of freedom, see we will you those with the other two relationships. </a:t>
            </a:r>
          </a:p>
          <a:p>
            <a:endParaRPr lang="en-US" b="0" baseline="0" dirty="0"/>
          </a:p>
          <a:p>
            <a:r>
              <a:rPr lang="en-US" b="0" baseline="0" dirty="0"/>
              <a:t>[CLICK] Select Run Optimization and here is our result. The door is fit to the hinge, but clearly needs to move down in Z and rotate in Z as well. </a:t>
            </a:r>
          </a:p>
          <a:p>
            <a:endParaRPr lang="en-US" b="0" baseline="0" dirty="0"/>
          </a:p>
          <a:p>
            <a:r>
              <a:rPr lang="en-US" b="0" baseline="0" dirty="0"/>
              <a:t>[CLICK] Since the Top and Face both require movement in Z and </a:t>
            </a:r>
            <a:r>
              <a:rPr lang="en-US" b="0" baseline="0" dirty="0" err="1"/>
              <a:t>Rz</a:t>
            </a:r>
            <a:r>
              <a:rPr lang="en-US" b="0" baseline="0" dirty="0"/>
              <a:t>, let’s run all three together, with just Z and </a:t>
            </a:r>
            <a:r>
              <a:rPr lang="en-US" b="0" baseline="0" dirty="0" err="1"/>
              <a:t>Rz</a:t>
            </a:r>
            <a:r>
              <a:rPr lang="en-US" b="0" baseline="0" dirty="0"/>
              <a:t> checked, since we are already in position and orientation for X and Y. </a:t>
            </a:r>
          </a:p>
          <a:p>
            <a:endParaRPr lang="en-US" b="0" baseline="0" dirty="0"/>
          </a:p>
          <a:p>
            <a:r>
              <a:rPr lang="en-US" b="0" baseline="0" dirty="0"/>
              <a:t>[CLICK] Once you run the optimization again, you will see that the three relationships are fit. </a:t>
            </a:r>
          </a:p>
          <a:p>
            <a:endParaRPr lang="en-US" b="0" baseline="0" dirty="0"/>
          </a:p>
          <a:p>
            <a:r>
              <a:rPr lang="en-US" b="0" baseline="0" dirty="0"/>
              <a:t>[click] Since the bottom of the door was not measured, however, it’s obvious that there is a rather large gap there. </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142377098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added a new option that you can select between each iteration when you are changing degrees of freedom. This will allow the apply the last solution and allow you to make changes to the degrees of freedom so that is the new starting point when running the next optimization. </a:t>
            </a:r>
          </a:p>
        </p:txBody>
      </p:sp>
      <p:sp>
        <p:nvSpPr>
          <p:cNvPr id="4" name="Slide Number Placeholder 3"/>
          <p:cNvSpPr>
            <a:spLocks noGrp="1"/>
          </p:cNvSpPr>
          <p:nvPr>
            <p:ph type="sldNum" sz="quarter" idx="10"/>
          </p:nvPr>
        </p:nvSpPr>
        <p:spPr/>
        <p:txBody>
          <a:bodyPr/>
          <a:lstStyle/>
          <a:p>
            <a:fld id="{E0F50627-4523-452D-92F1-AA970B312F9F}" type="slidenum">
              <a:rPr lang="en-US" smtClean="0"/>
              <a:t>79</a:t>
            </a:fld>
            <a:endParaRPr lang="en-US"/>
          </a:p>
        </p:txBody>
      </p:sp>
    </p:spTree>
    <p:extLst>
      <p:ext uri="{BB962C8B-B14F-4D97-AF65-F5344CB8AC3E}">
        <p14:creationId xmlns:p14="http://schemas.microsoft.com/office/powerpoint/2010/main" val="15280717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This is where what we call Fit Constraints comes in to play. Let’s say that we need a quarter of an inch clearance between the top of the door and its frame. This means we need to move it down .25”.</a:t>
            </a:r>
          </a:p>
          <a:p>
            <a:endParaRPr lang="en-US" b="0" baseline="0" dirty="0"/>
          </a:p>
          <a:p>
            <a:r>
              <a:rPr lang="en-US" b="0" baseline="0" dirty="0"/>
              <a:t>[click] There are several options here, one of these being setting a high constraint of -.25” and leaving the low limit unchecked. This means that the door will move down at least .25”…but maybe more. The highest point in that data set will be at the high limit.</a:t>
            </a:r>
          </a:p>
          <a:p>
            <a:endParaRPr lang="en-US" b="0" baseline="0" dirty="0"/>
          </a:p>
          <a:p>
            <a:r>
              <a:rPr lang="en-US" b="0" baseline="0" dirty="0"/>
              <a:t>[click] Another option is to move this door down exactly .25”. So we can set the high and low limits at -.25”.</a:t>
            </a:r>
          </a:p>
          <a:p>
            <a:endParaRPr lang="en-US" b="0" baseline="0" dirty="0"/>
          </a:p>
          <a:p>
            <a:r>
              <a:rPr lang="en-US" b="0" baseline="0" dirty="0"/>
              <a:t>[click] Once we do this, you will see that the max and RMS have added on an extra .25”. </a:t>
            </a:r>
          </a:p>
        </p:txBody>
      </p:sp>
      <p:sp>
        <p:nvSpPr>
          <p:cNvPr id="4" name="Slide Number Placeholder 3"/>
          <p:cNvSpPr>
            <a:spLocks noGrp="1"/>
          </p:cNvSpPr>
          <p:nvPr>
            <p:ph type="sldNum" sz="quarter" idx="10"/>
          </p:nvPr>
        </p:nvSpPr>
        <p:spPr/>
        <p:txBody>
          <a:bodyPr/>
          <a:lstStyle/>
          <a:p>
            <a:fld id="{7F3A1243-00B4-F04C-9060-9BD25731BC65}"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4726577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Once we run the optimization with these new fit constraints in place, you will see the door move down .25” and the new RMS and MAX deviation should read as zero if the solution worked. </a:t>
            </a:r>
          </a:p>
        </p:txBody>
      </p:sp>
      <p:sp>
        <p:nvSpPr>
          <p:cNvPr id="4" name="Slide Number Placeholder 3"/>
          <p:cNvSpPr>
            <a:spLocks noGrp="1"/>
          </p:cNvSpPr>
          <p:nvPr>
            <p:ph type="sldNum" sz="quarter" idx="10"/>
          </p:nvPr>
        </p:nvSpPr>
        <p:spPr/>
        <p:txBody>
          <a:bodyPr/>
          <a:lstStyle/>
          <a:p>
            <a:fld id="{E0F50627-4523-452D-92F1-AA970B312F9F}" type="slidenum">
              <a:rPr lang="en-US" smtClean="0"/>
              <a:t>81</a:t>
            </a:fld>
            <a:endParaRPr lang="en-US"/>
          </a:p>
        </p:txBody>
      </p:sp>
    </p:spTree>
    <p:extLst>
      <p:ext uri="{BB962C8B-B14F-4D97-AF65-F5344CB8AC3E}">
        <p14:creationId xmlns:p14="http://schemas.microsoft.com/office/powerpoint/2010/main" val="20866223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What this means is the high and low limits essentially serve as what we call a “dead zone”. For instance, if the high limit was set at -.25 and the low at -.5. the RMS will be displayed as what they truly are from the limit. </a:t>
            </a:r>
          </a:p>
          <a:p>
            <a:endParaRPr lang="en-US" b="0" baseline="0" dirty="0"/>
          </a:p>
          <a:p>
            <a:r>
              <a:rPr lang="en-US" b="0" baseline="0" dirty="0"/>
              <a:t>[click] once the points are within the limits, they will be displayed as 0 and have no influence in the fit whatsoever.</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82</a:t>
            </a:fld>
            <a:endParaRPr lang="en-US"/>
          </a:p>
        </p:txBody>
      </p:sp>
    </p:spTree>
    <p:extLst>
      <p:ext uri="{BB962C8B-B14F-4D97-AF65-F5344CB8AC3E}">
        <p14:creationId xmlns:p14="http://schemas.microsoft.com/office/powerpoint/2010/main" val="238690226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83</a:t>
            </a:fld>
            <a:endParaRPr lang="en-US"/>
          </a:p>
        </p:txBody>
      </p:sp>
    </p:spTree>
    <p:extLst>
      <p:ext uri="{BB962C8B-B14F-4D97-AF65-F5344CB8AC3E}">
        <p14:creationId xmlns:p14="http://schemas.microsoft.com/office/powerpoint/2010/main" val="21814214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SA makes small progressive movements of the instrument and associated points until the average is reduced as much as possible. Run Optimization is the default mode of operation and it is based on the Newton-Raphson Method. The optimization method performs a version of the steepest-descent algorithm on the system. This means it assembles a matrix that is 6 (unknowns) X N ( number of points), inverts it and determines move directions. </a:t>
            </a:r>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85</a:t>
            </a:fld>
            <a:endParaRPr lang="en-US"/>
          </a:p>
        </p:txBody>
      </p:sp>
    </p:spTree>
    <p:extLst>
      <p:ext uri="{BB962C8B-B14F-4D97-AF65-F5344CB8AC3E}">
        <p14:creationId xmlns:p14="http://schemas.microsoft.com/office/powerpoint/2010/main" val="24514972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Many SA</a:t>
            </a:r>
            <a:r>
              <a:rPr lang="en-US" b="0" baseline="0" dirty="0"/>
              <a:t> users know that there is a run optimization option and a run direct search optimization and they run both of them without knowing the difference between the two. </a:t>
            </a:r>
          </a:p>
          <a:p>
            <a:endParaRPr lang="en-US" b="0" baseline="0" dirty="0"/>
          </a:p>
          <a:p>
            <a:r>
              <a:rPr lang="en-US" b="0" baseline="0" dirty="0"/>
              <a:t>What a Direct Search does is it provides a powerful method for searching the solution space. It is also required when using the tolerance-best fitting options since they introduce non-</a:t>
            </a:r>
            <a:r>
              <a:rPr lang="en-US" b="0" baseline="0" dirty="0" err="1"/>
              <a:t>linearities</a:t>
            </a:r>
            <a:r>
              <a:rPr lang="en-US" b="0" baseline="0" dirty="0"/>
              <a:t> into the solution space. </a:t>
            </a:r>
            <a:endParaRPr lang="en-US" b="0" dirty="0"/>
          </a:p>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86</a:t>
            </a:fld>
            <a:endParaRPr lang="en-US"/>
          </a:p>
        </p:txBody>
      </p:sp>
    </p:spTree>
    <p:extLst>
      <p:ext uri="{BB962C8B-B14F-4D97-AF65-F5344CB8AC3E}">
        <p14:creationId xmlns:p14="http://schemas.microsoft.com/office/powerpoint/2010/main" val="29027771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we have our last section on Automation. </a:t>
            </a:r>
          </a:p>
        </p:txBody>
      </p:sp>
      <p:sp>
        <p:nvSpPr>
          <p:cNvPr id="4" name="Slide Number Placeholder 3"/>
          <p:cNvSpPr>
            <a:spLocks noGrp="1"/>
          </p:cNvSpPr>
          <p:nvPr>
            <p:ph type="sldNum" sz="quarter" idx="10"/>
          </p:nvPr>
        </p:nvSpPr>
        <p:spPr/>
        <p:txBody>
          <a:bodyPr/>
          <a:lstStyle/>
          <a:p>
            <a:fld id="{E0F50627-4523-452D-92F1-AA970B312F9F}" type="slidenum">
              <a:rPr lang="en-US" smtClean="0"/>
              <a:t>87</a:t>
            </a:fld>
            <a:endParaRPr lang="en-US"/>
          </a:p>
        </p:txBody>
      </p:sp>
    </p:spTree>
    <p:extLst>
      <p:ext uri="{BB962C8B-B14F-4D97-AF65-F5344CB8AC3E}">
        <p14:creationId xmlns:p14="http://schemas.microsoft.com/office/powerpoint/2010/main" val="8627908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88</a:t>
            </a:fld>
            <a:endParaRPr lang="en-US"/>
          </a:p>
        </p:txBody>
      </p:sp>
    </p:spTree>
    <p:extLst>
      <p:ext uri="{BB962C8B-B14F-4D97-AF65-F5344CB8AC3E}">
        <p14:creationId xmlns:p14="http://schemas.microsoft.com/office/powerpoint/2010/main" val="137406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Changing the confidence interval, changes the uncertainties that are reported. </a:t>
            </a:r>
          </a:p>
          <a:p>
            <a:endParaRPr lang="en-US" b="0" baseline="0" dirty="0"/>
          </a:p>
          <a:p>
            <a:r>
              <a:rPr lang="en-US" b="0" baseline="0" dirty="0"/>
              <a:t>For this example, I would report that based on 1000 samples, I am 68.26% confident that this point coordinate is located within +/- 0.006” of the measurement taken.  </a:t>
            </a:r>
            <a:endParaRPr lang="en-US" dirty="0"/>
          </a:p>
        </p:txBody>
      </p:sp>
      <p:sp>
        <p:nvSpPr>
          <p:cNvPr id="4" name="Slide Number Placeholder 3"/>
          <p:cNvSpPr>
            <a:spLocks noGrp="1"/>
          </p:cNvSpPr>
          <p:nvPr>
            <p:ph type="sldNum" sz="quarter" idx="10"/>
          </p:nvPr>
        </p:nvSpPr>
        <p:spPr/>
        <p:txBody>
          <a:bodyPr/>
          <a:lstStyle/>
          <a:p>
            <a:fld id="{E0F50627-4523-452D-92F1-AA970B312F9F}" type="slidenum">
              <a:rPr lang="en-US" smtClean="0"/>
              <a:t>12</a:t>
            </a:fld>
            <a:endParaRPr lang="en-US" dirty="0"/>
          </a:p>
        </p:txBody>
      </p:sp>
    </p:spTree>
    <p:extLst>
      <p:ext uri="{BB962C8B-B14F-4D97-AF65-F5344CB8AC3E}">
        <p14:creationId xmlns:p14="http://schemas.microsoft.com/office/powerpoint/2010/main" val="3502551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measure several points and compute the uncertainty clouds of those points, you will notice that each cloud looks different. The change may be slight, like the bottom two clouds shown here, or they may look very different, such as the top one. </a:t>
            </a:r>
          </a:p>
          <a:p>
            <a:endParaRPr lang="en-US" dirty="0"/>
          </a:p>
          <a:p>
            <a:r>
              <a:rPr lang="en-US" dirty="0"/>
              <a:t>So how is the shape and size of the cloud determined? </a:t>
            </a:r>
          </a:p>
        </p:txBody>
      </p:sp>
      <p:sp>
        <p:nvSpPr>
          <p:cNvPr id="4" name="Slide Number Placeholder 3"/>
          <p:cNvSpPr>
            <a:spLocks noGrp="1"/>
          </p:cNvSpPr>
          <p:nvPr>
            <p:ph type="sldNum" sz="quarter" idx="10"/>
          </p:nvPr>
        </p:nvSpPr>
        <p:spPr/>
        <p:txBody>
          <a:bodyPr/>
          <a:lstStyle/>
          <a:p>
            <a:fld id="{E0F50627-4523-452D-92F1-AA970B312F9F}" type="slidenum">
              <a:rPr lang="en-US" smtClean="0"/>
              <a:t>13</a:t>
            </a:fld>
            <a:endParaRPr lang="en-US" dirty="0"/>
          </a:p>
        </p:txBody>
      </p:sp>
    </p:spTree>
    <p:extLst>
      <p:ext uri="{BB962C8B-B14F-4D97-AF65-F5344CB8AC3E}">
        <p14:creationId xmlns:p14="http://schemas.microsoft.com/office/powerpoint/2010/main" val="113778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7" name="Picture 6" descr="ppt section.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990600" y="4800600"/>
            <a:ext cx="7543800" cy="860425"/>
          </a:xfrm>
        </p:spPr>
        <p:txBody>
          <a:bodyPr>
            <a:normAutofit/>
          </a:bodyPr>
          <a:lstStyle>
            <a:lvl1pPr>
              <a:lnSpc>
                <a:spcPts val="3800"/>
              </a:lnSpc>
              <a:defRPr sz="3200">
                <a:solidFill>
                  <a:schemeClr val="bg1"/>
                </a:solidFill>
                <a:latin typeface="Open Sans bold" pitchFamily="34" charset="0"/>
                <a:ea typeface="Open Sans bold" pitchFamily="34" charset="0"/>
                <a:cs typeface="Open Sans bold"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990600" y="6096000"/>
            <a:ext cx="6212541" cy="381000"/>
          </a:xfrm>
        </p:spPr>
        <p:txBody>
          <a:bodyPr>
            <a:norm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By: Name </a:t>
            </a:r>
            <a:r>
              <a:rPr lang="en-US" dirty="0" err="1"/>
              <a:t>Lastname</a:t>
            </a:r>
            <a:endParaRPr lang="en-US" dirty="0"/>
          </a:p>
        </p:txBody>
      </p:sp>
      <p:sp>
        <p:nvSpPr>
          <p:cNvPr id="12" name="Date Placeholder 3"/>
          <p:cNvSpPr>
            <a:spLocks noGrp="1"/>
          </p:cNvSpPr>
          <p:nvPr>
            <p:ph type="dt" sz="half" idx="10"/>
          </p:nvPr>
        </p:nvSpPr>
        <p:spPr>
          <a:xfrm>
            <a:off x="990600" y="5715000"/>
            <a:ext cx="1828800" cy="365125"/>
          </a:xfrm>
        </p:spPr>
        <p:txBody>
          <a:bodyPr/>
          <a:lstStyle>
            <a:lvl1pPr>
              <a:defRPr sz="1400">
                <a:solidFill>
                  <a:schemeClr val="bg1"/>
                </a:solidFill>
                <a:latin typeface="Open Sans Light" pitchFamily="34" charset="0"/>
                <a:ea typeface="Open Sans Light" pitchFamily="34" charset="0"/>
                <a:cs typeface="Open Sans Light" pitchFamily="34" charset="0"/>
              </a:defRPr>
            </a:lvl1pPr>
          </a:lstStyle>
          <a:p>
            <a:fld id="{D71AB106-F467-4650-859F-31DFDC458DD8}" type="datetime4">
              <a:rPr lang="en-US" smtClean="0"/>
              <a:pPr/>
              <a:t>May 1, 2017</a:t>
            </a:fld>
            <a:endParaRPr lang="en-US" dirty="0"/>
          </a:p>
        </p:txBody>
      </p:sp>
    </p:spTree>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pic>
        <p:nvPicPr>
          <p:cNvPr id="7" name="Picture 6" descr="ppt section.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990600" y="3276600"/>
            <a:ext cx="7543800" cy="1470025"/>
          </a:xfrm>
        </p:spPr>
        <p:txBody>
          <a:bodyPr>
            <a:normAutofit/>
          </a:bodyPr>
          <a:lstStyle>
            <a:lvl1pPr>
              <a:lnSpc>
                <a:spcPts val="3800"/>
              </a:lnSpc>
              <a:defRPr sz="3200">
                <a:solidFill>
                  <a:schemeClr val="bg1"/>
                </a:solidFill>
                <a:latin typeface="Open Sans bold" pitchFamily="34" charset="0"/>
                <a:ea typeface="Open Sans bold" pitchFamily="34" charset="0"/>
                <a:cs typeface="Open Sans bold" pitchFamily="34" charset="0"/>
              </a:defRPr>
            </a:lvl1pPr>
          </a:lstStyle>
          <a:p>
            <a:r>
              <a:rPr lang="en-US" dirty="0"/>
              <a:t>Click to edit Master title style</a:t>
            </a:r>
          </a:p>
        </p:txBody>
      </p:sp>
      <p:sp>
        <p:nvSpPr>
          <p:cNvPr id="3" name="Subtitle 2"/>
          <p:cNvSpPr>
            <a:spLocks noGrp="1"/>
          </p:cNvSpPr>
          <p:nvPr>
            <p:ph type="subTitle" idx="1"/>
          </p:nvPr>
        </p:nvSpPr>
        <p:spPr>
          <a:xfrm>
            <a:off x="990600" y="4724400"/>
            <a:ext cx="6212541" cy="17526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a:off x="1066800" y="4572000"/>
            <a:ext cx="76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ppt section2.jpg"/>
          <p:cNvPicPr>
            <a:picLocks noChangeAspect="1"/>
          </p:cNvPicPr>
          <p:nvPr userDrawn="1"/>
        </p:nvPicPr>
        <p:blipFill>
          <a:blip r:embed="rId2" cstate="print"/>
          <a:stretch>
            <a:fillRect/>
          </a:stretch>
        </p:blipFill>
        <p:spPr>
          <a:xfrm>
            <a:off x="0" y="0"/>
            <a:ext cx="3474720" cy="6858000"/>
          </a:xfrm>
          <a:prstGeom prst="rect">
            <a:avLst/>
          </a:prstGeom>
        </p:spPr>
      </p:pic>
      <p:sp>
        <p:nvSpPr>
          <p:cNvPr id="2" name="Title 1"/>
          <p:cNvSpPr>
            <a:spLocks noGrp="1"/>
          </p:cNvSpPr>
          <p:nvPr>
            <p:ph type="title"/>
          </p:nvPr>
        </p:nvSpPr>
        <p:spPr>
          <a:xfrm>
            <a:off x="457201" y="304800"/>
            <a:ext cx="2743199" cy="838200"/>
          </a:xfrm>
        </p:spPr>
        <p:txBody>
          <a:bodyPr anchor="b"/>
          <a:lstStyle>
            <a:lvl1pPr algn="l">
              <a:lnSpc>
                <a:spcPts val="2800"/>
              </a:lnSpc>
              <a:defRPr sz="2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733800" y="533400"/>
            <a:ext cx="4953000" cy="5592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2743199"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DD40758D-6D73-4B2A-98A1-4D4C436F0565}" type="datetime1">
              <a:rPr lang="en-US" smtClean="0"/>
              <a:t>5/1/2017</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userDrawn="1"/>
        </p:nvCxnSpPr>
        <p:spPr>
          <a:xfrm>
            <a:off x="457200" y="1295400"/>
            <a:ext cx="2743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568653-CFA4-4932-AEC3-3DE3699ED458}" type="datetime1">
              <a:rPr lang="en-US" smtClean="0"/>
              <a:t>5/1/2017</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userDrawn="1"/>
        </p:nvCxnSpPr>
        <p:spPr>
          <a:xfrm>
            <a:off x="1143000" y="1600200"/>
            <a:ext cx="7543800" cy="0"/>
          </a:xfrm>
          <a:prstGeom prst="line">
            <a:avLst/>
          </a:prstGeom>
          <a:ln w="19050">
            <a:solidFill>
              <a:srgbClr val="0086FB"/>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asic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400" baseline="0"/>
            </a:lvl1pPr>
            <a:lvl2pPr>
              <a:buNone/>
              <a:defRPr/>
            </a:lvl2pPr>
            <a:lvl3pPr>
              <a:buNone/>
              <a:defRPr/>
            </a:lvl3pPr>
            <a:lvl4pPr>
              <a:buNone/>
              <a:defRPr/>
            </a:lvl4pPr>
            <a:lvl5pPr>
              <a:buNone/>
              <a:defRPr/>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Click to edit Master text styles</a:t>
            </a:r>
          </a:p>
        </p:txBody>
      </p:sp>
      <p:sp>
        <p:nvSpPr>
          <p:cNvPr id="4" name="Date Placeholder 3"/>
          <p:cNvSpPr>
            <a:spLocks noGrp="1"/>
          </p:cNvSpPr>
          <p:nvPr>
            <p:ph type="dt" sz="half" idx="10"/>
          </p:nvPr>
        </p:nvSpPr>
        <p:spPr/>
        <p:txBody>
          <a:bodyPr/>
          <a:lstStyle/>
          <a:p>
            <a:fld id="{AAA11D45-C5C0-4AB8-9A8B-ACF02C12D30D}" type="datetime1">
              <a:rPr lang="en-US" smtClean="0"/>
              <a:t>5/1/2017</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userDrawn="1"/>
        </p:nvCxnSpPr>
        <p:spPr>
          <a:xfrm>
            <a:off x="1143000" y="1600200"/>
            <a:ext cx="7543800" cy="0"/>
          </a:xfrm>
          <a:prstGeom prst="line">
            <a:avLst/>
          </a:prstGeom>
          <a:ln w="19050">
            <a:solidFill>
              <a:srgbClr val="0086FB"/>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791200" y="1828800"/>
            <a:ext cx="2971800" cy="4297363"/>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400" baseline="0"/>
            </a:lvl1pPr>
            <a:lvl2pPr>
              <a:buNone/>
              <a:defRPr/>
            </a:lvl2pPr>
            <a:lvl3pPr>
              <a:buNone/>
              <a:defRPr/>
            </a:lvl3pPr>
            <a:lvl4pPr>
              <a:buNone/>
              <a:defRPr/>
            </a:lvl4pPr>
            <a:lvl5pPr>
              <a:buNone/>
              <a:defRPr/>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Click to edit Master text styles</a:t>
            </a:r>
          </a:p>
        </p:txBody>
      </p:sp>
      <p:sp>
        <p:nvSpPr>
          <p:cNvPr id="4" name="Date Placeholder 3"/>
          <p:cNvSpPr>
            <a:spLocks noGrp="1"/>
          </p:cNvSpPr>
          <p:nvPr>
            <p:ph type="dt" sz="half" idx="10"/>
          </p:nvPr>
        </p:nvSpPr>
        <p:spPr/>
        <p:txBody>
          <a:bodyPr/>
          <a:lstStyle/>
          <a:p>
            <a:fld id="{AAA11D45-C5C0-4AB8-9A8B-ACF02C12D30D}" type="datetime1">
              <a:rPr lang="en-US" smtClean="0"/>
              <a:t>5/1/2017</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userDrawn="1"/>
        </p:nvCxnSpPr>
        <p:spPr>
          <a:xfrm>
            <a:off x="1143000" y="1600200"/>
            <a:ext cx="7543800" cy="0"/>
          </a:xfrm>
          <a:prstGeom prst="line">
            <a:avLst/>
          </a:prstGeom>
          <a:ln w="19050">
            <a:solidFill>
              <a:srgbClr val="0086FB"/>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3"/>
          </p:nvPr>
        </p:nvSpPr>
        <p:spPr>
          <a:xfrm>
            <a:off x="1143000" y="1828800"/>
            <a:ext cx="4495800" cy="426720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43000" y="1828800"/>
            <a:ext cx="2895600" cy="4297363"/>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400" baseline="0"/>
            </a:lvl1pPr>
            <a:lvl2pPr>
              <a:buNone/>
              <a:defRPr/>
            </a:lvl2pPr>
            <a:lvl3pPr>
              <a:buNone/>
              <a:defRPr/>
            </a:lvl3pPr>
            <a:lvl4pPr>
              <a:buNone/>
              <a:defRPr/>
            </a:lvl4pPr>
            <a:lvl5pPr>
              <a:buNone/>
              <a:defRPr/>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Click to edit Master text styles</a:t>
            </a:r>
          </a:p>
        </p:txBody>
      </p:sp>
      <p:sp>
        <p:nvSpPr>
          <p:cNvPr id="4" name="Date Placeholder 3"/>
          <p:cNvSpPr>
            <a:spLocks noGrp="1"/>
          </p:cNvSpPr>
          <p:nvPr>
            <p:ph type="dt" sz="half" idx="10"/>
          </p:nvPr>
        </p:nvSpPr>
        <p:spPr/>
        <p:txBody>
          <a:bodyPr/>
          <a:lstStyle/>
          <a:p>
            <a:fld id="{AAA11D45-C5C0-4AB8-9A8B-ACF02C12D30D}" type="datetime1">
              <a:rPr lang="en-US" smtClean="0"/>
              <a:t>5/1/2017</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userDrawn="1"/>
        </p:nvCxnSpPr>
        <p:spPr>
          <a:xfrm>
            <a:off x="1143000" y="1600200"/>
            <a:ext cx="7543800" cy="0"/>
          </a:xfrm>
          <a:prstGeom prst="line">
            <a:avLst/>
          </a:prstGeom>
          <a:ln w="19050">
            <a:solidFill>
              <a:srgbClr val="0086FB"/>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3"/>
          </p:nvPr>
        </p:nvSpPr>
        <p:spPr>
          <a:xfrm>
            <a:off x="4191000" y="1828800"/>
            <a:ext cx="4495800" cy="4267200"/>
          </a:xfrm>
          <a:prstGeom prst="rect">
            <a:avLst/>
          </a:prstGeom>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images wit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userDrawn="1"/>
        </p:nvCxnSpPr>
        <p:spPr>
          <a:xfrm>
            <a:off x="1143000" y="1600200"/>
            <a:ext cx="7543800" cy="0"/>
          </a:xfrm>
          <a:prstGeom prst="line">
            <a:avLst/>
          </a:prstGeom>
          <a:ln w="19050">
            <a:solidFill>
              <a:srgbClr val="0086FB"/>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idx="14"/>
          </p:nvPr>
        </p:nvSpPr>
        <p:spPr>
          <a:xfrm>
            <a:off x="5105400" y="4267201"/>
            <a:ext cx="3581400" cy="1964055"/>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baseline="0"/>
            </a:lvl1pPr>
            <a:lvl2pPr>
              <a:buNone/>
              <a:defRPr/>
            </a:lvl2pPr>
            <a:lvl3pPr>
              <a:buNone/>
              <a:defRPr/>
            </a:lvl3pPr>
            <a:lvl4pPr>
              <a:buNone/>
              <a:defRPr/>
            </a:lvl4pPr>
            <a:lvl5pPr>
              <a:buNone/>
              <a:defRPr/>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Click to edit Master text styles</a:t>
            </a:r>
          </a:p>
        </p:txBody>
      </p:sp>
      <p:sp>
        <p:nvSpPr>
          <p:cNvPr id="18" name="Picture Placeholder 7"/>
          <p:cNvSpPr>
            <a:spLocks noGrp="1"/>
          </p:cNvSpPr>
          <p:nvPr>
            <p:ph type="pic" sz="quarter" idx="15"/>
          </p:nvPr>
        </p:nvSpPr>
        <p:spPr>
          <a:xfrm>
            <a:off x="5105400" y="1752600"/>
            <a:ext cx="3581400" cy="2340429"/>
          </a:xfrm>
          <a:prstGeom prst="rect">
            <a:avLst/>
          </a:prstGeom>
        </p:spPr>
        <p:txBody>
          <a:bodyPr/>
          <a:lstStyle/>
          <a:p>
            <a:endParaRPr lang="en-US"/>
          </a:p>
        </p:txBody>
      </p:sp>
      <p:sp>
        <p:nvSpPr>
          <p:cNvPr id="19" name="Content Placeholder 2"/>
          <p:cNvSpPr>
            <a:spLocks noGrp="1"/>
          </p:cNvSpPr>
          <p:nvPr>
            <p:ph idx="16"/>
          </p:nvPr>
        </p:nvSpPr>
        <p:spPr>
          <a:xfrm>
            <a:off x="1143000" y="4267201"/>
            <a:ext cx="3581400" cy="1964055"/>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baseline="0"/>
            </a:lvl1pPr>
            <a:lvl2pPr>
              <a:buNone/>
              <a:defRPr/>
            </a:lvl2pPr>
            <a:lvl3pPr>
              <a:buNone/>
              <a:defRPr/>
            </a:lvl3pPr>
            <a:lvl4pPr>
              <a:buNone/>
              <a:defRPr/>
            </a:lvl4pPr>
            <a:lvl5pPr>
              <a:buNone/>
              <a:defRPr/>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Click to edit Master text styles</a:t>
            </a:r>
          </a:p>
        </p:txBody>
      </p:sp>
      <p:sp>
        <p:nvSpPr>
          <p:cNvPr id="20" name="Picture Placeholder 7"/>
          <p:cNvSpPr>
            <a:spLocks noGrp="1"/>
          </p:cNvSpPr>
          <p:nvPr>
            <p:ph type="pic" sz="quarter" idx="17"/>
          </p:nvPr>
        </p:nvSpPr>
        <p:spPr>
          <a:xfrm>
            <a:off x="1143000" y="1752600"/>
            <a:ext cx="3581400" cy="2340429"/>
          </a:xfrm>
          <a:prstGeom prst="rect">
            <a:avLst/>
          </a:prstGeo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3B8B-A94B-7B47-82F8-594A82055800}" type="datetimeFigureOut">
              <a:rPr lang="en-US" smtClean="0"/>
              <a:pPr/>
              <a:t>5/1/2017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DFF552-3A74-1A4A-8C99-E27C94943421}" type="slidenum">
              <a:rPr lang="en-US" smtClean="0"/>
              <a:pPr/>
              <a:t>‹#›</a:t>
            </a:fld>
            <a:endParaRPr lang="en-US"/>
          </a:p>
        </p:txBody>
      </p:sp>
    </p:spTree>
    <p:extLst>
      <p:ext uri="{BB962C8B-B14F-4D97-AF65-F5344CB8AC3E}">
        <p14:creationId xmlns:p14="http://schemas.microsoft.com/office/powerpoint/2010/main" val="2983191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274638"/>
            <a:ext cx="7543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1828800"/>
            <a:ext cx="7543800" cy="4297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781800" y="6172200"/>
            <a:ext cx="990600" cy="365125"/>
          </a:xfrm>
          <a:prstGeom prst="rect">
            <a:avLst/>
          </a:prstGeom>
        </p:spPr>
        <p:txBody>
          <a:bodyPr vert="horz" lIns="91440" tIns="45720" rIns="91440" bIns="45720" rtlCol="0" anchor="ctr"/>
          <a:lstStyle>
            <a:lvl1pPr algn="l">
              <a:defRPr sz="1200">
                <a:solidFill>
                  <a:schemeClr val="tx1">
                    <a:tint val="75000"/>
                  </a:schemeClr>
                </a:solidFill>
                <a:latin typeface="Open Sans Light" pitchFamily="34" charset="0"/>
                <a:ea typeface="Open Sans Light" pitchFamily="34" charset="0"/>
                <a:cs typeface="Open Sans Light" pitchFamily="34" charset="0"/>
              </a:defRPr>
            </a:lvl1pPr>
          </a:lstStyle>
          <a:p>
            <a:fld id="{EF8A9641-806F-4D52-BAE9-E05263DCA7D1}" type="datetime1">
              <a:rPr lang="en-US" smtClean="0"/>
              <a:pPr/>
              <a:t>5/1/2017</a:t>
            </a:fld>
            <a:endParaRPr lang="en-US"/>
          </a:p>
        </p:txBody>
      </p:sp>
      <p:sp>
        <p:nvSpPr>
          <p:cNvPr id="6" name="Slide Number Placeholder 5"/>
          <p:cNvSpPr>
            <a:spLocks noGrp="1"/>
          </p:cNvSpPr>
          <p:nvPr>
            <p:ph type="sldNum" sz="quarter" idx="4"/>
          </p:nvPr>
        </p:nvSpPr>
        <p:spPr>
          <a:xfrm>
            <a:off x="8382000" y="6172200"/>
            <a:ext cx="533400" cy="365125"/>
          </a:xfrm>
          <a:prstGeom prst="rect">
            <a:avLst/>
          </a:prstGeom>
        </p:spPr>
        <p:txBody>
          <a:bodyPr vert="horz" lIns="91440" tIns="45720" rIns="91440" bIns="45720" rtlCol="0" anchor="ctr"/>
          <a:lstStyle>
            <a:lvl1pPr algn="r">
              <a:defRPr sz="1200">
                <a:solidFill>
                  <a:schemeClr val="tx1">
                    <a:tint val="75000"/>
                  </a:schemeClr>
                </a:solidFill>
                <a:latin typeface="Open Sans Light" pitchFamily="34" charset="0"/>
                <a:ea typeface="Open Sans Light" pitchFamily="34" charset="0"/>
                <a:cs typeface="Open Sans Light"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9" r:id="rId2"/>
    <p:sldLayoutId id="2147483656" r:id="rId3"/>
    <p:sldLayoutId id="2147483650" r:id="rId4"/>
    <p:sldLayoutId id="2147483658" r:id="rId5"/>
    <p:sldLayoutId id="2147483661" r:id="rId6"/>
    <p:sldLayoutId id="2147483663" r:id="rId7"/>
    <p:sldLayoutId id="2147483660" r:id="rId8"/>
    <p:sldLayoutId id="2147483664" r:id="rId9"/>
  </p:sldLayoutIdLst>
  <p:hf sldNum="0" hdr="0" ftr="0"/>
  <p:txStyles>
    <p:title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Light" pitchFamily="34" charset="0"/>
          <a:ea typeface="Open Sans Light" pitchFamily="34" charset="0"/>
          <a:cs typeface="Open Sans Light"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Light" pitchFamily="34" charset="0"/>
          <a:ea typeface="Open Sans Light" pitchFamily="34" charset="0"/>
          <a:cs typeface="Open Sans Light"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Light" pitchFamily="34" charset="0"/>
          <a:ea typeface="Open Sans Light" pitchFamily="34" charset="0"/>
          <a:cs typeface="Open Sans Light"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252.png"/></Relationships>
</file>

<file path=ppt/slides/_rels/slide101.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4.xml"/><Relationship Id="rId4" Type="http://schemas.openxmlformats.org/officeDocument/2006/relationships/image" Target="../media/image269.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9.xml"/><Relationship Id="rId3" Type="http://schemas.microsoft.com/office/2007/relationships/media" Target="../media/media2.wmv"/><Relationship Id="rId7"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video" Target="../media/media3.wmv"/><Relationship Id="rId11" Type="http://schemas.openxmlformats.org/officeDocument/2006/relationships/image" Target="../media/image29.png"/><Relationship Id="rId5" Type="http://schemas.microsoft.com/office/2007/relationships/media" Target="../media/media3.wmv"/><Relationship Id="rId10" Type="http://schemas.openxmlformats.org/officeDocument/2006/relationships/image" Target="../media/image28.png"/><Relationship Id="rId4" Type="http://schemas.openxmlformats.org/officeDocument/2006/relationships/video" Target="../media/media2.wmv"/><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8.wdp"/><Relationship Id="rId3" Type="http://schemas.openxmlformats.org/officeDocument/2006/relationships/image" Target="../media/image47.png"/><Relationship Id="rId7" Type="http://schemas.microsoft.com/office/2007/relationships/hdphoto" Target="../media/hdphoto7.wdp"/><Relationship Id="rId12"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9.png"/><Relationship Id="rId11" Type="http://schemas.openxmlformats.org/officeDocument/2006/relationships/image" Target="../media/image53.png"/><Relationship Id="rId5" Type="http://schemas.microsoft.com/office/2007/relationships/hdphoto" Target="../media/hdphoto6.wdp"/><Relationship Id="rId10" Type="http://schemas.openxmlformats.org/officeDocument/2006/relationships/image" Target="../media/image52.png"/><Relationship Id="rId4" Type="http://schemas.openxmlformats.org/officeDocument/2006/relationships/image" Target="../media/image48.png"/><Relationship Id="rId9"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microsoft.com/office/2007/relationships/hdphoto" Target="../media/hdphoto5.wdp"/><Relationship Id="rId5" Type="http://schemas.openxmlformats.org/officeDocument/2006/relationships/image" Target="../media/image20.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8.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microsoft.com/office/2007/relationships/hdphoto" Target="../media/hdphoto9.wdp"/><Relationship Id="rId5" Type="http://schemas.openxmlformats.org/officeDocument/2006/relationships/image" Target="../media/image57.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82.jpe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6.png"/><Relationship Id="rId7" Type="http://schemas.openxmlformats.org/officeDocument/2006/relationships/diagramColors" Target="../diagrams/colors1.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png"/><Relationship Id="rId3" Type="http://schemas.openxmlformats.org/officeDocument/2006/relationships/image" Target="../media/image89.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91.png"/><Relationship Id="rId11" Type="http://schemas.openxmlformats.org/officeDocument/2006/relationships/image" Target="../media/image96.png"/><Relationship Id="rId5" Type="http://schemas.microsoft.com/office/2007/relationships/hdphoto" Target="../media/hdphoto11.wdp"/><Relationship Id="rId10" Type="http://schemas.openxmlformats.org/officeDocument/2006/relationships/image" Target="../media/image95.png"/><Relationship Id="rId4" Type="http://schemas.openxmlformats.org/officeDocument/2006/relationships/image" Target="../media/image90.png"/><Relationship Id="rId9"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103.pn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08.png"/><Relationship Id="rId5" Type="http://schemas.microsoft.com/office/2007/relationships/hdphoto" Target="../media/hdphoto12.wdp"/><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115.png"/><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6.png&amp;ehk=93H2f35gDpX1RHBtvmExBg&amp;r=0&amp;pid=OfficeInsert"/><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20.png"/><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amp;ehk=Mxf3"/><Relationship Id="rId4" Type="http://schemas.microsoft.com/office/2007/relationships/hdphoto" Target="../media/hdphoto2.wdp"/><Relationship Id="rId9" Type="http://schemas.openxmlformats.org/officeDocument/2006/relationships/image" Target="../media/image13.gif"/></Relationships>
</file>

<file path=ppt/slides/_rels/slide5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slideLayout" Target="../slideLayouts/slideLayout3.xml"/><Relationship Id="rId7" Type="http://schemas.openxmlformats.org/officeDocument/2006/relationships/image" Target="../media/image122.png"/><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121.png"/><Relationship Id="rId5" Type="http://schemas.openxmlformats.org/officeDocument/2006/relationships/image" Target="../media/image118.png"/><Relationship Id="rId10" Type="http://schemas.openxmlformats.org/officeDocument/2006/relationships/image" Target="../media/image10.png"/><Relationship Id="rId4" Type="http://schemas.openxmlformats.org/officeDocument/2006/relationships/notesSlide" Target="../notesSlides/notesSlide45.xml"/><Relationship Id="rId9"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8" Type="http://schemas.openxmlformats.org/officeDocument/2006/relationships/image" Target="../media/image127.png&amp;ehk=VSbcQL39LvMTWr"/><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Colors" Target="../diagrams/colors3.xml"/><Relationship Id="rId17" Type="http://schemas.openxmlformats.org/officeDocument/2006/relationships/diagramColors" Target="../diagrams/colors4.xml"/><Relationship Id="rId2" Type="http://schemas.openxmlformats.org/officeDocument/2006/relationships/notesSlide" Target="../notesSlides/notesSlide47.xml"/><Relationship Id="rId16" Type="http://schemas.openxmlformats.org/officeDocument/2006/relationships/diagramQuickStyle" Target="../diagrams/quickStyle4.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QuickStyle" Target="../diagrams/quickStyle3.xml"/><Relationship Id="rId5" Type="http://schemas.openxmlformats.org/officeDocument/2006/relationships/diagramQuickStyle" Target="../diagrams/quickStyle2.xml"/><Relationship Id="rId15" Type="http://schemas.openxmlformats.org/officeDocument/2006/relationships/diagramLayout" Target="../diagrams/layout4.xml"/><Relationship Id="rId10" Type="http://schemas.openxmlformats.org/officeDocument/2006/relationships/diagramLayout" Target="../diagrams/layout3.xml"/><Relationship Id="rId4" Type="http://schemas.openxmlformats.org/officeDocument/2006/relationships/diagramLayout" Target="../diagrams/layout2.xml"/><Relationship Id="rId9" Type="http://schemas.openxmlformats.org/officeDocument/2006/relationships/diagramData" Target="../diagrams/data3.xml"/><Relationship Id="rId14" Type="http://schemas.openxmlformats.org/officeDocument/2006/relationships/diagramData" Target="../diagrams/data4.xml"/></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48.xml"/><Relationship Id="rId3" Type="http://schemas.microsoft.com/office/2007/relationships/media" Target="../media/media7.mp4"/><Relationship Id="rId7" Type="http://schemas.openxmlformats.org/officeDocument/2006/relationships/slideLayout" Target="../slideLayouts/slideLayout4.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video" Target="../media/media8.mp4"/><Relationship Id="rId11" Type="http://schemas.openxmlformats.org/officeDocument/2006/relationships/image" Target="../media/image130.png"/><Relationship Id="rId5" Type="http://schemas.microsoft.com/office/2007/relationships/media" Target="../media/media8.mp4"/><Relationship Id="rId10" Type="http://schemas.openxmlformats.org/officeDocument/2006/relationships/image" Target="../media/image129.png"/><Relationship Id="rId4" Type="http://schemas.openxmlformats.org/officeDocument/2006/relationships/video" Target="../media/media7.mp4"/><Relationship Id="rId9" Type="http://schemas.openxmlformats.org/officeDocument/2006/relationships/image" Target="../media/image128.png"/></Relationships>
</file>

<file path=ppt/slides/_rels/slide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38.png"/><Relationship Id="rId4"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xml"/><Relationship Id="rId4" Type="http://schemas.openxmlformats.org/officeDocument/2006/relationships/image" Target="../media/image149.png"/></Relationships>
</file>

<file path=ppt/slides/_rels/slide6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3.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6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157.png"/><Relationship Id="rId4" Type="http://schemas.openxmlformats.org/officeDocument/2006/relationships/image" Target="../media/image156.png"/></Relationships>
</file>

<file path=ppt/slides/_rels/slide63.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0.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6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65.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6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image" Target="../media/image173.png"/><Relationship Id="rId4" Type="http://schemas.openxmlformats.org/officeDocument/2006/relationships/image" Target="../media/image172.png"/></Relationships>
</file>

<file path=ppt/slides/_rels/slide6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59.png"/></Relationships>
</file>

<file path=ppt/slides/_rels/slide69.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jpeg"/><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184.jpeg"/><Relationship Id="rId5" Type="http://schemas.openxmlformats.org/officeDocument/2006/relationships/image" Target="../media/image183.jpeg"/><Relationship Id="rId4" Type="http://schemas.openxmlformats.org/officeDocument/2006/relationships/image" Target="../media/image182.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0.mp4"/><Relationship Id="rId1" Type="http://schemas.openxmlformats.org/officeDocument/2006/relationships/video" Target="NULL" TargetMode="Externa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notesSlide" Target="../notesSlides/notesSlide63.xml"/></Relationships>
</file>

<file path=ppt/slides/_rels/slide72.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73.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4.png"/><Relationship Id="rId7" Type="http://schemas.openxmlformats.org/officeDocument/2006/relationships/image" Target="../media/image197.png"/><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microsoft.com/office/2007/relationships/hdphoto" Target="../media/hdphoto14.wdp"/><Relationship Id="rId5" Type="http://schemas.openxmlformats.org/officeDocument/2006/relationships/image" Target="../media/image196.png"/><Relationship Id="rId10" Type="http://schemas.openxmlformats.org/officeDocument/2006/relationships/image" Target="../media/image200.png"/><Relationship Id="rId4" Type="http://schemas.openxmlformats.org/officeDocument/2006/relationships/image" Target="../media/image195.png"/><Relationship Id="rId9" Type="http://schemas.openxmlformats.org/officeDocument/2006/relationships/image" Target="../media/image199.png"/></Relationships>
</file>

<file path=ppt/slides/_rels/slide74.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04.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png"/></Relationships>
</file>

<file path=ppt/slides/_rels/slide7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180.png"/><Relationship Id="rId4" Type="http://schemas.openxmlformats.org/officeDocument/2006/relationships/image" Target="../media/image206.png"/></Relationships>
</file>

<file path=ppt/slides/_rels/slide76.xml.rels><?xml version="1.0" encoding="UTF-8" standalone="yes"?>
<Relationships xmlns="http://schemas.openxmlformats.org/package/2006/relationships"><Relationship Id="rId3" Type="http://schemas.openxmlformats.org/officeDocument/2006/relationships/image" Target="../media/image194.png"/><Relationship Id="rId7" Type="http://schemas.openxmlformats.org/officeDocument/2006/relationships/image" Target="../media/image201.pn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195.png"/></Relationships>
</file>

<file path=ppt/slides/_rels/slide77.xml.rels><?xml version="1.0" encoding="UTF-8" standalone="yes"?>
<Relationships xmlns="http://schemas.openxmlformats.org/package/2006/relationships"><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78.xml.rels><?xml version="1.0" encoding="UTF-8" standalone="yes"?>
<Relationships xmlns="http://schemas.openxmlformats.org/package/2006/relationships"><Relationship Id="rId8" Type="http://schemas.openxmlformats.org/officeDocument/2006/relationships/image" Target="../media/image214.jpeg"/><Relationship Id="rId13" Type="http://schemas.openxmlformats.org/officeDocument/2006/relationships/image" Target="../media/image219.png"/><Relationship Id="rId3" Type="http://schemas.openxmlformats.org/officeDocument/2006/relationships/image" Target="../media/image213.png"/><Relationship Id="rId7" Type="http://schemas.openxmlformats.org/officeDocument/2006/relationships/image" Target="../media/image212.png"/><Relationship Id="rId12" Type="http://schemas.openxmlformats.org/officeDocument/2006/relationships/image" Target="../media/image218.pn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211.png"/><Relationship Id="rId11" Type="http://schemas.openxmlformats.org/officeDocument/2006/relationships/image" Target="../media/image217.png"/><Relationship Id="rId5" Type="http://schemas.openxmlformats.org/officeDocument/2006/relationships/image" Target="../media/image210.png"/><Relationship Id="rId15" Type="http://schemas.openxmlformats.org/officeDocument/2006/relationships/image" Target="../media/image221.png"/><Relationship Id="rId10" Type="http://schemas.openxmlformats.org/officeDocument/2006/relationships/image" Target="../media/image216.png"/><Relationship Id="rId4" Type="http://schemas.openxmlformats.org/officeDocument/2006/relationships/image" Target="../media/image209.png"/><Relationship Id="rId9" Type="http://schemas.openxmlformats.org/officeDocument/2006/relationships/image" Target="../media/image215.jpeg"/><Relationship Id="rId14" Type="http://schemas.openxmlformats.org/officeDocument/2006/relationships/image" Target="../media/image220.png"/></Relationships>
</file>

<file path=ppt/slides/_rels/slide7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openxmlformats.org/officeDocument/2006/relationships/image" Target="../media/image22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80.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226.png"/><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1.png"/></Relationships>
</file>

<file path=ppt/slides/_rels/slide81.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26.png"/><Relationship Id="rId7" Type="http://schemas.openxmlformats.org/officeDocument/2006/relationships/image" Target="../media/image210.png"/><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image" Target="../media/image209.png"/><Relationship Id="rId5" Type="http://schemas.openxmlformats.org/officeDocument/2006/relationships/image" Target="../media/image213.png"/><Relationship Id="rId10" Type="http://schemas.openxmlformats.org/officeDocument/2006/relationships/image" Target="../media/image228.png"/><Relationship Id="rId4" Type="http://schemas.openxmlformats.org/officeDocument/2006/relationships/image" Target="../media/image227.png"/><Relationship Id="rId9" Type="http://schemas.openxmlformats.org/officeDocument/2006/relationships/image" Target="../media/image212.png"/></Relationships>
</file>

<file path=ppt/slides/_rels/slide82.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213.png"/><Relationship Id="rId7" Type="http://schemas.openxmlformats.org/officeDocument/2006/relationships/image" Target="../media/image212.png"/><Relationship Id="rId2" Type="http://schemas.openxmlformats.org/officeDocument/2006/relationships/notesSlide" Target="../notesSlides/notesSlide74.xml"/><Relationship Id="rId1" Type="http://schemas.openxmlformats.org/officeDocument/2006/relationships/slideLayout" Target="../slideLayouts/slideLayout4.xml"/><Relationship Id="rId6" Type="http://schemas.openxmlformats.org/officeDocument/2006/relationships/image" Target="../media/image211.png"/><Relationship Id="rId5" Type="http://schemas.openxmlformats.org/officeDocument/2006/relationships/image" Target="../media/image210.png"/><Relationship Id="rId10" Type="http://schemas.openxmlformats.org/officeDocument/2006/relationships/image" Target="../media/image231.png"/><Relationship Id="rId4" Type="http://schemas.openxmlformats.org/officeDocument/2006/relationships/image" Target="../media/image209.png"/><Relationship Id="rId9" Type="http://schemas.openxmlformats.org/officeDocument/2006/relationships/image" Target="../media/image23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80.png"/><Relationship Id="rId7" Type="http://schemas.openxmlformats.org/officeDocument/2006/relationships/diagramColors" Target="../diagrams/colors5.xml"/><Relationship Id="rId2" Type="http://schemas.openxmlformats.org/officeDocument/2006/relationships/notesSlide" Target="../notesSlides/notesSlide76.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8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77.xml"/><Relationship Id="rId1" Type="http://schemas.openxmlformats.org/officeDocument/2006/relationships/slideLayout" Target="../slideLayouts/slideLayout4.xml"/><Relationship Id="rId6" Type="http://schemas.openxmlformats.org/officeDocument/2006/relationships/image" Target="../media/image235.jpeg"/><Relationship Id="rId5" Type="http://schemas.openxmlformats.org/officeDocument/2006/relationships/image" Target="../media/image234.jpg"/><Relationship Id="rId4" Type="http://schemas.openxmlformats.org/officeDocument/2006/relationships/image" Target="../media/image233.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237.png"/></Relationships>
</file>

<file path=ppt/slides/_rels/slide93.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2.png"/><Relationship Id="rId7" Type="http://schemas.openxmlformats.org/officeDocument/2006/relationships/image" Target="../media/image245.png"/><Relationship Id="rId2" Type="http://schemas.openxmlformats.org/officeDocument/2006/relationships/image" Target="../media/image241.png"/><Relationship Id="rId1" Type="http://schemas.openxmlformats.org/officeDocument/2006/relationships/slideLayout" Target="../slideLayouts/slideLayout4.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38.png"/><Relationship Id="rId9" Type="http://schemas.openxmlformats.org/officeDocument/2006/relationships/image" Target="../media/image247.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248.png"/></Relationships>
</file>

<file path=ppt/slides/_rels/slide9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9.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Using the </a:t>
            </a:r>
            <a:r>
              <a:rPr lang="en-US" i="1" dirty="0"/>
              <a:t>Ultimate</a:t>
            </a:r>
            <a:r>
              <a:rPr lang="en-US" dirty="0"/>
              <a:t> of SA</a:t>
            </a:r>
          </a:p>
        </p:txBody>
      </p:sp>
      <p:sp>
        <p:nvSpPr>
          <p:cNvPr id="3" name="Subtitle 2"/>
          <p:cNvSpPr>
            <a:spLocks noGrp="1"/>
          </p:cNvSpPr>
          <p:nvPr>
            <p:ph type="subTitle" idx="1"/>
          </p:nvPr>
        </p:nvSpPr>
        <p:spPr>
          <a:xfrm>
            <a:off x="7220" y="6193456"/>
            <a:ext cx="9143999" cy="647700"/>
          </a:xfrm>
        </p:spPr>
        <p:txBody>
          <a:bodyPr>
            <a:normAutofit/>
          </a:bodyPr>
          <a:lstStyle/>
          <a:p>
            <a:r>
              <a:rPr lang="en-US" dirty="0"/>
              <a:t>Steve Seiler							                    Ashley DeKerlegand</a:t>
            </a:r>
          </a:p>
          <a:p>
            <a:r>
              <a:rPr lang="en-US" dirty="0"/>
              <a:t>Project Engineer							  Director of Training</a:t>
            </a:r>
          </a:p>
        </p:txBody>
      </p:sp>
      <p:sp>
        <p:nvSpPr>
          <p:cNvPr id="4" name="Date Placeholder 3"/>
          <p:cNvSpPr>
            <a:spLocks noGrp="1"/>
          </p:cNvSpPr>
          <p:nvPr>
            <p:ph type="dt" sz="half" idx="10"/>
          </p:nvPr>
        </p:nvSpPr>
        <p:spPr/>
        <p:txBody>
          <a:bodyPr/>
          <a:lstStyle/>
          <a:p>
            <a:fld id="{D71AB106-F467-4650-859F-31DFDC458DD8}" type="datetime4">
              <a:rPr lang="en-US" smtClean="0"/>
              <a:pPr/>
              <a:t>May 1, 2017</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99016" y="1676400"/>
            <a:ext cx="5027849" cy="4233293"/>
          </a:xfrm>
          <a:prstGeom prst="rect">
            <a:avLst/>
          </a:prstGeom>
        </p:spPr>
      </p:pic>
      <p:pic>
        <p:nvPicPr>
          <p:cNvPr id="9" name="Picture 8" descr="Using the &lt;strong&gt;Normal Distribution&lt;/strong&gt; · Statistics"/>
          <p:cNvPicPr>
            <a:picLocks noChangeAspect="1"/>
          </p:cNvPicPr>
          <p:nvPr/>
        </p:nvPicPr>
        <p:blipFill rotWithShape="1">
          <a:blip r:embed="rId4">
            <a:extLst>
              <a:ext uri="{BEBA8EAE-BF5A-486C-A8C5-ECC9F3942E4B}">
                <a14:imgProps xmlns:a14="http://schemas.microsoft.com/office/drawing/2010/main">
                  <a14:imgLayer r:embed="rId5">
                    <a14:imgEffect>
                      <a14:backgroundRemoval t="3200" b="95200" l="2875" r="97536"/>
                    </a14:imgEffect>
                  </a14:imgLayer>
                </a14:imgProps>
              </a:ext>
              <a:ext uri="{28A0092B-C50C-407E-A947-70E740481C1C}">
                <a14:useLocalDpi xmlns:a14="http://schemas.microsoft.com/office/drawing/2010/main" val="0"/>
              </a:ext>
            </a:extLst>
          </a:blip>
          <a:srcRect l="16435" t="5806" r="15192" b="4202"/>
          <a:stretch/>
        </p:blipFill>
        <p:spPr>
          <a:xfrm>
            <a:off x="990600" y="1600200"/>
            <a:ext cx="7593165" cy="3960857"/>
          </a:xfrm>
          <a:prstGeom prst="rect">
            <a:avLst/>
          </a:prstGeom>
        </p:spPr>
      </p:pic>
      <p:sp>
        <p:nvSpPr>
          <p:cNvPr id="6" name="Title 5"/>
          <p:cNvSpPr>
            <a:spLocks noGrp="1"/>
          </p:cNvSpPr>
          <p:nvPr>
            <p:ph type="title"/>
          </p:nvPr>
        </p:nvSpPr>
        <p:spPr>
          <a:xfrm>
            <a:off x="1066800" y="125002"/>
            <a:ext cx="8763000" cy="1676400"/>
          </a:xfrm>
        </p:spPr>
        <p:txBody>
          <a:bodyPr>
            <a:normAutofit/>
          </a:bodyPr>
          <a:lstStyle/>
          <a:p>
            <a:r>
              <a:rPr lang="en-US" dirty="0"/>
              <a:t>Uncertainty Cloud Visualization</a:t>
            </a:r>
          </a:p>
        </p:txBody>
      </p:sp>
      <p:cxnSp>
        <p:nvCxnSpPr>
          <p:cNvPr id="10" name="Straight Arrow Connector 9"/>
          <p:cNvCxnSpPr>
            <a:cxnSpLocks/>
          </p:cNvCxnSpPr>
          <p:nvPr/>
        </p:nvCxnSpPr>
        <p:spPr>
          <a:xfrm>
            <a:off x="4724400" y="1676400"/>
            <a:ext cx="0" cy="388465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4495800" y="5448126"/>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x</a:t>
            </a:r>
          </a:p>
        </p:txBody>
      </p:sp>
      <p:cxnSp>
        <p:nvCxnSpPr>
          <p:cNvPr id="14" name="Straight Arrow Connector 13"/>
          <p:cNvCxnSpPr>
            <a:cxnSpLocks/>
          </p:cNvCxnSpPr>
          <p:nvPr/>
        </p:nvCxnSpPr>
        <p:spPr>
          <a:xfrm>
            <a:off x="5638800" y="2590800"/>
            <a:ext cx="76200" cy="297025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a:cxnSpLocks/>
          </p:cNvCxnSpPr>
          <p:nvPr/>
        </p:nvCxnSpPr>
        <p:spPr>
          <a:xfrm flipH="1">
            <a:off x="3810000" y="2590800"/>
            <a:ext cx="19594" cy="297025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3397408" y="5448125"/>
            <a:ext cx="8113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black"/>
                </a:solidFill>
                <a:effectLst/>
                <a:uLnTx/>
                <a:uFillTx/>
                <a:latin typeface="Calibri"/>
                <a:ea typeface="+mn-ea"/>
                <a:cs typeface="+mn-cs"/>
              </a:rPr>
              <a:t>σ</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p:cNvSpPr txBox="1"/>
          <p:nvPr/>
        </p:nvSpPr>
        <p:spPr>
          <a:xfrm>
            <a:off x="5296609" y="5448124"/>
            <a:ext cx="8113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black"/>
                </a:solidFill>
                <a:effectLst/>
                <a:uLnTx/>
                <a:uFillTx/>
                <a:latin typeface="Calibri"/>
                <a:ea typeface="+mn-ea"/>
                <a:cs typeface="+mn-cs"/>
              </a:rPr>
              <a:t>σ</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TextBox 24"/>
          <p:cNvSpPr txBox="1"/>
          <p:nvPr/>
        </p:nvSpPr>
        <p:spPr>
          <a:xfrm>
            <a:off x="6400800" y="5448123"/>
            <a:ext cx="8113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2</a:t>
            </a:r>
            <a:r>
              <a:rPr kumimoji="0" lang="el-GR" sz="3600" b="0" i="0" u="none" strike="noStrike" kern="1200" cap="none" spc="0" normalizeH="0" baseline="0" noProof="0" dirty="0">
                <a:ln>
                  <a:noFill/>
                </a:ln>
                <a:solidFill>
                  <a:prstClr val="black"/>
                </a:solidFill>
                <a:effectLst/>
                <a:uLnTx/>
                <a:uFillTx/>
                <a:latin typeface="Calibri"/>
                <a:ea typeface="+mn-ea"/>
                <a:cs typeface="+mn-cs"/>
              </a:rPr>
              <a:t>σ</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Box 25"/>
          <p:cNvSpPr txBox="1"/>
          <p:nvPr/>
        </p:nvSpPr>
        <p:spPr>
          <a:xfrm>
            <a:off x="2299016" y="5444403"/>
            <a:ext cx="8113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2</a:t>
            </a:r>
            <a:r>
              <a:rPr kumimoji="0" lang="el-GR" sz="3600" b="0" i="0" u="none" strike="noStrike" kern="1200" cap="none" spc="0" normalizeH="0" baseline="0" noProof="0" dirty="0">
                <a:ln>
                  <a:noFill/>
                </a:ln>
                <a:solidFill>
                  <a:prstClr val="black"/>
                </a:solidFill>
                <a:effectLst/>
                <a:uLnTx/>
                <a:uFillTx/>
                <a:latin typeface="Calibri"/>
                <a:ea typeface="+mn-ea"/>
                <a:cs typeface="+mn-cs"/>
              </a:rPr>
              <a:t>σ</a:t>
            </a:r>
            <a:endParaRPr kumimoji="0" lang="en-US" sz="36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27" name="Straight Arrow Connector 26"/>
          <p:cNvCxnSpPr>
            <a:cxnSpLocks/>
          </p:cNvCxnSpPr>
          <p:nvPr/>
        </p:nvCxnSpPr>
        <p:spPr>
          <a:xfrm flipH="1">
            <a:off x="2805606" y="4221219"/>
            <a:ext cx="19594" cy="133983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a:cxnSpLocks/>
          </p:cNvCxnSpPr>
          <p:nvPr/>
        </p:nvCxnSpPr>
        <p:spPr>
          <a:xfrm>
            <a:off x="6745688" y="4307305"/>
            <a:ext cx="26315" cy="125272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4" name="Picture 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1275" y="4735580"/>
            <a:ext cx="2105217" cy="2105217"/>
          </a:xfrm>
          <a:prstGeom prst="rect">
            <a:avLst/>
          </a:prstGeom>
        </p:spPr>
      </p:pic>
    </p:spTree>
    <p:extLst>
      <p:ext uri="{BB962C8B-B14F-4D97-AF65-F5344CB8AC3E}">
        <p14:creationId xmlns:p14="http://schemas.microsoft.com/office/powerpoint/2010/main" val="145484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par>
                                <p:cTn id="20" presetID="22" presetClass="entr" presetSubtype="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par>
                          <p:cTn id="23" fill="hold">
                            <p:stCondLst>
                              <p:cond delay="3000"/>
                            </p:stCondLst>
                            <p:childTnLst>
                              <p:par>
                                <p:cTn id="24" presetID="22" presetClass="entr" presetSubtype="1"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up)">
                                      <p:cBhvr>
                                        <p:cTn id="29" dur="500"/>
                                        <p:tgtEl>
                                          <p:spTgt spid="23"/>
                                        </p:tgtEl>
                                      </p:cBhvr>
                                    </p:animEffect>
                                  </p:childTnLst>
                                </p:cTn>
                              </p:par>
                            </p:childTnLst>
                          </p:cTn>
                        </p:par>
                        <p:par>
                          <p:cTn id="30" fill="hold">
                            <p:stCondLst>
                              <p:cond delay="3500"/>
                            </p:stCondLst>
                            <p:childTnLst>
                              <p:par>
                                <p:cTn id="31" presetID="22" presetClass="entr" presetSubtype="1" fill="hold"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up)">
                                      <p:cBhvr>
                                        <p:cTn id="33" dur="500"/>
                                        <p:tgtEl>
                                          <p:spTgt spid="27"/>
                                        </p:tgtEl>
                                      </p:cBhvr>
                                    </p:animEffect>
                                  </p:childTnLst>
                                </p:cTn>
                              </p:par>
                              <p:par>
                                <p:cTn id="34" presetID="22" presetClass="entr" presetSubtype="1"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up)">
                                      <p:cBhvr>
                                        <p:cTn id="36" dur="500"/>
                                        <p:tgtEl>
                                          <p:spTgt spid="30"/>
                                        </p:tgtEl>
                                      </p:cBhvr>
                                    </p:animEffect>
                                  </p:childTnLst>
                                </p:cTn>
                              </p:par>
                            </p:childTnLst>
                          </p:cTn>
                        </p:par>
                        <p:par>
                          <p:cTn id="37" fill="hold">
                            <p:stCondLst>
                              <p:cond delay="4000"/>
                            </p:stCondLst>
                            <p:childTnLst>
                              <p:par>
                                <p:cTn id="38" presetID="22" presetClass="entr" presetSubtype="1"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up)">
                                      <p:cBhvr>
                                        <p:cTn id="40" dur="500"/>
                                        <p:tgtEl>
                                          <p:spTgt spid="2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up)">
                                      <p:cBhvr>
                                        <p:cTn id="43" dur="500"/>
                                        <p:tgtEl>
                                          <p:spTgt spid="25"/>
                                        </p:tgtEl>
                                      </p:cBhvr>
                                    </p:animEffect>
                                  </p:childTnLst>
                                </p:cTn>
                              </p:par>
                            </p:childTnLst>
                          </p:cTn>
                        </p:par>
                        <p:par>
                          <p:cTn id="44" fill="hold">
                            <p:stCondLst>
                              <p:cond delay="4500"/>
                            </p:stCondLst>
                            <p:childTnLst>
                              <p:par>
                                <p:cTn id="45" presetID="42" presetClass="entr" presetSubtype="0"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3" grpId="0"/>
      <p:bldP spid="25" grpId="0"/>
      <p:bldP spid="2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543800" cy="1143000"/>
          </a:xfrm>
        </p:spPr>
        <p:txBody>
          <a:bodyPr/>
          <a:lstStyle/>
          <a:p>
            <a:r>
              <a:rPr lang="en-US" dirty="0"/>
              <a:t>Running the Script</a:t>
            </a:r>
          </a:p>
        </p:txBody>
      </p:sp>
      <p:pic>
        <p:nvPicPr>
          <p:cNvPr id="6" name="run m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1219200"/>
            <a:ext cx="8539721"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259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76400" y="1752600"/>
            <a:ext cx="5909852" cy="4984254"/>
          </a:xfrm>
          <a:prstGeom prst="rect">
            <a:avLst/>
          </a:prstGeom>
        </p:spPr>
      </p:pic>
      <p:sp>
        <p:nvSpPr>
          <p:cNvPr id="2" name="Title 1"/>
          <p:cNvSpPr>
            <a:spLocks noGrp="1"/>
          </p:cNvSpPr>
          <p:nvPr>
            <p:ph type="title"/>
          </p:nvPr>
        </p:nvSpPr>
        <p:spPr/>
        <p:txBody>
          <a:bodyPr>
            <a:normAutofit fontScale="90000"/>
          </a:bodyPr>
          <a:lstStyle/>
          <a:p>
            <a:r>
              <a:rPr lang="en-US" dirty="0"/>
              <a:t>MP Command Reference Manual</a:t>
            </a:r>
          </a:p>
        </p:txBody>
      </p:sp>
      <p:pic>
        <p:nvPicPr>
          <p:cNvPr id="3" name="Picture 2"/>
          <p:cNvPicPr>
            <a:picLocks noChangeAspect="1"/>
          </p:cNvPicPr>
          <p:nvPr/>
        </p:nvPicPr>
        <p:blipFill>
          <a:blip r:embed="rId3"/>
          <a:stretch>
            <a:fillRect/>
          </a:stretch>
        </p:blipFill>
        <p:spPr>
          <a:xfrm>
            <a:off x="5257800" y="1676400"/>
            <a:ext cx="3514286" cy="971429"/>
          </a:xfrm>
          <a:prstGeom prst="rect">
            <a:avLst/>
          </a:prstGeom>
          <a:ln w="28575">
            <a:solidFill>
              <a:srgbClr val="0086FB"/>
            </a:solidFill>
          </a:ln>
        </p:spPr>
      </p:pic>
    </p:spTree>
    <p:extLst>
      <p:ext uri="{BB962C8B-B14F-4D97-AF65-F5344CB8AC3E}">
        <p14:creationId xmlns:p14="http://schemas.microsoft.com/office/powerpoint/2010/main" val="37449106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74638"/>
            <a:ext cx="7543800" cy="1143000"/>
          </a:xfrm>
        </p:spPr>
        <p:txBody>
          <a:bodyPr/>
          <a:lstStyle/>
          <a:p>
            <a:r>
              <a:rPr lang="en-US" dirty="0"/>
              <a:t>Debugging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618949"/>
            <a:ext cx="533400" cy="454378"/>
          </a:xfrm>
          <a:prstGeom prst="rect">
            <a:avLst/>
          </a:prstGeom>
        </p:spPr>
      </p:pic>
      <p:pic>
        <p:nvPicPr>
          <p:cNvPr id="3" name="Picture 2"/>
          <p:cNvPicPr>
            <a:picLocks noChangeAspect="1"/>
          </p:cNvPicPr>
          <p:nvPr/>
        </p:nvPicPr>
        <p:blipFill>
          <a:blip r:embed="rId3"/>
          <a:stretch>
            <a:fillRect/>
          </a:stretch>
        </p:blipFill>
        <p:spPr>
          <a:xfrm>
            <a:off x="709613" y="1524000"/>
            <a:ext cx="7977187" cy="5257799"/>
          </a:xfrm>
          <a:prstGeom prst="rect">
            <a:avLst/>
          </a:prstGeom>
          <a:ln w="381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626097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 Watcher</a:t>
            </a:r>
          </a:p>
        </p:txBody>
      </p:sp>
      <p:pic>
        <p:nvPicPr>
          <p:cNvPr id="3" name="Picture 2"/>
          <p:cNvPicPr>
            <a:picLocks noChangeAspect="1"/>
          </p:cNvPicPr>
          <p:nvPr/>
        </p:nvPicPr>
        <p:blipFill>
          <a:blip r:embed="rId2"/>
          <a:stretch>
            <a:fillRect/>
          </a:stretch>
        </p:blipFill>
        <p:spPr>
          <a:xfrm>
            <a:off x="2209800" y="1219200"/>
            <a:ext cx="5062933" cy="5573719"/>
          </a:xfrm>
          <a:prstGeom prst="rect">
            <a:avLst/>
          </a:prstGeom>
        </p:spPr>
      </p:pic>
      <p:sp>
        <p:nvSpPr>
          <p:cNvPr id="5" name="TextBox 4"/>
          <p:cNvSpPr txBox="1"/>
          <p:nvPr/>
        </p:nvSpPr>
        <p:spPr>
          <a:xfrm>
            <a:off x="5029200" y="867285"/>
            <a:ext cx="2514600" cy="369332"/>
          </a:xfrm>
          <a:prstGeom prst="rect">
            <a:avLst/>
          </a:prstGeom>
          <a:noFill/>
        </p:spPr>
        <p:txBody>
          <a:bodyPr wrap="square" rtlCol="0">
            <a:spAutoFit/>
          </a:bodyPr>
          <a:lstStyle/>
          <a:p>
            <a:r>
              <a:rPr lang="en-US" dirty="0"/>
              <a:t>Scripts &gt; MP Watcher</a:t>
            </a:r>
          </a:p>
        </p:txBody>
      </p:sp>
    </p:spTree>
    <p:extLst>
      <p:ext uri="{BB962C8B-B14F-4D97-AF65-F5344CB8AC3E}">
        <p14:creationId xmlns:p14="http://schemas.microsoft.com/office/powerpoint/2010/main" val="9921159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 Capabilities</a:t>
            </a:r>
          </a:p>
        </p:txBody>
      </p:sp>
      <p:sp>
        <p:nvSpPr>
          <p:cNvPr id="3" name="Content Placeholder 2"/>
          <p:cNvSpPr>
            <a:spLocks noGrp="1"/>
          </p:cNvSpPr>
          <p:nvPr>
            <p:ph idx="1"/>
          </p:nvPr>
        </p:nvSpPr>
        <p:spPr/>
        <p:txBody>
          <a:bodyPr/>
          <a:lstStyle/>
          <a:p>
            <a:r>
              <a:rPr lang="en-US" dirty="0"/>
              <a:t>Make Calculations</a:t>
            </a:r>
          </a:p>
          <a:p>
            <a:r>
              <a:rPr lang="en-US" dirty="0"/>
              <a:t>Branch to different behavior based on decisions</a:t>
            </a:r>
          </a:p>
          <a:p>
            <a:r>
              <a:rPr lang="en-US" dirty="0"/>
              <a:t>Gather user input</a:t>
            </a:r>
          </a:p>
          <a:p>
            <a:r>
              <a:rPr lang="en-US" dirty="0"/>
              <a:t>Read and write to files</a:t>
            </a:r>
          </a:p>
          <a:p>
            <a:r>
              <a:rPr lang="en-US" dirty="0"/>
              <a:t>Execute custom code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7900" y="3048000"/>
            <a:ext cx="2628900" cy="2642176"/>
          </a:xfrm>
          <a:prstGeom prst="rect">
            <a:avLst/>
          </a:prstGeom>
        </p:spPr>
      </p:pic>
    </p:spTree>
    <p:extLst>
      <p:ext uri="{BB962C8B-B14F-4D97-AF65-F5344CB8AC3E}">
        <p14:creationId xmlns:p14="http://schemas.microsoft.com/office/powerpoint/2010/main" val="28418873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 SDK</a:t>
            </a:r>
          </a:p>
        </p:txBody>
      </p:sp>
      <p:sp>
        <p:nvSpPr>
          <p:cNvPr id="3" name="Content Placeholder 2"/>
          <p:cNvSpPr>
            <a:spLocks noGrp="1"/>
          </p:cNvSpPr>
          <p:nvPr>
            <p:ph idx="1"/>
          </p:nvPr>
        </p:nvSpPr>
        <p:spPr/>
        <p:txBody>
          <a:bodyPr>
            <a:normAutofit lnSpcReduction="10000"/>
          </a:bodyPr>
          <a:lstStyle/>
          <a:p>
            <a:r>
              <a:rPr lang="en-US" dirty="0"/>
              <a:t>Write custom applications utilizing MP functionality</a:t>
            </a:r>
          </a:p>
          <a:p>
            <a:r>
              <a:rPr lang="en-US" dirty="0"/>
              <a:t>C++, VB.NET, or other ActiveX controls</a:t>
            </a:r>
          </a:p>
          <a:p>
            <a:r>
              <a:rPr lang="en-US" dirty="0"/>
              <a:t>Offers full power from these languages</a:t>
            </a:r>
          </a:p>
          <a:p>
            <a:r>
              <a:rPr lang="en-US" dirty="0"/>
              <a:t>Simplifies complex math operations and data manipulation</a:t>
            </a:r>
          </a:p>
          <a:p>
            <a:r>
              <a:rPr lang="en-US" dirty="0"/>
              <a:t>Compiled and distributed as true application</a:t>
            </a:r>
          </a:p>
        </p:txBody>
      </p:sp>
    </p:spTree>
    <p:extLst>
      <p:ext uri="{BB962C8B-B14F-4D97-AF65-F5344CB8AC3E}">
        <p14:creationId xmlns:p14="http://schemas.microsoft.com/office/powerpoint/2010/main" val="7006911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SDK Code Viewer</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1600" y="1777003"/>
            <a:ext cx="6934200" cy="4318997"/>
          </a:xfrm>
        </p:spPr>
      </p:pic>
      <p:pic>
        <p:nvPicPr>
          <p:cNvPr id="3" name="Picture 2"/>
          <p:cNvPicPr>
            <a:picLocks noChangeAspect="1"/>
          </p:cNvPicPr>
          <p:nvPr/>
        </p:nvPicPr>
        <p:blipFill>
          <a:blip r:embed="rId3"/>
          <a:stretch>
            <a:fillRect/>
          </a:stretch>
        </p:blipFill>
        <p:spPr>
          <a:xfrm>
            <a:off x="5715000" y="488995"/>
            <a:ext cx="2647619" cy="714286"/>
          </a:xfrm>
          <a:prstGeom prst="rect">
            <a:avLst/>
          </a:prstGeom>
          <a:ln w="38100">
            <a:solidFill>
              <a:srgbClr val="0086FB"/>
            </a:solidFill>
          </a:ln>
        </p:spPr>
      </p:pic>
    </p:spTree>
    <p:extLst>
      <p:ext uri="{BB962C8B-B14F-4D97-AF65-F5344CB8AC3E}">
        <p14:creationId xmlns:p14="http://schemas.microsoft.com/office/powerpoint/2010/main" val="278051653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Setting Up an SDK Project</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953834"/>
            <a:ext cx="4267200" cy="3039407"/>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953834"/>
            <a:ext cx="4181487" cy="3039407"/>
          </a:xfrm>
          <a:prstGeom prst="rect">
            <a:avLst/>
          </a:prstGeom>
        </p:spPr>
      </p:pic>
      <p:sp>
        <p:nvSpPr>
          <p:cNvPr id="7" name="TextBox 6"/>
          <p:cNvSpPr txBox="1"/>
          <p:nvPr/>
        </p:nvSpPr>
        <p:spPr>
          <a:xfrm>
            <a:off x="1600200" y="5410200"/>
            <a:ext cx="1981200" cy="523220"/>
          </a:xfrm>
          <a:prstGeom prst="rect">
            <a:avLst/>
          </a:prstGeom>
          <a:noFill/>
          <a:ln w="28575">
            <a:solidFill>
              <a:schemeClr val="tx1"/>
            </a:solidFill>
          </a:ln>
        </p:spPr>
        <p:txBody>
          <a:bodyPr wrap="square" rtlCol="0">
            <a:spAutoFit/>
          </a:bodyPr>
          <a:lstStyle/>
          <a:p>
            <a:pPr algn="ctr"/>
            <a:r>
              <a:rPr lang="en-US" sz="2800" dirty="0"/>
              <a:t>Visual Basic</a:t>
            </a:r>
          </a:p>
        </p:txBody>
      </p:sp>
      <p:sp>
        <p:nvSpPr>
          <p:cNvPr id="9" name="TextBox 8"/>
          <p:cNvSpPr txBox="1"/>
          <p:nvPr/>
        </p:nvSpPr>
        <p:spPr>
          <a:xfrm>
            <a:off x="6434143" y="5410200"/>
            <a:ext cx="1066800" cy="523220"/>
          </a:xfrm>
          <a:prstGeom prst="rect">
            <a:avLst/>
          </a:prstGeom>
          <a:noFill/>
          <a:ln w="28575">
            <a:solidFill>
              <a:schemeClr val="tx1"/>
            </a:solidFill>
          </a:ln>
        </p:spPr>
        <p:txBody>
          <a:bodyPr wrap="square" rtlCol="0">
            <a:spAutoFit/>
          </a:bodyPr>
          <a:lstStyle/>
          <a:p>
            <a:pPr algn="ctr"/>
            <a:r>
              <a:rPr lang="en-US" sz="2800" dirty="0"/>
              <a:t>C++</a:t>
            </a:r>
          </a:p>
        </p:txBody>
      </p:sp>
    </p:spTree>
    <p:extLst>
      <p:ext uri="{BB962C8B-B14F-4D97-AF65-F5344CB8AC3E}">
        <p14:creationId xmlns:p14="http://schemas.microsoft.com/office/powerpoint/2010/main" val="82236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Sending Commands to SA</a:t>
            </a:r>
          </a:p>
        </p:txBody>
      </p:sp>
      <p:pic>
        <p:nvPicPr>
          <p:cNvPr id="5" name="Picture 4"/>
          <p:cNvPicPr>
            <a:picLocks noChangeAspect="1"/>
          </p:cNvPicPr>
          <p:nvPr/>
        </p:nvPicPr>
        <p:blipFill>
          <a:blip r:embed="rId2"/>
          <a:stretch>
            <a:fillRect/>
          </a:stretch>
        </p:blipFill>
        <p:spPr>
          <a:xfrm>
            <a:off x="380999" y="2667000"/>
            <a:ext cx="8763001" cy="1058201"/>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304800" y="5105400"/>
            <a:ext cx="8915400" cy="894596"/>
          </a:xfrm>
          <a:prstGeom prst="rect">
            <a:avLst/>
          </a:prstGeom>
        </p:spPr>
      </p:pic>
      <p:sp>
        <p:nvSpPr>
          <p:cNvPr id="9" name="TextBox 8"/>
          <p:cNvSpPr txBox="1"/>
          <p:nvPr/>
        </p:nvSpPr>
        <p:spPr>
          <a:xfrm>
            <a:off x="3657600" y="1905000"/>
            <a:ext cx="1981200" cy="523220"/>
          </a:xfrm>
          <a:prstGeom prst="rect">
            <a:avLst/>
          </a:prstGeom>
          <a:noFill/>
          <a:ln w="28575">
            <a:solidFill>
              <a:schemeClr val="tx1"/>
            </a:solidFill>
          </a:ln>
        </p:spPr>
        <p:txBody>
          <a:bodyPr wrap="square" rtlCol="0">
            <a:spAutoFit/>
          </a:bodyPr>
          <a:lstStyle/>
          <a:p>
            <a:pPr algn="ctr"/>
            <a:r>
              <a:rPr lang="en-US" sz="2800" dirty="0"/>
              <a:t>Connect</a:t>
            </a:r>
          </a:p>
        </p:txBody>
      </p:sp>
      <p:sp>
        <p:nvSpPr>
          <p:cNvPr id="10" name="TextBox 9"/>
          <p:cNvSpPr txBox="1"/>
          <p:nvPr/>
        </p:nvSpPr>
        <p:spPr>
          <a:xfrm>
            <a:off x="3657600" y="4582180"/>
            <a:ext cx="1981200" cy="523220"/>
          </a:xfrm>
          <a:prstGeom prst="rect">
            <a:avLst/>
          </a:prstGeom>
          <a:noFill/>
          <a:ln w="28575">
            <a:solidFill>
              <a:schemeClr val="tx1"/>
            </a:solidFill>
          </a:ln>
        </p:spPr>
        <p:txBody>
          <a:bodyPr wrap="square" rtlCol="0">
            <a:spAutoFit/>
          </a:bodyPr>
          <a:lstStyle/>
          <a:p>
            <a:pPr algn="ctr"/>
            <a:r>
              <a:rPr lang="en-US" sz="2800" dirty="0"/>
              <a:t>Declare</a:t>
            </a:r>
          </a:p>
        </p:txBody>
      </p:sp>
    </p:spTree>
    <p:extLst>
      <p:ext uri="{BB962C8B-B14F-4D97-AF65-F5344CB8AC3E}">
        <p14:creationId xmlns:p14="http://schemas.microsoft.com/office/powerpoint/2010/main" val="217238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Sending Commands to SA</a:t>
            </a:r>
          </a:p>
        </p:txBody>
      </p:sp>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188753" y="2362200"/>
            <a:ext cx="8991599" cy="1976898"/>
          </a:xfrm>
          <a:prstGeom prst="rect">
            <a:avLst/>
          </a:prstGeom>
        </p:spPr>
      </p:pic>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304799" y="5410200"/>
            <a:ext cx="8915400" cy="1499016"/>
          </a:xfrm>
          <a:prstGeom prst="rect">
            <a:avLst/>
          </a:prstGeom>
        </p:spPr>
      </p:pic>
      <p:sp>
        <p:nvSpPr>
          <p:cNvPr id="7" name="TextBox 6"/>
          <p:cNvSpPr txBox="1"/>
          <p:nvPr/>
        </p:nvSpPr>
        <p:spPr>
          <a:xfrm>
            <a:off x="3561475" y="1752600"/>
            <a:ext cx="2402048" cy="523220"/>
          </a:xfrm>
          <a:prstGeom prst="rect">
            <a:avLst/>
          </a:prstGeom>
          <a:noFill/>
          <a:ln w="28575">
            <a:solidFill>
              <a:schemeClr val="tx1"/>
            </a:solidFill>
          </a:ln>
        </p:spPr>
        <p:txBody>
          <a:bodyPr wrap="square" rtlCol="0">
            <a:spAutoFit/>
          </a:bodyPr>
          <a:lstStyle/>
          <a:p>
            <a:pPr algn="ctr"/>
            <a:r>
              <a:rPr lang="en-US" sz="2800" dirty="0"/>
              <a:t>Set Argument </a:t>
            </a:r>
          </a:p>
        </p:txBody>
      </p:sp>
      <p:sp>
        <p:nvSpPr>
          <p:cNvPr id="8" name="TextBox 7"/>
          <p:cNvSpPr txBox="1"/>
          <p:nvPr/>
        </p:nvSpPr>
        <p:spPr>
          <a:xfrm>
            <a:off x="3693952" y="4648200"/>
            <a:ext cx="1981200" cy="523220"/>
          </a:xfrm>
          <a:prstGeom prst="rect">
            <a:avLst/>
          </a:prstGeom>
          <a:noFill/>
          <a:ln w="28575">
            <a:solidFill>
              <a:schemeClr val="tx1"/>
            </a:solidFill>
          </a:ln>
        </p:spPr>
        <p:txBody>
          <a:bodyPr wrap="square" rtlCol="0">
            <a:spAutoFit/>
          </a:bodyPr>
          <a:lstStyle/>
          <a:p>
            <a:pPr algn="ctr"/>
            <a:r>
              <a:rPr lang="en-US" sz="2800" dirty="0"/>
              <a:t>Execute</a:t>
            </a:r>
          </a:p>
        </p:txBody>
      </p:sp>
    </p:spTree>
    <p:extLst>
      <p:ext uri="{BB962C8B-B14F-4D97-AF65-F5344CB8AC3E}">
        <p14:creationId xmlns:p14="http://schemas.microsoft.com/office/powerpoint/2010/main" val="26664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286731" y="5966181"/>
            <a:ext cx="1857269"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p:nvPicPr>
        <p:blipFill>
          <a:blip r:embed="rId3"/>
          <a:stretch>
            <a:fillRect/>
          </a:stretch>
        </p:blipFill>
        <p:spPr>
          <a:xfrm>
            <a:off x="990600" y="1641329"/>
            <a:ext cx="7173115" cy="5030496"/>
          </a:xfrm>
          <a:prstGeom prst="rect">
            <a:avLst/>
          </a:prstGeom>
        </p:spPr>
      </p:pic>
      <p:sp>
        <p:nvSpPr>
          <p:cNvPr id="13" name="Title 12"/>
          <p:cNvSpPr>
            <a:spLocks noGrp="1"/>
          </p:cNvSpPr>
          <p:nvPr>
            <p:ph type="title"/>
          </p:nvPr>
        </p:nvSpPr>
        <p:spPr/>
        <p:txBody>
          <a:bodyPr>
            <a:normAutofit fontScale="90000"/>
          </a:bodyPr>
          <a:lstStyle/>
          <a:p>
            <a:r>
              <a:rPr lang="en-US" dirty="0"/>
              <a:t>Confidence</a:t>
            </a:r>
            <a:br>
              <a:rPr lang="en-US" dirty="0"/>
            </a:br>
            <a:r>
              <a:rPr lang="en-US" dirty="0"/>
              <a:t>Intervals </a:t>
            </a:r>
          </a:p>
        </p:txBody>
      </p:sp>
      <p:pic>
        <p:nvPicPr>
          <p:cNvPr id="16" name="Picture 15"/>
          <p:cNvPicPr>
            <a:picLocks noChangeAspect="1"/>
          </p:cNvPicPr>
          <p:nvPr/>
        </p:nvPicPr>
        <p:blipFill>
          <a:blip r:embed="rId4"/>
          <a:stretch>
            <a:fillRect/>
          </a:stretch>
        </p:blipFill>
        <p:spPr>
          <a:xfrm>
            <a:off x="4438943" y="105"/>
            <a:ext cx="4685714" cy="1752600"/>
          </a:xfrm>
          <a:prstGeom prst="rect">
            <a:avLst/>
          </a:prstGeom>
        </p:spPr>
      </p:pic>
      <p:sp>
        <p:nvSpPr>
          <p:cNvPr id="38" name="Oval 37"/>
          <p:cNvSpPr/>
          <p:nvPr/>
        </p:nvSpPr>
        <p:spPr>
          <a:xfrm>
            <a:off x="4191000" y="685800"/>
            <a:ext cx="2852791" cy="71981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Arrow Connector 38"/>
          <p:cNvCxnSpPr>
            <a:cxnSpLocks/>
          </p:cNvCxnSpPr>
          <p:nvPr/>
        </p:nvCxnSpPr>
        <p:spPr>
          <a:xfrm>
            <a:off x="5769537" y="2743200"/>
            <a:ext cx="76200" cy="43434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a:cxnSpLocks/>
          </p:cNvCxnSpPr>
          <p:nvPr/>
        </p:nvCxnSpPr>
        <p:spPr>
          <a:xfrm>
            <a:off x="3657600" y="2743200"/>
            <a:ext cx="0" cy="43434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21" name="Picture 20" descr="Using the &lt;strong&gt;Normal Distribution&lt;/strong&gt; · Statistics"/>
          <p:cNvPicPr>
            <a:picLocks noChangeAspect="1"/>
          </p:cNvPicPr>
          <p:nvPr/>
        </p:nvPicPr>
        <p:blipFill rotWithShape="1">
          <a:blip r:embed="rId5">
            <a:extLst>
              <a:ext uri="{BEBA8EAE-BF5A-486C-A8C5-ECC9F3942E4B}">
                <a14:imgProps xmlns:a14="http://schemas.microsoft.com/office/drawing/2010/main">
                  <a14:imgLayer r:embed="rId6">
                    <a14:imgEffect>
                      <a14:backgroundRemoval t="3200" b="95200" l="2875" r="97536"/>
                    </a14:imgEffect>
                  </a14:imgLayer>
                </a14:imgProps>
              </a:ext>
              <a:ext uri="{28A0092B-C50C-407E-A947-70E740481C1C}">
                <a14:useLocalDpi xmlns:a14="http://schemas.microsoft.com/office/drawing/2010/main" val="0"/>
              </a:ext>
            </a:extLst>
          </a:blip>
          <a:srcRect l="16435" t="5806" r="15192" b="4202"/>
          <a:stretch/>
        </p:blipFill>
        <p:spPr>
          <a:xfrm>
            <a:off x="413874" y="1819776"/>
            <a:ext cx="8743657" cy="3960857"/>
          </a:xfrm>
          <a:prstGeom prst="rect">
            <a:avLst/>
          </a:prstGeom>
        </p:spPr>
      </p:pic>
      <p:sp>
        <p:nvSpPr>
          <p:cNvPr id="55" name="TextBox 54"/>
          <p:cNvSpPr txBox="1"/>
          <p:nvPr/>
        </p:nvSpPr>
        <p:spPr>
          <a:xfrm>
            <a:off x="4058420" y="5996357"/>
            <a:ext cx="1310298" cy="523220"/>
          </a:xfrm>
          <a:prstGeom prst="rect">
            <a:avLst/>
          </a:prstGeom>
          <a:noFill/>
        </p:spPr>
        <p:txBody>
          <a:bodyPr wrap="square" rtlCol="0">
            <a:spAutoFit/>
          </a:bodyPr>
          <a:lstStyle/>
          <a:p>
            <a:pPr algn="ctr"/>
            <a:r>
              <a:rPr lang="en-US" sz="2800" dirty="0"/>
              <a:t>68.26%</a:t>
            </a:r>
          </a:p>
        </p:txBody>
      </p:sp>
      <p:cxnSp>
        <p:nvCxnSpPr>
          <p:cNvPr id="56" name="Straight Arrow Connector 55"/>
          <p:cNvCxnSpPr>
            <a:cxnSpLocks/>
          </p:cNvCxnSpPr>
          <p:nvPr/>
        </p:nvCxnSpPr>
        <p:spPr>
          <a:xfrm>
            <a:off x="2438400" y="4495800"/>
            <a:ext cx="0" cy="26670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57" name="Straight Arrow Connector 56"/>
          <p:cNvCxnSpPr>
            <a:cxnSpLocks/>
          </p:cNvCxnSpPr>
          <p:nvPr/>
        </p:nvCxnSpPr>
        <p:spPr>
          <a:xfrm>
            <a:off x="7010400" y="4495800"/>
            <a:ext cx="33391" cy="25908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2" name="TextBox 61"/>
          <p:cNvSpPr txBox="1"/>
          <p:nvPr/>
        </p:nvSpPr>
        <p:spPr>
          <a:xfrm>
            <a:off x="4048914" y="6006922"/>
            <a:ext cx="1310298" cy="523220"/>
          </a:xfrm>
          <a:prstGeom prst="rect">
            <a:avLst/>
          </a:prstGeom>
          <a:noFill/>
        </p:spPr>
        <p:txBody>
          <a:bodyPr wrap="square" rtlCol="0">
            <a:spAutoFit/>
          </a:bodyPr>
          <a:lstStyle/>
          <a:p>
            <a:pPr algn="ctr"/>
            <a:r>
              <a:rPr lang="en-US" sz="2800" dirty="0"/>
              <a:t>95.46%</a:t>
            </a:r>
          </a:p>
        </p:txBody>
      </p:sp>
      <p:pic>
        <p:nvPicPr>
          <p:cNvPr id="15" name="Picture 14"/>
          <p:cNvPicPr>
            <a:picLocks noChangeAspect="1"/>
          </p:cNvPicPr>
          <p:nvPr/>
        </p:nvPicPr>
        <p:blipFill>
          <a:blip r:embed="rId7"/>
          <a:stretch>
            <a:fillRect/>
          </a:stretch>
        </p:blipFill>
        <p:spPr>
          <a:xfrm>
            <a:off x="4613798" y="906229"/>
            <a:ext cx="3175108" cy="19086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2000"/>
                                        <p:tgtEl>
                                          <p:spTgt spid="38"/>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up)">
                                      <p:cBhvr>
                                        <p:cTn id="11" dur="500"/>
                                        <p:tgtEl>
                                          <p:spTgt spid="39"/>
                                        </p:tgtEl>
                                      </p:cBhvr>
                                    </p:animEffect>
                                  </p:childTnLst>
                                </p:cTn>
                              </p:par>
                              <p:par>
                                <p:cTn id="12" presetID="22" presetClass="entr" presetSubtype="1" fill="hold" nodeType="with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up)">
                                      <p:cBhvr>
                                        <p:cTn id="14" dur="500"/>
                                        <p:tgtEl>
                                          <p:spTgt spid="40"/>
                                        </p:tgtEl>
                                      </p:cBhvr>
                                    </p:animEffect>
                                  </p:childTnLst>
                                </p:cTn>
                              </p:par>
                            </p:childTnLst>
                          </p:cTn>
                        </p:par>
                        <p:par>
                          <p:cTn id="15" fill="hold">
                            <p:stCondLst>
                              <p:cond delay="2500"/>
                            </p:stCondLst>
                            <p:childTnLst>
                              <p:par>
                                <p:cTn id="16" presetID="22" presetClass="entr" presetSubtype="4"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down)">
                                      <p:cBhvr>
                                        <p:cTn id="18" dur="5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par>
                                <p:cTn id="24" presetID="1" presetClass="exit" presetSubtype="0" fill="hold" grpId="1" nodeType="withEffect">
                                  <p:stCondLst>
                                    <p:cond delay="0"/>
                                  </p:stCondLst>
                                  <p:childTnLst>
                                    <p:set>
                                      <p:cBhvr>
                                        <p:cTn id="25" dur="1" fill="hold">
                                          <p:stCondLst>
                                            <p:cond delay="0"/>
                                          </p:stCondLst>
                                        </p:cTn>
                                        <p:tgtEl>
                                          <p:spTgt spid="38"/>
                                        </p:tgtEl>
                                        <p:attrNameLst>
                                          <p:attrName>style.visibility</p:attrName>
                                        </p:attrNameLst>
                                      </p:cBhvr>
                                      <p:to>
                                        <p:strVal val="hidden"/>
                                      </p:to>
                                    </p:se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wipe(up)">
                                      <p:cBhvr>
                                        <p:cTn id="29" dur="500"/>
                                        <p:tgtEl>
                                          <p:spTgt spid="56"/>
                                        </p:tgtEl>
                                      </p:cBhvr>
                                    </p:animEffect>
                                  </p:childTnLst>
                                </p:cTn>
                              </p:par>
                              <p:par>
                                <p:cTn id="30" presetID="22" presetClass="entr" presetSubtype="1"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up)">
                                      <p:cBhvr>
                                        <p:cTn id="32" dur="500"/>
                                        <p:tgtEl>
                                          <p:spTgt spid="57"/>
                                        </p:tgtEl>
                                      </p:cBhvr>
                                    </p:animEffect>
                                  </p:childTnLst>
                                </p:cTn>
                              </p:par>
                              <p:par>
                                <p:cTn id="33" presetID="1" presetClass="exit" presetSubtype="0" fill="hold" nodeType="withEffect">
                                  <p:stCondLst>
                                    <p:cond delay="0"/>
                                  </p:stCondLst>
                                  <p:childTnLst>
                                    <p:set>
                                      <p:cBhvr>
                                        <p:cTn id="34" dur="1" fill="hold">
                                          <p:stCondLst>
                                            <p:cond delay="0"/>
                                          </p:stCondLst>
                                        </p:cTn>
                                        <p:tgtEl>
                                          <p:spTgt spid="3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5"/>
                                        </p:tgtEl>
                                        <p:attrNameLst>
                                          <p:attrName>style.visibility</p:attrName>
                                        </p:attrNameLst>
                                      </p:cBhvr>
                                      <p:to>
                                        <p:strVal val="hidden"/>
                                      </p:to>
                                    </p:set>
                                  </p:childTnLst>
                                </p:cTn>
                              </p:par>
                            </p:childTnLst>
                          </p:cTn>
                        </p:par>
                        <p:par>
                          <p:cTn id="39" fill="hold">
                            <p:stCondLst>
                              <p:cond delay="1000"/>
                            </p:stCondLst>
                            <p:childTnLst>
                              <p:par>
                                <p:cTn id="40" presetID="22" presetClass="entr" presetSubtype="4" fill="hold" grpId="0" nodeType="after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down)">
                                      <p:cBhvr>
                                        <p:cTn id="4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55" grpId="0"/>
      <p:bldP spid="55" grpId="1"/>
      <p:bldP spid="6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Tank Cross Section Demo</a:t>
            </a:r>
          </a:p>
        </p:txBody>
      </p:sp>
      <p:pic>
        <p:nvPicPr>
          <p:cNvPr id="6" name="Picture 5"/>
          <p:cNvPicPr>
            <a:picLocks noChangeAspect="1"/>
          </p:cNvPicPr>
          <p:nvPr/>
        </p:nvPicPr>
        <p:blipFill>
          <a:blip r:embed="rId2"/>
          <a:stretch>
            <a:fillRect/>
          </a:stretch>
        </p:blipFill>
        <p:spPr>
          <a:xfrm>
            <a:off x="2209800" y="1682054"/>
            <a:ext cx="4961021" cy="5179088"/>
          </a:xfrm>
          <a:prstGeom prst="rect">
            <a:avLst/>
          </a:prstGeom>
        </p:spPr>
      </p:pic>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1981200" y="1682054"/>
            <a:ext cx="5715000" cy="5179088"/>
          </a:xfrm>
          <a:prstGeom prst="rect">
            <a:avLst/>
          </a:prstGeom>
        </p:spPr>
      </p:pic>
      <p:pic>
        <p:nvPicPr>
          <p:cNvPr id="8" name="Picture 7"/>
          <p:cNvPicPr>
            <a:picLocks noChangeAspect="1"/>
          </p:cNvPicPr>
          <p:nvPr/>
        </p:nvPicPr>
        <p:blipFill>
          <a:blip r:embed="rId4"/>
          <a:stretch>
            <a:fillRect/>
          </a:stretch>
        </p:blipFill>
        <p:spPr>
          <a:xfrm>
            <a:off x="5119951" y="1643678"/>
            <a:ext cx="4005981" cy="5214322"/>
          </a:xfrm>
          <a:prstGeom prst="rect">
            <a:avLst/>
          </a:prstGeom>
        </p:spPr>
      </p:pic>
    </p:spTree>
    <p:extLst>
      <p:ext uri="{BB962C8B-B14F-4D97-AF65-F5344CB8AC3E}">
        <p14:creationId xmlns:p14="http://schemas.microsoft.com/office/powerpoint/2010/main" val="65467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200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nodeType="withEffect">
                                  <p:stCondLst>
                                    <p:cond delay="3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nodeType="clickEffect">
                                  <p:stCondLst>
                                    <p:cond delay="0"/>
                                  </p:stCondLst>
                                  <p:childTnLst>
                                    <p:animMotion origin="layout" path="M 0 0 L -0.25 0 E" pathEditMode="relative" ptsTypes="">
                                      <p:cBhvr>
                                        <p:cTn id="14" dur="2000" fill="hold"/>
                                        <p:tgtEl>
                                          <p:spTgt spid="7"/>
                                        </p:tgtEl>
                                        <p:attrNameLst>
                                          <p:attrName>ppt_x</p:attrName>
                                          <p:attrName>ppt_y</p:attrName>
                                        </p:attrNameLst>
                                      </p:cBhvr>
                                    </p:animMotion>
                                  </p:childTnLst>
                                </p:cTn>
                              </p:par>
                            </p:childTnLst>
                          </p:cTn>
                        </p:par>
                        <p:par>
                          <p:cTn id="15" fill="hold">
                            <p:stCondLst>
                              <p:cond delay="2000"/>
                            </p:stCondLst>
                            <p:childTnLst>
                              <p:par>
                                <p:cTn id="16" presetID="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dirty="0"/>
              <a:t>Confidence</a:t>
            </a:r>
            <a:br>
              <a:rPr lang="en-US" dirty="0"/>
            </a:br>
            <a:r>
              <a:rPr lang="en-US" dirty="0"/>
              <a:t>Intervals </a:t>
            </a:r>
          </a:p>
        </p:txBody>
      </p:sp>
      <p:sp>
        <p:nvSpPr>
          <p:cNvPr id="3" name="Text Placeholder 2"/>
          <p:cNvSpPr>
            <a:spLocks noGrp="1"/>
          </p:cNvSpPr>
          <p:nvPr>
            <p:ph type="body" sz="half" idx="2"/>
          </p:nvPr>
        </p:nvSpPr>
        <p:spPr>
          <a:xfrm>
            <a:off x="381000" y="2057400"/>
            <a:ext cx="2743199" cy="2755900"/>
          </a:xfrm>
        </p:spPr>
        <p:txBody>
          <a:bodyPr>
            <a:normAutofit/>
          </a:bodyPr>
          <a:lstStyle/>
          <a:p>
            <a:pPr lvl="0" algn="ctr">
              <a:spcBef>
                <a:spcPts val="0"/>
              </a:spcBef>
              <a:defRPr/>
            </a:pPr>
            <a:r>
              <a:rPr lang="en-US" sz="2000" i="1" dirty="0">
                <a:latin typeface="Calibri"/>
              </a:rPr>
              <a:t>Based on </a:t>
            </a:r>
            <a:r>
              <a:rPr lang="en-US" sz="2000" i="1" u="sng" dirty="0">
                <a:latin typeface="Calibri"/>
              </a:rPr>
              <a:t>1000</a:t>
            </a:r>
            <a:r>
              <a:rPr lang="en-US" sz="2000" i="1" dirty="0">
                <a:latin typeface="Calibri"/>
              </a:rPr>
              <a:t> samples, I am </a:t>
            </a:r>
            <a:r>
              <a:rPr lang="en-US" sz="2000" i="1" u="sng" dirty="0">
                <a:latin typeface="Calibri"/>
              </a:rPr>
              <a:t>68.26 %</a:t>
            </a:r>
            <a:r>
              <a:rPr lang="en-US" sz="2000" dirty="0">
                <a:latin typeface="Calibri"/>
              </a:rPr>
              <a:t> </a:t>
            </a:r>
            <a:r>
              <a:rPr lang="en-US" sz="2000" i="1" dirty="0">
                <a:latin typeface="Calibri"/>
              </a:rPr>
              <a:t>confident</a:t>
            </a:r>
            <a:r>
              <a:rPr lang="en-US" sz="2000" dirty="0">
                <a:latin typeface="Calibri"/>
              </a:rPr>
              <a:t> </a:t>
            </a:r>
            <a:r>
              <a:rPr lang="en-US" sz="2000" i="1" dirty="0">
                <a:latin typeface="Calibri"/>
              </a:rPr>
              <a:t>that:</a:t>
            </a:r>
          </a:p>
          <a:p>
            <a:pPr lvl="0" algn="ctr">
              <a:spcBef>
                <a:spcPts val="0"/>
              </a:spcBef>
              <a:defRPr/>
            </a:pPr>
            <a:endParaRPr lang="en-US" sz="2000" i="1" dirty="0">
              <a:latin typeface="Calibri"/>
            </a:endParaRPr>
          </a:p>
          <a:p>
            <a:pPr lvl="0" algn="ctr">
              <a:spcBef>
                <a:spcPts val="0"/>
              </a:spcBef>
              <a:defRPr/>
            </a:pPr>
            <a:r>
              <a:rPr lang="en-US" sz="2000" i="1" dirty="0">
                <a:latin typeface="Calibri"/>
              </a:rPr>
              <a:t>X = 50.0000” ± .0003”</a:t>
            </a:r>
          </a:p>
          <a:p>
            <a:pPr algn="ctr">
              <a:spcBef>
                <a:spcPts val="0"/>
              </a:spcBef>
              <a:defRPr/>
            </a:pPr>
            <a:r>
              <a:rPr lang="en-US" sz="2000" i="1" dirty="0">
                <a:latin typeface="Calibri"/>
              </a:rPr>
              <a:t>Y = 50.0000” ± .0004”</a:t>
            </a:r>
          </a:p>
          <a:p>
            <a:pPr algn="ctr">
              <a:spcBef>
                <a:spcPts val="0"/>
              </a:spcBef>
              <a:defRPr/>
            </a:pPr>
            <a:r>
              <a:rPr lang="en-US" sz="2000" i="1" dirty="0">
                <a:latin typeface="Calibri"/>
              </a:rPr>
              <a:t>Z = 50.0000” ± .0004”</a:t>
            </a:r>
          </a:p>
          <a:p>
            <a:pPr algn="ctr">
              <a:spcBef>
                <a:spcPts val="0"/>
              </a:spcBef>
              <a:defRPr/>
            </a:pPr>
            <a:r>
              <a:rPr lang="en-US" sz="2000" i="1" dirty="0">
                <a:latin typeface="Calibri"/>
              </a:rPr>
              <a:t>Mag ± 0.006”</a:t>
            </a:r>
          </a:p>
          <a:p>
            <a:pPr lvl="0">
              <a:spcBef>
                <a:spcPts val="0"/>
              </a:spcBef>
              <a:defRPr/>
            </a:pPr>
            <a:endParaRPr lang="en-US" dirty="0">
              <a:latin typeface="Calibri"/>
            </a:endParaRPr>
          </a:p>
          <a:p>
            <a:endParaRPr lang="en-US" dirty="0">
              <a:solidFill>
                <a:srgbClr val="FF0000"/>
              </a:solidFill>
              <a:latin typeface="Calibri"/>
            </a:endParaRPr>
          </a:p>
        </p:txBody>
      </p:sp>
      <p:pic>
        <p:nvPicPr>
          <p:cNvPr id="19" name="Picture 18"/>
          <p:cNvPicPr>
            <a:picLocks noChangeAspect="1"/>
          </p:cNvPicPr>
          <p:nvPr/>
        </p:nvPicPr>
        <p:blipFill>
          <a:blip r:embed="rId3"/>
          <a:stretch>
            <a:fillRect/>
          </a:stretch>
        </p:blipFill>
        <p:spPr>
          <a:xfrm>
            <a:off x="4709278" y="723900"/>
            <a:ext cx="3336587" cy="5018230"/>
          </a:xfrm>
          <a:prstGeom prst="rect">
            <a:avLst/>
          </a:prstGeom>
          <a:ln w="38100">
            <a:solidFill>
              <a:schemeClr val="accent1"/>
            </a:solidFill>
          </a:ln>
        </p:spPr>
      </p:pic>
    </p:spTree>
    <p:extLst>
      <p:ext uri="{BB962C8B-B14F-4D97-AF65-F5344CB8AC3E}">
        <p14:creationId xmlns:p14="http://schemas.microsoft.com/office/powerpoint/2010/main" val="180891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900" fill="hold"/>
                                        <p:tgtEl>
                                          <p:spTgt spid="19"/>
                                        </p:tgtEl>
                                        <p:attrNameLst>
                                          <p:attrName>ppt_x</p:attrName>
                                        </p:attrNameLst>
                                      </p:cBhvr>
                                      <p:tavLst>
                                        <p:tav tm="0">
                                          <p:val>
                                            <p:strVal val="#ppt_x"/>
                                          </p:val>
                                        </p:tav>
                                        <p:tav tm="100000">
                                          <p:val>
                                            <p:strVal val="#ppt_x"/>
                                          </p:val>
                                        </p:tav>
                                      </p:tavLst>
                                    </p:anim>
                                    <p:anim calcmode="lin" valueType="num">
                                      <p:cBhvr additive="base">
                                        <p:cTn id="8" dur="9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Determining Shape and Size of Cloud</a:t>
            </a:r>
          </a:p>
        </p:txBody>
      </p:sp>
      <p:pic>
        <p:nvPicPr>
          <p:cNvPr id="7" name="near.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57600" y="263091"/>
            <a:ext cx="2706307" cy="18468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mid.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6172200" y="2438400"/>
            <a:ext cx="2679826" cy="1828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far.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3793156" y="4806215"/>
            <a:ext cx="2679825" cy="18287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59831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84" fill="hold"/>
                                        <p:tgtEl>
                                          <p:spTgt spid="7"/>
                                        </p:tgtEl>
                                      </p:cBhvr>
                                    </p:cmd>
                                  </p:childTnLst>
                                </p:cTn>
                              </p:par>
                              <p:par>
                                <p:cTn id="7" presetID="1" presetClass="mediacall" presetSubtype="0" fill="hold" nodeType="withEffect">
                                  <p:stCondLst>
                                    <p:cond delay="0"/>
                                  </p:stCondLst>
                                  <p:childTnLst>
                                    <p:cmd type="call" cmd="playFrom(0.0)">
                                      <p:cBhvr>
                                        <p:cTn id="8" dur="8963" fill="hold"/>
                                        <p:tgtEl>
                                          <p:spTgt spid="8"/>
                                        </p:tgtEl>
                                      </p:cBhvr>
                                    </p:cmd>
                                  </p:childTnLst>
                                </p:cTn>
                              </p:par>
                              <p:par>
                                <p:cTn id="9" presetID="1" presetClass="mediacall" presetSubtype="0" fill="hold" nodeType="withEffect">
                                  <p:stCondLst>
                                    <p:cond delay="0"/>
                                  </p:stCondLst>
                                  <p:childTnLst>
                                    <p:cmd type="call" cmd="playFrom(0.0)">
                                      <p:cBhvr>
                                        <p:cTn id="10" dur="56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7"/>
                </p:tgtEl>
              </p:cMediaNode>
            </p:video>
            <p:video>
              <p:cMediaNode vol="80000">
                <p:cTn id="12" repeatCount="indefinite" fill="hold" display="0">
                  <p:stCondLst>
                    <p:cond delay="indefinite"/>
                  </p:stCondLst>
                </p:cTn>
                <p:tgtEl>
                  <p:spTgt spid="8"/>
                </p:tgtEl>
              </p:cMediaNode>
            </p:video>
            <p:video>
              <p:cMediaNode vol="80000">
                <p:cTn id="13" repeatCount="indefinite"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 Uncertainty</a:t>
            </a:r>
          </a:p>
        </p:txBody>
      </p:sp>
      <p:sp>
        <p:nvSpPr>
          <p:cNvPr id="30" name="TextBox 29"/>
          <p:cNvSpPr txBox="1"/>
          <p:nvPr/>
        </p:nvSpPr>
        <p:spPr>
          <a:xfrm>
            <a:off x="3242681" y="1799063"/>
            <a:ext cx="184731" cy="338554"/>
          </a:xfrm>
          <a:prstGeom prst="rect">
            <a:avLst/>
          </a:prstGeom>
          <a:noFill/>
        </p:spPr>
        <p:txBody>
          <a:bodyPr wrap="none" rtlCol="0">
            <a:spAutoFit/>
          </a:bodyPr>
          <a:lstStyle/>
          <a:p>
            <a:endParaRPr lang="en-US" sz="1600" dirty="0"/>
          </a:p>
        </p:txBody>
      </p:sp>
      <p:grpSp>
        <p:nvGrpSpPr>
          <p:cNvPr id="38" name="Group 37"/>
          <p:cNvGrpSpPr/>
          <p:nvPr/>
        </p:nvGrpSpPr>
        <p:grpSpPr>
          <a:xfrm>
            <a:off x="89847" y="2082206"/>
            <a:ext cx="8420552" cy="4775794"/>
            <a:chOff x="483981" y="2318001"/>
            <a:chExt cx="7547752" cy="4421549"/>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981" y="3384275"/>
              <a:ext cx="1965866" cy="3355275"/>
            </a:xfrm>
            <a:prstGeom prst="rect">
              <a:avLst/>
            </a:prstGeom>
          </p:spPr>
        </p:pic>
        <p:grpSp>
          <p:nvGrpSpPr>
            <p:cNvPr id="37" name="Group 36"/>
            <p:cNvGrpSpPr/>
            <p:nvPr/>
          </p:nvGrpSpPr>
          <p:grpSpPr>
            <a:xfrm>
              <a:off x="1485599" y="2318001"/>
              <a:ext cx="6546134" cy="2548309"/>
              <a:chOff x="1485599" y="2318001"/>
              <a:chExt cx="6546134" cy="2548309"/>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684168" y="3540685"/>
                <a:ext cx="152400" cy="150495"/>
              </a:xfrm>
              <a:prstGeom prst="rect">
                <a:avLst/>
              </a:prstGeom>
            </p:spPr>
          </p:pic>
          <p:cxnSp>
            <p:nvCxnSpPr>
              <p:cNvPr id="16" name="Straight Connector 15"/>
              <p:cNvCxnSpPr>
                <a:cxnSpLocks/>
              </p:cNvCxnSpPr>
              <p:nvPr/>
            </p:nvCxnSpPr>
            <p:spPr>
              <a:xfrm>
                <a:off x="1495001" y="3586083"/>
                <a:ext cx="6190785" cy="46440"/>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493383" y="2318001"/>
                <a:ext cx="6266985" cy="1271227"/>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85599" y="3595083"/>
                <a:ext cx="6266985" cy="1271227"/>
              </a:xfrm>
              <a:prstGeom prst="line">
                <a:avLst/>
              </a:prstGeom>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6309225" y="3337696"/>
                <a:ext cx="190500" cy="533400"/>
              </a:xfrm>
              <a:prstGeom prst="arc">
                <a:avLst>
                  <a:gd name="adj1" fmla="val 16200000"/>
                  <a:gd name="adj2" fmla="val 5168372"/>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p:cNvSpPr txBox="1"/>
              <p:nvPr/>
            </p:nvSpPr>
            <p:spPr>
              <a:xfrm>
                <a:off x="7706003" y="3121595"/>
                <a:ext cx="325730" cy="338554"/>
              </a:xfrm>
              <a:prstGeom prst="rect">
                <a:avLst/>
              </a:prstGeom>
              <a:noFill/>
            </p:spPr>
            <p:txBody>
              <a:bodyPr wrap="none" rtlCol="0">
                <a:spAutoFit/>
              </a:bodyPr>
              <a:lstStyle/>
              <a:p>
                <a:r>
                  <a:rPr lang="en-US" sz="1600" dirty="0"/>
                  <a:t>d</a:t>
                </a:r>
              </a:p>
            </p:txBody>
          </p:sp>
          <p:sp>
            <p:nvSpPr>
              <p:cNvPr id="28" name="Arc 27"/>
              <p:cNvSpPr/>
              <p:nvPr/>
            </p:nvSpPr>
            <p:spPr>
              <a:xfrm>
                <a:off x="5539973" y="3511467"/>
                <a:ext cx="835412" cy="228611"/>
              </a:xfrm>
              <a:prstGeom prst="arc">
                <a:avLst>
                  <a:gd name="adj1" fmla="val 16200000"/>
                  <a:gd name="adj2" fmla="val 5168372"/>
                </a:avLst>
              </a:prstGeom>
              <a:ln w="127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TextBox 31"/>
              <p:cNvSpPr txBox="1"/>
              <p:nvPr/>
            </p:nvSpPr>
            <p:spPr>
              <a:xfrm>
                <a:off x="6726543" y="2996431"/>
                <a:ext cx="304800" cy="381000"/>
              </a:xfrm>
              <a:prstGeom prst="rect">
                <a:avLst/>
              </a:prstGeom>
              <a:noFill/>
            </p:spPr>
            <p:txBody>
              <a:bodyPr wrap="square" rtlCol="0">
                <a:spAutoFit/>
              </a:bodyPr>
              <a:lstStyle/>
              <a:p>
                <a:r>
                  <a:rPr lang="en-US" dirty="0">
                    <a:solidFill>
                      <a:schemeClr val="bg1"/>
                    </a:solidFill>
                  </a:rPr>
                  <a:t>ɸ</a:t>
                </a:r>
              </a:p>
            </p:txBody>
          </p:sp>
          <p:sp>
            <p:nvSpPr>
              <p:cNvPr id="33" name="TextBox 32"/>
              <p:cNvSpPr txBox="1"/>
              <p:nvPr/>
            </p:nvSpPr>
            <p:spPr>
              <a:xfrm>
                <a:off x="5725278" y="3463333"/>
                <a:ext cx="232402" cy="36933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l-GR" dirty="0">
                    <a:solidFill>
                      <a:schemeClr val="tx1"/>
                    </a:solidFill>
                  </a:rPr>
                  <a:t>θ</a:t>
                </a:r>
                <a:endParaRPr lang="en-US" dirty="0">
                  <a:solidFill>
                    <a:schemeClr val="tx1"/>
                  </a:solidFill>
                </a:endParaRPr>
              </a:p>
            </p:txBody>
          </p:sp>
          <p:sp>
            <p:nvSpPr>
              <p:cNvPr id="36" name="TextBox 35"/>
              <p:cNvSpPr txBox="1"/>
              <p:nvPr/>
            </p:nvSpPr>
            <p:spPr>
              <a:xfrm>
                <a:off x="6417851" y="3154961"/>
                <a:ext cx="304800" cy="381000"/>
              </a:xfrm>
              <a:prstGeom prst="rect">
                <a:avLst/>
              </a:prstGeom>
              <a:noFill/>
            </p:spPr>
            <p:txBody>
              <a:bodyPr wrap="square" rtlCol="0">
                <a:spAutoFit/>
              </a:bodyPr>
              <a:lstStyle/>
              <a:p>
                <a:r>
                  <a:rPr lang="en-US" dirty="0"/>
                  <a:t>ɸ</a:t>
                </a:r>
              </a:p>
            </p:txBody>
          </p:sp>
        </p:grpSp>
      </p:grpSp>
      <p:cxnSp>
        <p:nvCxnSpPr>
          <p:cNvPr id="40" name="Straight Connector 39"/>
          <p:cNvCxnSpPr>
            <a:cxnSpLocks/>
          </p:cNvCxnSpPr>
          <p:nvPr/>
        </p:nvCxnSpPr>
        <p:spPr>
          <a:xfrm flipV="1">
            <a:off x="1300985" y="2859118"/>
            <a:ext cx="6977906" cy="592979"/>
          </a:xfrm>
          <a:prstGeom prst="line">
            <a:avLst/>
          </a:prstGeom>
          <a:ln w="12700">
            <a:solidFill>
              <a:srgbClr val="FFFF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9903" y="2319461"/>
            <a:ext cx="2384044" cy="2298913"/>
          </a:xfrm>
          <a:prstGeom prst="rect">
            <a:avLst/>
          </a:prstGeom>
        </p:spPr>
      </p:pic>
      <p:cxnSp>
        <p:nvCxnSpPr>
          <p:cNvPr id="43" name="Straight Connector 42"/>
          <p:cNvCxnSpPr>
            <a:cxnSpLocks/>
          </p:cNvCxnSpPr>
          <p:nvPr/>
        </p:nvCxnSpPr>
        <p:spPr>
          <a:xfrm>
            <a:off x="1278761" y="3468918"/>
            <a:ext cx="7013905" cy="763275"/>
          </a:xfrm>
          <a:prstGeom prst="line">
            <a:avLst/>
          </a:prstGeom>
          <a:ln w="12700">
            <a:solidFill>
              <a:srgbClr val="FFFF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11732" y="2437037"/>
            <a:ext cx="1176693" cy="880482"/>
          </a:xfrm>
          <a:prstGeom prst="rect">
            <a:avLst/>
          </a:prstGeom>
        </p:spPr>
      </p:pic>
      <p:sp>
        <p:nvSpPr>
          <p:cNvPr id="47" name="TextBox 46"/>
          <p:cNvSpPr txBox="1"/>
          <p:nvPr/>
        </p:nvSpPr>
        <p:spPr>
          <a:xfrm>
            <a:off x="8262158" y="2898621"/>
            <a:ext cx="317683" cy="338554"/>
          </a:xfrm>
          <a:prstGeom prst="rect">
            <a:avLst/>
          </a:prstGeom>
          <a:noFill/>
        </p:spPr>
        <p:txBody>
          <a:bodyPr wrap="square" rtlCol="0">
            <a:spAutoFit/>
          </a:bodyPr>
          <a:lstStyle/>
          <a:p>
            <a:r>
              <a:rPr lang="en-US" sz="1600" dirty="0">
                <a:solidFill>
                  <a:schemeClr val="bg1"/>
                </a:solidFill>
              </a:rPr>
              <a:t>d</a:t>
            </a:r>
          </a:p>
        </p:txBody>
      </p:sp>
      <p:sp>
        <p:nvSpPr>
          <p:cNvPr id="48" name="TextBox 47"/>
          <p:cNvSpPr txBox="1"/>
          <p:nvPr/>
        </p:nvSpPr>
        <p:spPr>
          <a:xfrm>
            <a:off x="6642392" y="2974355"/>
            <a:ext cx="317683" cy="338554"/>
          </a:xfrm>
          <a:prstGeom prst="rect">
            <a:avLst/>
          </a:prstGeom>
          <a:noFill/>
        </p:spPr>
        <p:txBody>
          <a:bodyPr wrap="square" rtlCol="0">
            <a:spAutoFit/>
          </a:bodyPr>
          <a:lstStyle/>
          <a:p>
            <a:r>
              <a:rPr lang="en-US" sz="1600" dirty="0">
                <a:solidFill>
                  <a:schemeClr val="bg1"/>
                </a:solidFill>
              </a:rPr>
              <a:t>ɸ</a:t>
            </a:r>
          </a:p>
        </p:txBody>
      </p:sp>
      <p:sp>
        <p:nvSpPr>
          <p:cNvPr id="49" name="TextBox 48"/>
          <p:cNvSpPr txBox="1"/>
          <p:nvPr/>
        </p:nvSpPr>
        <p:spPr>
          <a:xfrm>
            <a:off x="6484591" y="3474620"/>
            <a:ext cx="317683" cy="338554"/>
          </a:xfrm>
          <a:prstGeom prst="rect">
            <a:avLst/>
          </a:prstGeom>
          <a:noFill/>
        </p:spPr>
        <p:txBody>
          <a:bodyPr wrap="square" rtlCol="0">
            <a:spAutoFit/>
          </a:bodyPr>
          <a:lstStyle/>
          <a:p>
            <a:r>
              <a:rPr lang="el-GR" sz="1600" dirty="0">
                <a:solidFill>
                  <a:schemeClr val="bg1"/>
                </a:solidFill>
              </a:rPr>
              <a:t>θ</a:t>
            </a:r>
            <a:endParaRPr lang="en-US" sz="1600" dirty="0">
              <a:solidFill>
                <a:schemeClr val="bg1"/>
              </a:solidFill>
            </a:endParaRPr>
          </a:p>
        </p:txBody>
      </p:sp>
    </p:spTree>
    <p:extLst>
      <p:ext uri="{BB962C8B-B14F-4D97-AF65-F5344CB8AC3E}">
        <p14:creationId xmlns:p14="http://schemas.microsoft.com/office/powerpoint/2010/main" val="46496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arn(inVertical)">
                                      <p:cBhvr>
                                        <p:cTn id="10" dur="500"/>
                                        <p:tgtEl>
                                          <p:spTgt spid="4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barn(inVertical)">
                                      <p:cBhvr>
                                        <p:cTn id="13" dur="500"/>
                                        <p:tgtEl>
                                          <p:spTgt spid="4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barn(inVertical)">
                                      <p:cBhvr>
                                        <p:cTn id="16" dur="500"/>
                                        <p:tgtEl>
                                          <p:spTgt spid="4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Instrument Uncertainty Variables</a:t>
            </a:r>
          </a:p>
        </p:txBody>
      </p:sp>
      <p:sp>
        <p:nvSpPr>
          <p:cNvPr id="7" name="Text Placeholder 6"/>
          <p:cNvSpPr>
            <a:spLocks noGrp="1"/>
          </p:cNvSpPr>
          <p:nvPr>
            <p:ph type="body" sz="half" idx="2"/>
          </p:nvPr>
        </p:nvSpPr>
        <p:spPr>
          <a:xfrm>
            <a:off x="104533" y="1447800"/>
            <a:ext cx="3391219" cy="927100"/>
          </a:xfrm>
        </p:spPr>
        <p:txBody>
          <a:bodyPr>
            <a:normAutofit/>
          </a:bodyPr>
          <a:lstStyle/>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800" dirty="0"/>
              <a:t>Instrument Properties Dialog</a:t>
            </a:r>
          </a:p>
          <a:p>
            <a:endParaRPr lang="en-US" sz="1600" dirty="0"/>
          </a:p>
          <a:p>
            <a:endParaRPr lang="en-US" sz="1600" dirty="0"/>
          </a:p>
        </p:txBody>
      </p:sp>
      <p:pic>
        <p:nvPicPr>
          <p:cNvPr id="8" name="Picture 7"/>
          <p:cNvPicPr>
            <a:picLocks noChangeAspect="1"/>
          </p:cNvPicPr>
          <p:nvPr/>
        </p:nvPicPr>
        <p:blipFill>
          <a:blip r:embed="rId3"/>
          <a:stretch>
            <a:fillRect/>
          </a:stretch>
        </p:blipFill>
        <p:spPr>
          <a:xfrm>
            <a:off x="3562508" y="914398"/>
            <a:ext cx="2552381" cy="4933333"/>
          </a:xfrm>
          <a:prstGeom prst="rect">
            <a:avLst/>
          </a:prstGeom>
          <a:ln>
            <a:solidFill>
              <a:srgbClr val="0086FB"/>
            </a:solidFill>
          </a:ln>
        </p:spPr>
      </p:pic>
      <p:pic>
        <p:nvPicPr>
          <p:cNvPr id="9" name="Picture 8"/>
          <p:cNvPicPr>
            <a:picLocks noChangeAspect="1"/>
          </p:cNvPicPr>
          <p:nvPr/>
        </p:nvPicPr>
        <p:blipFill>
          <a:blip r:embed="rId4"/>
          <a:stretch>
            <a:fillRect/>
          </a:stretch>
        </p:blipFill>
        <p:spPr>
          <a:xfrm>
            <a:off x="6248400" y="2104875"/>
            <a:ext cx="2790476" cy="2552381"/>
          </a:xfrm>
          <a:prstGeom prst="rect">
            <a:avLst/>
          </a:prstGeom>
          <a:ln>
            <a:solidFill>
              <a:srgbClr val="0086FB"/>
            </a:solidFill>
          </a:ln>
        </p:spPr>
      </p:pic>
      <p:sp>
        <p:nvSpPr>
          <p:cNvPr id="10" name="Oval 9"/>
          <p:cNvSpPr/>
          <p:nvPr/>
        </p:nvSpPr>
        <p:spPr>
          <a:xfrm>
            <a:off x="3733799" y="3657601"/>
            <a:ext cx="2209801"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p:cNvSpPr/>
          <p:nvPr/>
        </p:nvSpPr>
        <p:spPr>
          <a:xfrm>
            <a:off x="5573027" y="4138863"/>
            <a:ext cx="2021306" cy="1921234"/>
          </a:xfrm>
          <a:custGeom>
            <a:avLst/>
            <a:gdLst>
              <a:gd name="connsiteX0" fmla="*/ 0 w 2021306"/>
              <a:gd name="connsiteY0" fmla="*/ 0 h 1921234"/>
              <a:gd name="connsiteX1" fmla="*/ 1116531 w 2021306"/>
              <a:gd name="connsiteY1" fmla="*/ 1915428 h 1921234"/>
              <a:gd name="connsiteX2" fmla="*/ 2021306 w 2021306"/>
              <a:gd name="connsiteY2" fmla="*/ 616017 h 1921234"/>
            </a:gdLst>
            <a:ahLst/>
            <a:cxnLst>
              <a:cxn ang="0">
                <a:pos x="connsiteX0" y="connsiteY0"/>
              </a:cxn>
              <a:cxn ang="0">
                <a:pos x="connsiteX1" y="connsiteY1"/>
              </a:cxn>
              <a:cxn ang="0">
                <a:pos x="connsiteX2" y="connsiteY2"/>
              </a:cxn>
            </a:cxnLst>
            <a:rect l="l" t="t" r="r" b="b"/>
            <a:pathLst>
              <a:path w="2021306" h="1921234">
                <a:moveTo>
                  <a:pt x="0" y="0"/>
                </a:moveTo>
                <a:cubicBezTo>
                  <a:pt x="389823" y="906379"/>
                  <a:pt x="779647" y="1812759"/>
                  <a:pt x="1116531" y="1915428"/>
                </a:cubicBezTo>
                <a:cubicBezTo>
                  <a:pt x="1453415" y="2018097"/>
                  <a:pt x="1880136" y="726708"/>
                  <a:pt x="2021306" y="616017"/>
                </a:cubicBezTo>
              </a:path>
            </a:pathLst>
          </a:custGeom>
          <a:ln w="381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3" name="TextBox 12"/>
          <p:cNvSpPr txBox="1"/>
          <p:nvPr/>
        </p:nvSpPr>
        <p:spPr>
          <a:xfrm rot="12477952">
            <a:off x="6169816" y="4233728"/>
            <a:ext cx="1654848" cy="646331"/>
          </a:xfrm>
          <a:prstGeom prst="rect">
            <a:avLst/>
          </a:prstGeom>
          <a:noFill/>
        </p:spPr>
        <p:txBody>
          <a:bodyPr wrap="square" rtlCol="0">
            <a:spAutoFit/>
          </a:bodyPr>
          <a:lstStyle/>
          <a:p>
            <a:r>
              <a:rPr lang="en-US" sz="3600" dirty="0">
                <a:solidFill>
                  <a:srgbClr val="FF0000"/>
                </a:solidFill>
              </a:rPr>
              <a:t>V</a:t>
            </a:r>
          </a:p>
        </p:txBody>
      </p:sp>
      <p:sp>
        <p:nvSpPr>
          <p:cNvPr id="15" name="Rectangle 14"/>
          <p:cNvSpPr/>
          <p:nvPr/>
        </p:nvSpPr>
        <p:spPr>
          <a:xfrm>
            <a:off x="117223" y="2878365"/>
            <a:ext cx="3006977" cy="1200329"/>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latin typeface="Open Sans Light"/>
              </a:rPr>
              <a:t>Types of Error: </a:t>
            </a:r>
          </a:p>
          <a:p>
            <a:pPr marL="742950" lvl="1" indent="-285750">
              <a:buFont typeface="Arial" panose="020B0604020202020204" pitchFamily="34" charset="0"/>
              <a:buChar char="•"/>
            </a:pPr>
            <a:r>
              <a:rPr lang="en-US" dirty="0">
                <a:solidFill>
                  <a:schemeClr val="bg1"/>
                </a:solidFill>
                <a:latin typeface="Open Sans Light"/>
              </a:rPr>
              <a:t>Horizontal Angle </a:t>
            </a:r>
            <a:r>
              <a:rPr lang="el-GR" dirty="0">
                <a:solidFill>
                  <a:schemeClr val="bg1"/>
                </a:solidFill>
              </a:rPr>
              <a:t>θ</a:t>
            </a:r>
            <a:endParaRPr lang="en-US" dirty="0">
              <a:solidFill>
                <a:schemeClr val="bg1"/>
              </a:solidFill>
              <a:latin typeface="Open Sans Light"/>
            </a:endParaRPr>
          </a:p>
          <a:p>
            <a:pPr marL="742950" lvl="1" indent="-285750">
              <a:buFont typeface="Arial" panose="020B0604020202020204" pitchFamily="34" charset="0"/>
              <a:buChar char="•"/>
            </a:pPr>
            <a:r>
              <a:rPr lang="en-US" dirty="0">
                <a:solidFill>
                  <a:schemeClr val="bg1"/>
                </a:solidFill>
                <a:latin typeface="Open Sans Light"/>
              </a:rPr>
              <a:t>Vertical Angle ɸ</a:t>
            </a:r>
          </a:p>
          <a:p>
            <a:pPr marL="742950" lvl="1" indent="-285750">
              <a:buFont typeface="Arial" panose="020B0604020202020204" pitchFamily="34" charset="0"/>
              <a:buChar char="•"/>
            </a:pPr>
            <a:r>
              <a:rPr lang="en-US" dirty="0">
                <a:solidFill>
                  <a:schemeClr val="bg1"/>
                </a:solidFill>
                <a:latin typeface="Open Sans Light"/>
              </a:rPr>
              <a:t>Distance Error </a:t>
            </a:r>
          </a:p>
        </p:txBody>
      </p:sp>
    </p:spTree>
    <p:extLst>
      <p:ext uri="{BB962C8B-B14F-4D97-AF65-F5344CB8AC3E}">
        <p14:creationId xmlns:p14="http://schemas.microsoft.com/office/powerpoint/2010/main" val="87345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
                                        <p:tgtEl>
                                          <p:spTgt spid="13"/>
                                        </p:tgtEl>
                                      </p:cBhvr>
                                    </p:animEffect>
                                  </p:childTnLst>
                                </p:cTn>
                              </p:par>
                            </p:childTnLst>
                          </p:cTn>
                        </p:par>
                        <p:par>
                          <p:cTn id="16" fill="hold">
                            <p:stCondLst>
                              <p:cond delay="2100"/>
                            </p:stCondLst>
                            <p:childTnLst>
                              <p:par>
                                <p:cTn id="17" presetID="2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1000"/>
                                        <p:tgtEl>
                                          <p:spTgt spid="9"/>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Different Manufacturer, Same Uncertainties</a:t>
            </a:r>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3378442" y="114297"/>
            <a:ext cx="1630821" cy="2423370"/>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5473957" y="152400"/>
            <a:ext cx="1569856" cy="2385267"/>
          </a:xfrm>
          <a:prstGeom prst="rect">
            <a:avLst/>
          </a:prstGeom>
        </p:spPr>
      </p:pic>
      <p:pic>
        <p:nvPicPr>
          <p:cNvPr id="11" name="Picture 10"/>
          <p:cNvPicPr>
            <a:picLocks noChangeAspect="1"/>
          </p:cNvPicPr>
          <p:nvPr/>
        </p:nvPicPr>
        <p:blipFill>
          <a:blip r:embed="rId5">
            <a:clrChange>
              <a:clrFrom>
                <a:srgbClr val="FFFFFF"/>
              </a:clrFrom>
              <a:clrTo>
                <a:srgbClr val="FFFFFF">
                  <a:alpha val="0"/>
                </a:srgbClr>
              </a:clrTo>
            </a:clrChange>
          </a:blip>
          <a:stretch>
            <a:fillRect/>
          </a:stretch>
        </p:blipFill>
        <p:spPr>
          <a:xfrm>
            <a:off x="7543800" y="0"/>
            <a:ext cx="1387255" cy="2432722"/>
          </a:xfrm>
          <a:prstGeom prst="rect">
            <a:avLst/>
          </a:prstGeom>
        </p:spPr>
      </p:pic>
      <p:pic>
        <p:nvPicPr>
          <p:cNvPr id="12" name="Picture 11"/>
          <p:cNvPicPr>
            <a:picLocks noChangeAspect="1"/>
          </p:cNvPicPr>
          <p:nvPr/>
        </p:nvPicPr>
        <p:blipFill>
          <a:blip r:embed="rId6"/>
          <a:stretch>
            <a:fillRect/>
          </a:stretch>
        </p:blipFill>
        <p:spPr>
          <a:xfrm>
            <a:off x="4876799" y="3745624"/>
            <a:ext cx="2764171" cy="2321631"/>
          </a:xfrm>
          <a:prstGeom prst="rect">
            <a:avLst/>
          </a:prstGeom>
        </p:spPr>
      </p:pic>
      <p:cxnSp>
        <p:nvCxnSpPr>
          <p:cNvPr id="16" name="Connector: Elbow 15"/>
          <p:cNvCxnSpPr>
            <a:cxnSpLocks/>
            <a:stCxn id="11" idx="2"/>
            <a:endCxn id="12" idx="3"/>
          </p:cNvCxnSpPr>
          <p:nvPr/>
        </p:nvCxnSpPr>
        <p:spPr>
          <a:xfrm rot="5400000">
            <a:off x="6702340" y="3371352"/>
            <a:ext cx="2473718" cy="596458"/>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endCxn id="12" idx="0"/>
          </p:cNvCxnSpPr>
          <p:nvPr/>
        </p:nvCxnSpPr>
        <p:spPr>
          <a:xfrm>
            <a:off x="6258884" y="2411834"/>
            <a:ext cx="1" cy="13337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p:cNvCxnSpPr>
            <a:cxnSpLocks/>
            <a:endCxn id="12" idx="1"/>
          </p:cNvCxnSpPr>
          <p:nvPr/>
        </p:nvCxnSpPr>
        <p:spPr>
          <a:xfrm rot="16200000" flipH="1">
            <a:off x="3293128" y="3322769"/>
            <a:ext cx="2473716" cy="693625"/>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3821" y="1600200"/>
            <a:ext cx="2895600"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Would require constant updating</a:t>
            </a:r>
          </a:p>
          <a:p>
            <a:pPr marL="285750" indent="-285750">
              <a:buFont typeface="Arial" panose="020B0604020202020204" pitchFamily="34" charset="0"/>
              <a:buChar char="•"/>
            </a:pPr>
            <a:endParaRPr lang="en-US" dirty="0">
              <a:solidFill>
                <a:schemeClr val="bg1"/>
              </a:solidFill>
            </a:endParaRPr>
          </a:p>
        </p:txBody>
      </p:sp>
      <p:sp>
        <p:nvSpPr>
          <p:cNvPr id="30" name="TextBox 29"/>
          <p:cNvSpPr txBox="1"/>
          <p:nvPr/>
        </p:nvSpPr>
        <p:spPr>
          <a:xfrm>
            <a:off x="381000" y="2664231"/>
            <a:ext cx="289560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No two instruments alike</a:t>
            </a:r>
          </a:p>
          <a:p>
            <a:pPr marL="285750" indent="-285750">
              <a:buFont typeface="Arial" panose="020B0604020202020204" pitchFamily="34" charset="0"/>
              <a:buChar char="•"/>
            </a:pPr>
            <a:endParaRPr lang="en-US" dirty="0">
              <a:solidFill>
                <a:schemeClr val="bg1"/>
              </a:solidFill>
            </a:endParaRPr>
          </a:p>
        </p:txBody>
      </p:sp>
      <p:sp>
        <p:nvSpPr>
          <p:cNvPr id="31" name="TextBox 30"/>
          <p:cNvSpPr txBox="1"/>
          <p:nvPr/>
        </p:nvSpPr>
        <p:spPr>
          <a:xfrm>
            <a:off x="381000" y="3581400"/>
            <a:ext cx="2895600"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Real World Contributors</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309527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par>
                                <p:cTn id="11" presetID="22" presetClass="entr" presetSubtype="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up)">
                                      <p:cBhvr>
                                        <p:cTn id="13" dur="500"/>
                                        <p:tgtEl>
                                          <p:spTgt spid="16"/>
                                        </p:tgtEl>
                                      </p:cBhvr>
                                    </p:animEffect>
                                  </p:childTnLst>
                                </p:cTn>
                              </p:par>
                            </p:childTnLst>
                          </p:cTn>
                        </p:par>
                        <p:par>
                          <p:cTn id="14" fill="hold">
                            <p:stCondLst>
                              <p:cond delay="500"/>
                            </p:stCondLst>
                            <p:childTnLst>
                              <p:par>
                                <p:cTn id="15" presetID="22" presetClass="entr" presetSubtype="1"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0-#ppt_w/2"/>
                                          </p:val>
                                        </p:tav>
                                        <p:tav tm="100000">
                                          <p:val>
                                            <p:strVal val="#ppt_x"/>
                                          </p:val>
                                        </p:tav>
                                      </p:tavLst>
                                    </p:anim>
                                    <p:anim calcmode="lin" valueType="num">
                                      <p:cBhvr additive="base">
                                        <p:cTn id="23"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0-#ppt_w/2"/>
                                          </p:val>
                                        </p:tav>
                                        <p:tav tm="100000">
                                          <p:val>
                                            <p:strVal val="#ppt_x"/>
                                          </p:val>
                                        </p:tav>
                                      </p:tavLst>
                                    </p:anim>
                                    <p:anim calcmode="lin" valueType="num">
                                      <p:cBhvr additive="base">
                                        <p:cTn id="29"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 calcmode="lin" valueType="num">
                                      <p:cBhvr additive="base">
                                        <p:cTn id="34" dur="500" fill="hold"/>
                                        <p:tgtEl>
                                          <p:spTgt spid="31"/>
                                        </p:tgtEl>
                                        <p:attrNameLst>
                                          <p:attrName>ppt_x</p:attrName>
                                        </p:attrNameLst>
                                      </p:cBhvr>
                                      <p:tavLst>
                                        <p:tav tm="0">
                                          <p:val>
                                            <p:strVal val="0-#ppt_w/2"/>
                                          </p:val>
                                        </p:tav>
                                        <p:tav tm="100000">
                                          <p:val>
                                            <p:strVal val="#ppt_x"/>
                                          </p:val>
                                        </p:tav>
                                      </p:tavLst>
                                    </p:anim>
                                    <p:anim calcmode="lin" valueType="num">
                                      <p:cBhvr additive="base">
                                        <p:cTn id="35"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Real World Contributors</a:t>
            </a:r>
          </a:p>
        </p:txBody>
      </p:sp>
      <p:grpSp>
        <p:nvGrpSpPr>
          <p:cNvPr id="41" name="Group 40"/>
          <p:cNvGrpSpPr/>
          <p:nvPr/>
        </p:nvGrpSpPr>
        <p:grpSpPr>
          <a:xfrm>
            <a:off x="645294" y="1828799"/>
            <a:ext cx="3378066" cy="914399"/>
            <a:chOff x="645294" y="1828799"/>
            <a:chExt cx="3378066" cy="914399"/>
          </a:xfrm>
        </p:grpSpPr>
        <p:sp>
          <p:nvSpPr>
            <p:cNvPr id="30" name="Oval 29"/>
            <p:cNvSpPr/>
            <p:nvPr/>
          </p:nvSpPr>
          <p:spPr>
            <a:xfrm>
              <a:off x="645294" y="1828799"/>
              <a:ext cx="990600" cy="914399"/>
            </a:xfrm>
            <a:prstGeom prst="ellipse">
              <a:avLst/>
            </a:prstGeom>
            <a:blipFill dpi="0" rotWithShape="1">
              <a:blip r:embed="rId3" cstate="print">
                <a:extLst>
                  <a:ext uri="{28A0092B-C50C-407E-A947-70E740481C1C}">
                    <a14:useLocalDpi xmlns:a14="http://schemas.microsoft.com/office/drawing/2010/main" val="0"/>
                  </a:ext>
                </a:extLst>
              </a:blip>
              <a:srcRect/>
              <a:stretch>
                <a:fillRect l="15000" r="15000"/>
              </a:stretch>
            </a:blipFill>
            <a:ln>
              <a:solidFill>
                <a:schemeClr val="tx1"/>
              </a:solidFill>
            </a:ln>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31" name="Freeform 2"/>
            <p:cNvSpPr/>
            <p:nvPr/>
          </p:nvSpPr>
          <p:spPr>
            <a:xfrm>
              <a:off x="1699260" y="2040794"/>
              <a:ext cx="2324100" cy="490410"/>
            </a:xfrm>
            <a:custGeom>
              <a:avLst/>
              <a:gdLst>
                <a:gd name="connsiteX0" fmla="*/ 0 w 4431415"/>
                <a:gd name="connsiteY0" fmla="*/ 0 h 437644"/>
                <a:gd name="connsiteX1" fmla="*/ 4212593 w 4431415"/>
                <a:gd name="connsiteY1" fmla="*/ 0 h 437644"/>
                <a:gd name="connsiteX2" fmla="*/ 4431415 w 4431415"/>
                <a:gd name="connsiteY2" fmla="*/ 218822 h 437644"/>
                <a:gd name="connsiteX3" fmla="*/ 4212593 w 4431415"/>
                <a:gd name="connsiteY3" fmla="*/ 437644 h 437644"/>
                <a:gd name="connsiteX4" fmla="*/ 0 w 4431415"/>
                <a:gd name="connsiteY4" fmla="*/ 437644 h 437644"/>
                <a:gd name="connsiteX5" fmla="*/ 0 w 4431415"/>
                <a:gd name="connsiteY5" fmla="*/ 0 h 4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15" h="437644">
                  <a:moveTo>
                    <a:pt x="4431415" y="437643"/>
                  </a:moveTo>
                  <a:lnTo>
                    <a:pt x="218822" y="437643"/>
                  </a:lnTo>
                  <a:lnTo>
                    <a:pt x="0" y="218822"/>
                  </a:lnTo>
                  <a:lnTo>
                    <a:pt x="218822" y="1"/>
                  </a:lnTo>
                  <a:lnTo>
                    <a:pt x="4431415" y="1"/>
                  </a:lnTo>
                  <a:lnTo>
                    <a:pt x="4431415" y="437643"/>
                  </a:lnTo>
                  <a:close/>
                </a:path>
              </a:pathLst>
            </a:custGeom>
            <a:solidFill>
              <a:srgbClr val="0086FB"/>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02400" tIns="76201" rIns="142240" bIns="76201" numCol="1" spcCol="1270" anchor="ctr" anchorCtr="0">
              <a:noAutofit/>
            </a:bodyPr>
            <a:lstStyle/>
            <a:p>
              <a:pPr lvl="0" algn="ctr" defTabSz="889000" rtl="0">
                <a:lnSpc>
                  <a:spcPct val="90000"/>
                </a:lnSpc>
                <a:spcBef>
                  <a:spcPct val="0"/>
                </a:spcBef>
                <a:spcAft>
                  <a:spcPct val="35000"/>
                </a:spcAft>
              </a:pPr>
              <a:r>
                <a:rPr lang="en-US" sz="2000" kern="1200" dirty="0"/>
                <a:t>Instrument</a:t>
              </a:r>
            </a:p>
          </p:txBody>
        </p:sp>
      </p:grpSp>
      <p:grpSp>
        <p:nvGrpSpPr>
          <p:cNvPr id="42" name="Group 41"/>
          <p:cNvGrpSpPr/>
          <p:nvPr/>
        </p:nvGrpSpPr>
        <p:grpSpPr>
          <a:xfrm>
            <a:off x="5410200" y="1828799"/>
            <a:ext cx="3366837" cy="914398"/>
            <a:chOff x="5410200" y="1828799"/>
            <a:chExt cx="3366837" cy="914398"/>
          </a:xfrm>
        </p:grpSpPr>
        <p:sp>
          <p:nvSpPr>
            <p:cNvPr id="32" name="Oval 31"/>
            <p:cNvSpPr/>
            <p:nvPr/>
          </p:nvSpPr>
          <p:spPr>
            <a:xfrm>
              <a:off x="5410200" y="1828799"/>
              <a:ext cx="990600" cy="914398"/>
            </a:xfrm>
            <a:prstGeom prst="ellipse">
              <a:avLst/>
            </a:prstGeom>
            <a:blipFill>
              <a:blip r:embed="rId4" cstate="print">
                <a:extLst>
                  <a:ext uri="{28A0092B-C50C-407E-A947-70E740481C1C}">
                    <a14:useLocalDpi xmlns:a14="http://schemas.microsoft.com/office/drawing/2010/main" val="0"/>
                  </a:ext>
                </a:extLst>
              </a:blip>
              <a:srcRect/>
              <a:stretch>
                <a:fillRect l="-1000" r="-1000"/>
              </a:stretch>
            </a:blipFill>
            <a:ln>
              <a:solidFill>
                <a:schemeClr val="tx1"/>
              </a:solidFill>
            </a:ln>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33" name="Freeform 2"/>
            <p:cNvSpPr/>
            <p:nvPr/>
          </p:nvSpPr>
          <p:spPr>
            <a:xfrm>
              <a:off x="6452937" y="2040794"/>
              <a:ext cx="2324100" cy="490410"/>
            </a:xfrm>
            <a:custGeom>
              <a:avLst/>
              <a:gdLst>
                <a:gd name="connsiteX0" fmla="*/ 0 w 4431415"/>
                <a:gd name="connsiteY0" fmla="*/ 0 h 437644"/>
                <a:gd name="connsiteX1" fmla="*/ 4212593 w 4431415"/>
                <a:gd name="connsiteY1" fmla="*/ 0 h 437644"/>
                <a:gd name="connsiteX2" fmla="*/ 4431415 w 4431415"/>
                <a:gd name="connsiteY2" fmla="*/ 218822 h 437644"/>
                <a:gd name="connsiteX3" fmla="*/ 4212593 w 4431415"/>
                <a:gd name="connsiteY3" fmla="*/ 437644 h 437644"/>
                <a:gd name="connsiteX4" fmla="*/ 0 w 4431415"/>
                <a:gd name="connsiteY4" fmla="*/ 437644 h 437644"/>
                <a:gd name="connsiteX5" fmla="*/ 0 w 4431415"/>
                <a:gd name="connsiteY5" fmla="*/ 0 h 4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15" h="437644">
                  <a:moveTo>
                    <a:pt x="4431415" y="437643"/>
                  </a:moveTo>
                  <a:lnTo>
                    <a:pt x="218822" y="437643"/>
                  </a:lnTo>
                  <a:lnTo>
                    <a:pt x="0" y="218822"/>
                  </a:lnTo>
                  <a:lnTo>
                    <a:pt x="218822" y="1"/>
                  </a:lnTo>
                  <a:lnTo>
                    <a:pt x="4431415" y="1"/>
                  </a:lnTo>
                  <a:lnTo>
                    <a:pt x="4431415" y="437643"/>
                  </a:lnTo>
                  <a:close/>
                </a:path>
              </a:pathLst>
            </a:custGeom>
            <a:solidFill>
              <a:srgbClr val="0086FB"/>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02400" tIns="76201" rIns="142240" bIns="76201" numCol="1" spcCol="1270" anchor="ctr" anchorCtr="0">
              <a:noAutofit/>
            </a:bodyPr>
            <a:lstStyle/>
            <a:p>
              <a:pPr lvl="0" algn="ctr" defTabSz="889000" rtl="0">
                <a:lnSpc>
                  <a:spcPct val="90000"/>
                </a:lnSpc>
                <a:spcBef>
                  <a:spcPct val="0"/>
                </a:spcBef>
                <a:spcAft>
                  <a:spcPct val="35000"/>
                </a:spcAft>
              </a:pPr>
              <a:r>
                <a:rPr lang="en-US" sz="2000" kern="1200" dirty="0"/>
                <a:t>Targeting</a:t>
              </a:r>
            </a:p>
          </p:txBody>
        </p:sp>
      </p:grpSp>
      <p:grpSp>
        <p:nvGrpSpPr>
          <p:cNvPr id="43" name="Group 42"/>
          <p:cNvGrpSpPr/>
          <p:nvPr/>
        </p:nvGrpSpPr>
        <p:grpSpPr>
          <a:xfrm>
            <a:off x="645294" y="3026548"/>
            <a:ext cx="3378066" cy="924089"/>
            <a:chOff x="645294" y="3026548"/>
            <a:chExt cx="3378066" cy="924089"/>
          </a:xfrm>
        </p:grpSpPr>
        <p:sp>
          <p:nvSpPr>
            <p:cNvPr id="34" name="Freeform 2"/>
            <p:cNvSpPr/>
            <p:nvPr/>
          </p:nvSpPr>
          <p:spPr>
            <a:xfrm>
              <a:off x="1699260" y="3243388"/>
              <a:ext cx="2324100" cy="490410"/>
            </a:xfrm>
            <a:custGeom>
              <a:avLst/>
              <a:gdLst>
                <a:gd name="connsiteX0" fmla="*/ 0 w 4431415"/>
                <a:gd name="connsiteY0" fmla="*/ 0 h 437644"/>
                <a:gd name="connsiteX1" fmla="*/ 4212593 w 4431415"/>
                <a:gd name="connsiteY1" fmla="*/ 0 h 437644"/>
                <a:gd name="connsiteX2" fmla="*/ 4431415 w 4431415"/>
                <a:gd name="connsiteY2" fmla="*/ 218822 h 437644"/>
                <a:gd name="connsiteX3" fmla="*/ 4212593 w 4431415"/>
                <a:gd name="connsiteY3" fmla="*/ 437644 h 437644"/>
                <a:gd name="connsiteX4" fmla="*/ 0 w 4431415"/>
                <a:gd name="connsiteY4" fmla="*/ 437644 h 437644"/>
                <a:gd name="connsiteX5" fmla="*/ 0 w 4431415"/>
                <a:gd name="connsiteY5" fmla="*/ 0 h 4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15" h="437644">
                  <a:moveTo>
                    <a:pt x="4431415" y="437643"/>
                  </a:moveTo>
                  <a:lnTo>
                    <a:pt x="218822" y="437643"/>
                  </a:lnTo>
                  <a:lnTo>
                    <a:pt x="0" y="218822"/>
                  </a:lnTo>
                  <a:lnTo>
                    <a:pt x="218822" y="1"/>
                  </a:lnTo>
                  <a:lnTo>
                    <a:pt x="4431415" y="1"/>
                  </a:lnTo>
                  <a:lnTo>
                    <a:pt x="4431415" y="437643"/>
                  </a:lnTo>
                  <a:close/>
                </a:path>
              </a:pathLst>
            </a:custGeom>
            <a:solidFill>
              <a:srgbClr val="0086FB"/>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02400" tIns="76201" rIns="142240" bIns="76201" numCol="1" spcCol="1270" anchor="ctr" anchorCtr="0">
              <a:noAutofit/>
            </a:bodyPr>
            <a:lstStyle/>
            <a:p>
              <a:pPr lvl="0" algn="ctr" defTabSz="889000" rtl="0">
                <a:lnSpc>
                  <a:spcPct val="90000"/>
                </a:lnSpc>
                <a:spcBef>
                  <a:spcPct val="0"/>
                </a:spcBef>
                <a:spcAft>
                  <a:spcPct val="35000"/>
                </a:spcAft>
              </a:pPr>
              <a:r>
                <a:rPr lang="en-US" sz="2000" kern="1200" dirty="0"/>
                <a:t>Environment</a:t>
              </a:r>
            </a:p>
          </p:txBody>
        </p:sp>
        <p:sp>
          <p:nvSpPr>
            <p:cNvPr id="39" name="Oval 38"/>
            <p:cNvSpPr/>
            <p:nvPr/>
          </p:nvSpPr>
          <p:spPr>
            <a:xfrm>
              <a:off x="645294" y="3026548"/>
              <a:ext cx="990600" cy="924089"/>
            </a:xfrm>
            <a:prstGeom prst="ellipse">
              <a:avLst/>
            </a:prstGeom>
            <a:blipFill>
              <a:blip r:embed="rId5" cstate="print">
                <a:extLst>
                  <a:ext uri="{28A0092B-C50C-407E-A947-70E740481C1C}">
                    <a14:useLocalDpi xmlns:a14="http://schemas.microsoft.com/office/drawing/2010/main" val="0"/>
                  </a:ext>
                </a:extLst>
              </a:blip>
              <a:srcRect/>
              <a:stretch>
                <a:fillRect l="-25000" r="-25000"/>
              </a:stretch>
            </a:blipFill>
            <a:ln>
              <a:solidFill>
                <a:schemeClr val="tx1"/>
              </a:solidFill>
            </a:ln>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grpSp>
      <p:grpSp>
        <p:nvGrpSpPr>
          <p:cNvPr id="44" name="Group 43"/>
          <p:cNvGrpSpPr/>
          <p:nvPr/>
        </p:nvGrpSpPr>
        <p:grpSpPr>
          <a:xfrm>
            <a:off x="5396563" y="3021735"/>
            <a:ext cx="3380474" cy="914398"/>
            <a:chOff x="5396563" y="3021735"/>
            <a:chExt cx="3380474" cy="914398"/>
          </a:xfrm>
        </p:grpSpPr>
        <p:sp>
          <p:nvSpPr>
            <p:cNvPr id="35" name="Freeform 2"/>
            <p:cNvSpPr/>
            <p:nvPr/>
          </p:nvSpPr>
          <p:spPr>
            <a:xfrm>
              <a:off x="6452937" y="3243388"/>
              <a:ext cx="2324100" cy="490410"/>
            </a:xfrm>
            <a:custGeom>
              <a:avLst/>
              <a:gdLst>
                <a:gd name="connsiteX0" fmla="*/ 0 w 4431415"/>
                <a:gd name="connsiteY0" fmla="*/ 0 h 437644"/>
                <a:gd name="connsiteX1" fmla="*/ 4212593 w 4431415"/>
                <a:gd name="connsiteY1" fmla="*/ 0 h 437644"/>
                <a:gd name="connsiteX2" fmla="*/ 4431415 w 4431415"/>
                <a:gd name="connsiteY2" fmla="*/ 218822 h 437644"/>
                <a:gd name="connsiteX3" fmla="*/ 4212593 w 4431415"/>
                <a:gd name="connsiteY3" fmla="*/ 437644 h 437644"/>
                <a:gd name="connsiteX4" fmla="*/ 0 w 4431415"/>
                <a:gd name="connsiteY4" fmla="*/ 437644 h 437644"/>
                <a:gd name="connsiteX5" fmla="*/ 0 w 4431415"/>
                <a:gd name="connsiteY5" fmla="*/ 0 h 4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15" h="437644">
                  <a:moveTo>
                    <a:pt x="4431415" y="437643"/>
                  </a:moveTo>
                  <a:lnTo>
                    <a:pt x="218822" y="437643"/>
                  </a:lnTo>
                  <a:lnTo>
                    <a:pt x="0" y="218822"/>
                  </a:lnTo>
                  <a:lnTo>
                    <a:pt x="218822" y="1"/>
                  </a:lnTo>
                  <a:lnTo>
                    <a:pt x="4431415" y="1"/>
                  </a:lnTo>
                  <a:lnTo>
                    <a:pt x="4431415" y="437643"/>
                  </a:lnTo>
                  <a:close/>
                </a:path>
              </a:pathLst>
            </a:custGeom>
            <a:solidFill>
              <a:srgbClr val="0086FB"/>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02400" tIns="76201" rIns="142240" bIns="76201" numCol="1" spcCol="1270" anchor="ctr" anchorCtr="0">
              <a:noAutofit/>
            </a:bodyPr>
            <a:lstStyle/>
            <a:p>
              <a:pPr lvl="0" algn="ctr" defTabSz="889000" rtl="0">
                <a:lnSpc>
                  <a:spcPct val="90000"/>
                </a:lnSpc>
                <a:spcBef>
                  <a:spcPct val="0"/>
                </a:spcBef>
                <a:spcAft>
                  <a:spcPct val="35000"/>
                </a:spcAft>
              </a:pPr>
              <a:r>
                <a:rPr lang="en-US" sz="2000" kern="1200" dirty="0"/>
                <a:t>Operator</a:t>
              </a:r>
            </a:p>
          </p:txBody>
        </p:sp>
        <p:sp>
          <p:nvSpPr>
            <p:cNvPr id="40" name="Oval 39"/>
            <p:cNvSpPr/>
            <p:nvPr/>
          </p:nvSpPr>
          <p:spPr>
            <a:xfrm>
              <a:off x="5396563" y="3021735"/>
              <a:ext cx="990601" cy="914398"/>
            </a:xfrm>
            <a:prstGeom prst="ellipse">
              <a:avLst/>
            </a:prstGeom>
            <a:blipFill dpi="0" rotWithShape="1">
              <a:blip r:embed="rId6" cstate="print">
                <a:extLst>
                  <a:ext uri="{28A0092B-C50C-407E-A947-70E740481C1C}">
                    <a14:useLocalDpi xmlns:a14="http://schemas.microsoft.com/office/drawing/2010/main" val="0"/>
                  </a:ext>
                </a:extLst>
              </a:blip>
              <a:srcRect/>
              <a:stretch>
                <a:fillRect l="-70000" t="-35000" r="-30000" b="-65000"/>
              </a:stretch>
            </a:blipFill>
            <a:ln>
              <a:solidFill>
                <a:schemeClr val="tx1"/>
              </a:solidFill>
            </a:ln>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grpSp>
      <p:grpSp>
        <p:nvGrpSpPr>
          <p:cNvPr id="46" name="Group 45"/>
          <p:cNvGrpSpPr/>
          <p:nvPr/>
        </p:nvGrpSpPr>
        <p:grpSpPr>
          <a:xfrm>
            <a:off x="645294" y="4233988"/>
            <a:ext cx="3378066" cy="914398"/>
            <a:chOff x="645294" y="4233988"/>
            <a:chExt cx="3378066" cy="914398"/>
          </a:xfrm>
        </p:grpSpPr>
        <p:sp>
          <p:nvSpPr>
            <p:cNvPr id="37" name="Freeform 2"/>
            <p:cNvSpPr/>
            <p:nvPr/>
          </p:nvSpPr>
          <p:spPr>
            <a:xfrm>
              <a:off x="1699260" y="4445982"/>
              <a:ext cx="2324100" cy="490410"/>
            </a:xfrm>
            <a:custGeom>
              <a:avLst/>
              <a:gdLst>
                <a:gd name="connsiteX0" fmla="*/ 0 w 4431415"/>
                <a:gd name="connsiteY0" fmla="*/ 0 h 437644"/>
                <a:gd name="connsiteX1" fmla="*/ 4212593 w 4431415"/>
                <a:gd name="connsiteY1" fmla="*/ 0 h 437644"/>
                <a:gd name="connsiteX2" fmla="*/ 4431415 w 4431415"/>
                <a:gd name="connsiteY2" fmla="*/ 218822 h 437644"/>
                <a:gd name="connsiteX3" fmla="*/ 4212593 w 4431415"/>
                <a:gd name="connsiteY3" fmla="*/ 437644 h 437644"/>
                <a:gd name="connsiteX4" fmla="*/ 0 w 4431415"/>
                <a:gd name="connsiteY4" fmla="*/ 437644 h 437644"/>
                <a:gd name="connsiteX5" fmla="*/ 0 w 4431415"/>
                <a:gd name="connsiteY5" fmla="*/ 0 h 4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15" h="437644">
                  <a:moveTo>
                    <a:pt x="4431415" y="437643"/>
                  </a:moveTo>
                  <a:lnTo>
                    <a:pt x="218822" y="437643"/>
                  </a:lnTo>
                  <a:lnTo>
                    <a:pt x="0" y="218822"/>
                  </a:lnTo>
                  <a:lnTo>
                    <a:pt x="218822" y="1"/>
                  </a:lnTo>
                  <a:lnTo>
                    <a:pt x="4431415" y="1"/>
                  </a:lnTo>
                  <a:lnTo>
                    <a:pt x="4431415" y="437643"/>
                  </a:lnTo>
                  <a:close/>
                </a:path>
              </a:pathLst>
            </a:custGeom>
            <a:solidFill>
              <a:srgbClr val="0086FB"/>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02400" tIns="76201" rIns="142240" bIns="76201" numCol="1" spcCol="1270" anchor="ctr" anchorCtr="0">
              <a:noAutofit/>
            </a:bodyPr>
            <a:lstStyle/>
            <a:p>
              <a:pPr lvl="0" algn="ctr" defTabSz="889000" rtl="0">
                <a:lnSpc>
                  <a:spcPct val="90000"/>
                </a:lnSpc>
                <a:spcBef>
                  <a:spcPct val="0"/>
                </a:spcBef>
                <a:spcAft>
                  <a:spcPct val="35000"/>
                </a:spcAft>
              </a:pPr>
              <a:r>
                <a:rPr lang="en-US" sz="2000" kern="1200" dirty="0"/>
                <a:t>Geometry</a:t>
              </a:r>
            </a:p>
          </p:txBody>
        </p:sp>
        <p:sp>
          <p:nvSpPr>
            <p:cNvPr id="45" name="Oval 44"/>
            <p:cNvSpPr/>
            <p:nvPr/>
          </p:nvSpPr>
          <p:spPr>
            <a:xfrm>
              <a:off x="645294" y="4233988"/>
              <a:ext cx="988193" cy="914398"/>
            </a:xfrm>
            <a:prstGeom prst="ellipse">
              <a:avLst/>
            </a:prstGeom>
            <a:blipFill dpi="0" rotWithShape="1">
              <a:blip r:embed="rId7" cstate="print">
                <a:extLst>
                  <a:ext uri="{28A0092B-C50C-407E-A947-70E740481C1C}">
                    <a14:useLocalDpi xmlns:a14="http://schemas.microsoft.com/office/drawing/2010/main" val="0"/>
                  </a:ext>
                </a:extLst>
              </a:blip>
              <a:srcRect/>
              <a:stretch>
                <a:fillRect l="-55000" r="-55000"/>
              </a:stretch>
            </a:blipFill>
            <a:ln>
              <a:solidFill>
                <a:schemeClr val="tx1"/>
              </a:solidFill>
            </a:ln>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grpSp>
      <p:grpSp>
        <p:nvGrpSpPr>
          <p:cNvPr id="48" name="Group 47"/>
          <p:cNvGrpSpPr/>
          <p:nvPr/>
        </p:nvGrpSpPr>
        <p:grpSpPr>
          <a:xfrm>
            <a:off x="5410200" y="4233988"/>
            <a:ext cx="3366837" cy="914398"/>
            <a:chOff x="5410200" y="4233988"/>
            <a:chExt cx="3366837" cy="914398"/>
          </a:xfrm>
        </p:grpSpPr>
        <p:sp>
          <p:nvSpPr>
            <p:cNvPr id="38" name="Freeform 2"/>
            <p:cNvSpPr/>
            <p:nvPr/>
          </p:nvSpPr>
          <p:spPr>
            <a:xfrm>
              <a:off x="6452937" y="4445982"/>
              <a:ext cx="2324100" cy="490410"/>
            </a:xfrm>
            <a:custGeom>
              <a:avLst/>
              <a:gdLst>
                <a:gd name="connsiteX0" fmla="*/ 0 w 4431415"/>
                <a:gd name="connsiteY0" fmla="*/ 0 h 437644"/>
                <a:gd name="connsiteX1" fmla="*/ 4212593 w 4431415"/>
                <a:gd name="connsiteY1" fmla="*/ 0 h 437644"/>
                <a:gd name="connsiteX2" fmla="*/ 4431415 w 4431415"/>
                <a:gd name="connsiteY2" fmla="*/ 218822 h 437644"/>
                <a:gd name="connsiteX3" fmla="*/ 4212593 w 4431415"/>
                <a:gd name="connsiteY3" fmla="*/ 437644 h 437644"/>
                <a:gd name="connsiteX4" fmla="*/ 0 w 4431415"/>
                <a:gd name="connsiteY4" fmla="*/ 437644 h 437644"/>
                <a:gd name="connsiteX5" fmla="*/ 0 w 4431415"/>
                <a:gd name="connsiteY5" fmla="*/ 0 h 4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15" h="437644">
                  <a:moveTo>
                    <a:pt x="4431415" y="437643"/>
                  </a:moveTo>
                  <a:lnTo>
                    <a:pt x="218822" y="437643"/>
                  </a:lnTo>
                  <a:lnTo>
                    <a:pt x="0" y="218822"/>
                  </a:lnTo>
                  <a:lnTo>
                    <a:pt x="218822" y="1"/>
                  </a:lnTo>
                  <a:lnTo>
                    <a:pt x="4431415" y="1"/>
                  </a:lnTo>
                  <a:lnTo>
                    <a:pt x="4431415" y="437643"/>
                  </a:lnTo>
                  <a:close/>
                </a:path>
              </a:pathLst>
            </a:custGeom>
            <a:solidFill>
              <a:srgbClr val="0086FB"/>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02400" tIns="76201" rIns="142240" bIns="76201" numCol="1" spcCol="1270" anchor="ctr" anchorCtr="0">
              <a:noAutofit/>
            </a:bodyPr>
            <a:lstStyle/>
            <a:p>
              <a:pPr lvl="0" algn="ctr" defTabSz="889000" rtl="0">
                <a:lnSpc>
                  <a:spcPct val="90000"/>
                </a:lnSpc>
                <a:spcBef>
                  <a:spcPct val="0"/>
                </a:spcBef>
                <a:spcAft>
                  <a:spcPct val="35000"/>
                </a:spcAft>
              </a:pPr>
              <a:r>
                <a:rPr lang="en-US" sz="2000" kern="1200" dirty="0"/>
                <a:t>Fixturing</a:t>
              </a:r>
            </a:p>
          </p:txBody>
        </p:sp>
        <p:sp>
          <p:nvSpPr>
            <p:cNvPr id="47" name="Oval 46"/>
            <p:cNvSpPr/>
            <p:nvPr/>
          </p:nvSpPr>
          <p:spPr>
            <a:xfrm>
              <a:off x="5410200" y="4233988"/>
              <a:ext cx="976964" cy="914398"/>
            </a:xfrm>
            <a:prstGeom prst="ellipse">
              <a:avLst/>
            </a:prstGeom>
            <a:blipFill dpi="0" rotWithShape="1">
              <a:blip r:embed="rId8"/>
              <a:srcRect/>
              <a:stretch>
                <a:fillRect l="20000" t="15000" r="20000" b="15000"/>
              </a:stretch>
            </a:blipFill>
            <a:ln>
              <a:solidFill>
                <a:schemeClr val="tx1"/>
              </a:solidFill>
            </a:ln>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grpSp>
        <p:nvGrpSpPr>
          <p:cNvPr id="50" name="Group 49"/>
          <p:cNvGrpSpPr/>
          <p:nvPr/>
        </p:nvGrpSpPr>
        <p:grpSpPr>
          <a:xfrm>
            <a:off x="645295" y="5440362"/>
            <a:ext cx="3378065" cy="914400"/>
            <a:chOff x="645295" y="5440362"/>
            <a:chExt cx="3378065" cy="914400"/>
          </a:xfrm>
        </p:grpSpPr>
        <p:sp>
          <p:nvSpPr>
            <p:cNvPr id="36" name="Freeform 2"/>
            <p:cNvSpPr/>
            <p:nvPr/>
          </p:nvSpPr>
          <p:spPr>
            <a:xfrm>
              <a:off x="1699260" y="5648576"/>
              <a:ext cx="2324100" cy="490410"/>
            </a:xfrm>
            <a:custGeom>
              <a:avLst/>
              <a:gdLst>
                <a:gd name="connsiteX0" fmla="*/ 0 w 4431415"/>
                <a:gd name="connsiteY0" fmla="*/ 0 h 437644"/>
                <a:gd name="connsiteX1" fmla="*/ 4212593 w 4431415"/>
                <a:gd name="connsiteY1" fmla="*/ 0 h 437644"/>
                <a:gd name="connsiteX2" fmla="*/ 4431415 w 4431415"/>
                <a:gd name="connsiteY2" fmla="*/ 218822 h 437644"/>
                <a:gd name="connsiteX3" fmla="*/ 4212593 w 4431415"/>
                <a:gd name="connsiteY3" fmla="*/ 437644 h 437644"/>
                <a:gd name="connsiteX4" fmla="*/ 0 w 4431415"/>
                <a:gd name="connsiteY4" fmla="*/ 437644 h 437644"/>
                <a:gd name="connsiteX5" fmla="*/ 0 w 4431415"/>
                <a:gd name="connsiteY5" fmla="*/ 0 h 437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1415" h="437644">
                  <a:moveTo>
                    <a:pt x="4431415" y="437643"/>
                  </a:moveTo>
                  <a:lnTo>
                    <a:pt x="218822" y="437643"/>
                  </a:lnTo>
                  <a:lnTo>
                    <a:pt x="0" y="218822"/>
                  </a:lnTo>
                  <a:lnTo>
                    <a:pt x="218822" y="1"/>
                  </a:lnTo>
                  <a:lnTo>
                    <a:pt x="4431415" y="1"/>
                  </a:lnTo>
                  <a:lnTo>
                    <a:pt x="4431415" y="437643"/>
                  </a:lnTo>
                  <a:close/>
                </a:path>
              </a:pathLst>
            </a:custGeom>
            <a:solidFill>
              <a:srgbClr val="0086FB"/>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02400" tIns="76201" rIns="142240" bIns="76201" numCol="1" spcCol="1270" anchor="ctr" anchorCtr="0">
              <a:noAutofit/>
            </a:bodyPr>
            <a:lstStyle/>
            <a:p>
              <a:pPr lvl="0" algn="ctr" defTabSz="889000" rtl="0">
                <a:lnSpc>
                  <a:spcPct val="90000"/>
                </a:lnSpc>
                <a:spcBef>
                  <a:spcPct val="0"/>
                </a:spcBef>
                <a:spcAft>
                  <a:spcPct val="35000"/>
                </a:spcAft>
              </a:pPr>
              <a:r>
                <a:rPr lang="en-US" sz="2000" kern="1200" dirty="0"/>
                <a:t>Scale</a:t>
              </a:r>
            </a:p>
          </p:txBody>
        </p:sp>
        <p:sp>
          <p:nvSpPr>
            <p:cNvPr id="49" name="Oval 48"/>
            <p:cNvSpPr/>
            <p:nvPr/>
          </p:nvSpPr>
          <p:spPr>
            <a:xfrm rot="10800000" flipV="1">
              <a:off x="645295" y="5440362"/>
              <a:ext cx="988192" cy="914400"/>
            </a:xfrm>
            <a:prstGeom prst="ellipse">
              <a:avLst/>
            </a:prstGeom>
            <a:blipFill dpi="0" rotWithShape="1">
              <a:blip r:embed="rId9" cstate="print">
                <a:extLst>
                  <a:ext uri="{28A0092B-C50C-407E-A947-70E740481C1C}">
                    <a14:useLocalDpi xmlns:a14="http://schemas.microsoft.com/office/drawing/2010/main" val="0"/>
                  </a:ext>
                </a:extLst>
              </a:blip>
              <a:srcRect/>
              <a:stretch>
                <a:fillRect l="35000" t="10000" r="35000" b="15000"/>
              </a:stretch>
            </a:blipFill>
            <a:ln>
              <a:solidFill>
                <a:schemeClr val="tx1"/>
              </a:solidFill>
            </a:ln>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32794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1+#ppt_w/2"/>
                                          </p:val>
                                        </p:tav>
                                        <p:tav tm="100000">
                                          <p:val>
                                            <p:strVal val="#ppt_x"/>
                                          </p:val>
                                        </p:tav>
                                      </p:tavLst>
                                    </p:anim>
                                    <p:anim calcmode="lin" valueType="num">
                                      <p:cBhvr additive="base">
                                        <p:cTn id="14"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0-#ppt_w/2"/>
                                          </p:val>
                                        </p:tav>
                                        <p:tav tm="100000">
                                          <p:val>
                                            <p:strVal val="#ppt_x"/>
                                          </p:val>
                                        </p:tav>
                                      </p:tavLst>
                                    </p:anim>
                                    <p:anim calcmode="lin" valueType="num">
                                      <p:cBhvr additive="base">
                                        <p:cTn id="20"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additive="base">
                                        <p:cTn id="25" dur="500" fill="hold"/>
                                        <p:tgtEl>
                                          <p:spTgt spid="44"/>
                                        </p:tgtEl>
                                        <p:attrNameLst>
                                          <p:attrName>ppt_x</p:attrName>
                                        </p:attrNameLst>
                                      </p:cBhvr>
                                      <p:tavLst>
                                        <p:tav tm="0">
                                          <p:val>
                                            <p:strVal val="1+#ppt_w/2"/>
                                          </p:val>
                                        </p:tav>
                                        <p:tav tm="100000">
                                          <p:val>
                                            <p:strVal val="#ppt_x"/>
                                          </p:val>
                                        </p:tav>
                                      </p:tavLst>
                                    </p:anim>
                                    <p:anim calcmode="lin" valueType="num">
                                      <p:cBhvr additive="base">
                                        <p:cTn id="26"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500" fill="hold"/>
                                        <p:tgtEl>
                                          <p:spTgt spid="46"/>
                                        </p:tgtEl>
                                        <p:attrNameLst>
                                          <p:attrName>ppt_x</p:attrName>
                                        </p:attrNameLst>
                                      </p:cBhvr>
                                      <p:tavLst>
                                        <p:tav tm="0">
                                          <p:val>
                                            <p:strVal val="0-#ppt_w/2"/>
                                          </p:val>
                                        </p:tav>
                                        <p:tav tm="100000">
                                          <p:val>
                                            <p:strVal val="#ppt_x"/>
                                          </p:val>
                                        </p:tav>
                                      </p:tavLst>
                                    </p:anim>
                                    <p:anim calcmode="lin" valueType="num">
                                      <p:cBhvr additive="base">
                                        <p:cTn id="32"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1+#ppt_w/2"/>
                                          </p:val>
                                        </p:tav>
                                        <p:tav tm="100000">
                                          <p:val>
                                            <p:strVal val="#ppt_x"/>
                                          </p:val>
                                        </p:tav>
                                      </p:tavLst>
                                    </p:anim>
                                    <p:anim calcmode="lin" valueType="num">
                                      <p:cBhvr additive="base">
                                        <p:cTn id="38"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0-#ppt_w/2"/>
                                          </p:val>
                                        </p:tav>
                                        <p:tav tm="100000">
                                          <p:val>
                                            <p:strVal val="#ppt_x"/>
                                          </p:val>
                                        </p:tav>
                                      </p:tavLst>
                                    </p:anim>
                                    <p:anim calcmode="lin" valueType="num">
                                      <p:cBhvr additive="base">
                                        <p:cTn id="44"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a:stretch>
            <a:fillRect/>
          </a:stretch>
        </p:blipFill>
        <p:spPr>
          <a:xfrm>
            <a:off x="3314180" y="1649871"/>
            <a:ext cx="2767923" cy="2333530"/>
          </a:xfrm>
          <a:prstGeom prst="rect">
            <a:avLst/>
          </a:prstGeom>
        </p:spPr>
      </p:pic>
      <p:sp>
        <p:nvSpPr>
          <p:cNvPr id="5" name="Title 4"/>
          <p:cNvSpPr>
            <a:spLocks noGrp="1"/>
          </p:cNvSpPr>
          <p:nvPr>
            <p:ph type="title"/>
          </p:nvPr>
        </p:nvSpPr>
        <p:spPr>
          <a:xfrm>
            <a:off x="1143000" y="274638"/>
            <a:ext cx="7848600" cy="1143000"/>
          </a:xfrm>
        </p:spPr>
        <p:txBody>
          <a:bodyPr>
            <a:normAutofit fontScale="90000"/>
          </a:bodyPr>
          <a:lstStyle/>
          <a:p>
            <a:r>
              <a:rPr lang="en-US" dirty="0"/>
              <a:t>Different Type, Different Uncertainties</a:t>
            </a:r>
          </a:p>
        </p:txBody>
      </p:sp>
      <p:pic>
        <p:nvPicPr>
          <p:cNvPr id="22" name="Picture Placeholder 21"/>
          <p:cNvPicPr>
            <a:picLocks noGrp="1" noChangeAspect="1"/>
          </p:cNvPicPr>
          <p:nvPr>
            <p:ph type="pic" sz="quarter" idx="17"/>
          </p:nvPr>
        </p:nvPicPr>
        <p:blipFill>
          <a:blip r:embed="rId4">
            <a:extLst>
              <a:ext uri="{BEBA8EAE-BF5A-486C-A8C5-ECC9F3942E4B}">
                <a14:imgProps xmlns:a14="http://schemas.microsoft.com/office/drawing/2010/main">
                  <a14:imgLayer r:embed="rId5">
                    <a14:imgEffect>
                      <a14:backgroundRemoval t="1000" b="98800" l="10000" r="94400">
                        <a14:foregroundMark x1="60000" y1="45800" x2="60000" y2="45800"/>
                        <a14:foregroundMark x1="64000" y1="47800" x2="64000" y2="47800"/>
                        <a14:foregroundMark x1="61800" y1="48600" x2="68400" y2="40800"/>
                        <a14:foregroundMark x1="68800" y1="41400" x2="71200" y2="29200"/>
                        <a14:foregroundMark x1="72200" y1="31400" x2="72200" y2="26400"/>
                        <a14:backgroundMark x1="71800" y1="40200" x2="71800" y2="40200"/>
                        <a14:backgroundMark x1="72800" y1="36600" x2="72800" y2="36600"/>
                        <a14:backgroundMark x1="74000" y1="29800" x2="74000" y2="29800"/>
                        <a14:backgroundMark x1="73800" y1="26400" x2="73800" y2="26400"/>
                        <a14:backgroundMark x1="73200" y1="24600" x2="73200" y2="24600"/>
                      </a14:backgroundRemoval>
                    </a14:imgEffect>
                  </a14:imgLayer>
                </a14:imgProps>
              </a:ext>
              <a:ext uri="{28A0092B-C50C-407E-A947-70E740481C1C}">
                <a14:useLocalDpi xmlns:a14="http://schemas.microsoft.com/office/drawing/2010/main" val="0"/>
              </a:ext>
            </a:extLst>
          </a:blip>
          <a:stretch>
            <a:fillRect/>
          </a:stretch>
        </p:blipFill>
        <p:spPr>
          <a:xfrm>
            <a:off x="377339" y="1786788"/>
            <a:ext cx="2143753" cy="2143753"/>
          </a:xfrm>
          <a:prstGeom prst="rect">
            <a:avLst/>
          </a:prstGeom>
        </p:spPr>
      </p:pic>
      <p:pic>
        <p:nvPicPr>
          <p:cNvPr id="27" name="Picture Placeholder 26"/>
          <p:cNvPicPr>
            <a:picLocks noGrp="1" noChangeAspect="1"/>
          </p:cNvPicPr>
          <p:nvPr>
            <p:ph type="pic" sz="quarter" idx="15"/>
          </p:nvPr>
        </p:nvPicPr>
        <p:blipFill>
          <a:blip r:embed="rId6">
            <a:extLst>
              <a:ext uri="{BEBA8EAE-BF5A-486C-A8C5-ECC9F3942E4B}">
                <a14:imgProps xmlns:a14="http://schemas.microsoft.com/office/drawing/2010/main">
                  <a14:imgLayer r:embed="rId7">
                    <a14:imgEffect>
                      <a14:backgroundRemoval t="2000" b="99200" l="10000" r="90000">
                        <a14:foregroundMark x1="32400" y1="27600" x2="31600" y2="55600"/>
                        <a14:foregroundMark x1="31200" y1="36000" x2="27200" y2="73600"/>
                        <a14:foregroundMark x1="37600" y1="11600" x2="32800" y2="26400"/>
                        <a14:foregroundMark x1="37200" y1="10000" x2="37200" y2="10000"/>
                      </a14:backgroundRemoval>
                    </a14:imgEffect>
                  </a14:imgLayer>
                </a14:imgProps>
              </a:ext>
              <a:ext uri="{28A0092B-C50C-407E-A947-70E740481C1C}">
                <a14:useLocalDpi xmlns:a14="http://schemas.microsoft.com/office/drawing/2010/main" val="0"/>
              </a:ext>
            </a:extLst>
          </a:blip>
          <a:stretch>
            <a:fillRect/>
          </a:stretch>
        </p:blipFill>
        <p:spPr>
          <a:xfrm>
            <a:off x="228600" y="4219480"/>
            <a:ext cx="2309688" cy="2309688"/>
          </a:xfrm>
          <a:prstGeom prst="rect">
            <a:avLst/>
          </a:prstGeom>
        </p:spPr>
      </p:pic>
      <p:pic>
        <p:nvPicPr>
          <p:cNvPr id="33" name="Picture 32"/>
          <p:cNvPicPr>
            <a:picLocks noChangeAspect="1"/>
          </p:cNvPicPr>
          <p:nvPr/>
        </p:nvPicPr>
        <p:blipFill>
          <a:blip r:embed="rId8"/>
          <a:stretch>
            <a:fillRect/>
          </a:stretch>
        </p:blipFill>
        <p:spPr>
          <a:xfrm>
            <a:off x="3314181" y="4186245"/>
            <a:ext cx="2767923" cy="2333530"/>
          </a:xfrm>
          <a:prstGeom prst="rect">
            <a:avLst/>
          </a:prstGeom>
        </p:spPr>
      </p:pic>
      <p:grpSp>
        <p:nvGrpSpPr>
          <p:cNvPr id="2" name="Group 1"/>
          <p:cNvGrpSpPr/>
          <p:nvPr/>
        </p:nvGrpSpPr>
        <p:grpSpPr>
          <a:xfrm>
            <a:off x="7537421" y="1892451"/>
            <a:ext cx="2236680" cy="3932370"/>
            <a:chOff x="6120289" y="2009802"/>
            <a:chExt cx="2236680" cy="3932370"/>
          </a:xfrm>
        </p:grpSpPr>
        <p:pic>
          <p:nvPicPr>
            <p:cNvPr id="3" name="Picture 2"/>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20289" y="4566844"/>
              <a:ext cx="1368417" cy="1375328"/>
            </a:xfrm>
            <a:prstGeom prst="rect">
              <a:avLst/>
            </a:prstGeom>
          </p:spPr>
        </p:pic>
        <p:grpSp>
          <p:nvGrpSpPr>
            <p:cNvPr id="8" name="Group 7"/>
            <p:cNvGrpSpPr/>
            <p:nvPr/>
          </p:nvGrpSpPr>
          <p:grpSpPr>
            <a:xfrm>
              <a:off x="6120289" y="2412777"/>
              <a:ext cx="1781787" cy="1251834"/>
              <a:chOff x="6376435" y="1626276"/>
              <a:chExt cx="1548365" cy="1114441"/>
            </a:xfrm>
          </p:grpSpPr>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t="34925"/>
              <a:stretch/>
            </p:blipFill>
            <p:spPr>
              <a:xfrm>
                <a:off x="6376435" y="1676054"/>
                <a:ext cx="1548365" cy="1064663"/>
              </a:xfrm>
              <a:prstGeom prst="rect">
                <a:avLst/>
              </a:prstGeom>
            </p:spPr>
          </p:pic>
          <p:sp>
            <p:nvSpPr>
              <p:cNvPr id="7" name="Rectangle 6"/>
              <p:cNvSpPr/>
              <p:nvPr/>
            </p:nvSpPr>
            <p:spPr>
              <a:xfrm>
                <a:off x="7341879" y="1626276"/>
                <a:ext cx="343229" cy="262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TextBox 40"/>
            <p:cNvSpPr txBox="1"/>
            <p:nvPr/>
          </p:nvSpPr>
          <p:spPr>
            <a:xfrm>
              <a:off x="6500556" y="2009802"/>
              <a:ext cx="1856413" cy="461665"/>
            </a:xfrm>
            <a:prstGeom prst="rect">
              <a:avLst/>
            </a:prstGeom>
            <a:noFill/>
          </p:spPr>
          <p:txBody>
            <a:bodyPr wrap="square" rtlCol="0">
              <a:spAutoFit/>
            </a:bodyPr>
            <a:lstStyle/>
            <a:p>
              <a:r>
                <a:rPr lang="en-US" sz="2400" dirty="0">
                  <a:solidFill>
                    <a:srgbClr val="003876"/>
                  </a:solidFill>
                  <a:latin typeface="Oswald Regular" panose="020B0604020202020204" charset="0"/>
                </a:rPr>
                <a:t>Angle</a:t>
              </a:r>
            </a:p>
          </p:txBody>
        </p:sp>
      </p:grpSp>
      <p:grpSp>
        <p:nvGrpSpPr>
          <p:cNvPr id="4" name="Group 3"/>
          <p:cNvGrpSpPr/>
          <p:nvPr/>
        </p:nvGrpSpPr>
        <p:grpSpPr>
          <a:xfrm>
            <a:off x="5943423" y="1892451"/>
            <a:ext cx="2081903" cy="3932369"/>
            <a:chOff x="7626249" y="2003097"/>
            <a:chExt cx="2081903" cy="3932369"/>
          </a:xfrm>
        </p:grpSpPr>
        <p:sp>
          <p:nvSpPr>
            <p:cNvPr id="42" name="TextBox 41"/>
            <p:cNvSpPr txBox="1"/>
            <p:nvPr/>
          </p:nvSpPr>
          <p:spPr>
            <a:xfrm>
              <a:off x="7851739" y="2003097"/>
              <a:ext cx="1856413" cy="461665"/>
            </a:xfrm>
            <a:prstGeom prst="rect">
              <a:avLst/>
            </a:prstGeom>
            <a:noFill/>
          </p:spPr>
          <p:txBody>
            <a:bodyPr wrap="square" rtlCol="0">
              <a:spAutoFit/>
            </a:bodyPr>
            <a:lstStyle/>
            <a:p>
              <a:r>
                <a:rPr lang="en-US" sz="2400" dirty="0">
                  <a:solidFill>
                    <a:srgbClr val="003876"/>
                  </a:solidFill>
                  <a:latin typeface="Oswald Regular" panose="020B0604020202020204" charset="0"/>
                </a:rPr>
                <a:t>Distance</a:t>
              </a:r>
            </a:p>
          </p:txBody>
        </p:sp>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02076" y="2448898"/>
              <a:ext cx="1231048" cy="1231048"/>
            </a:xfrm>
            <a:prstGeom prst="rect">
              <a:avLst/>
            </a:prstGeom>
          </p:spPr>
        </p:pic>
        <p:pic>
          <p:nvPicPr>
            <p:cNvPr id="12" name="Picture 11"/>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9883" b="97320" l="9933" r="89899">
                          <a14:foregroundMark x1="40404" y1="95142" x2="40404" y2="95142"/>
                          <a14:foregroundMark x1="36532" y1="97320" x2="36532" y2="97320"/>
                          <a14:foregroundMark x1="47475" y1="63987" x2="47475" y2="63987"/>
                        </a14:backgroundRemoval>
                      </a14:imgEffect>
                    </a14:imgLayer>
                  </a14:imgProps>
                </a:ext>
                <a:ext uri="{28A0092B-C50C-407E-A947-70E740481C1C}">
                  <a14:useLocalDpi xmlns:a14="http://schemas.microsoft.com/office/drawing/2010/main" val="0"/>
                </a:ext>
              </a:extLst>
            </a:blip>
            <a:srcRect t="34870"/>
            <a:stretch/>
          </p:blipFill>
          <p:spPr>
            <a:xfrm>
              <a:off x="7626249" y="4813181"/>
              <a:ext cx="1714491" cy="1122285"/>
            </a:xfrm>
            <a:prstGeom prst="rect">
              <a:avLst/>
            </a:prstGeom>
          </p:spPr>
        </p:pic>
      </p:grpSp>
      <p:sp>
        <p:nvSpPr>
          <p:cNvPr id="19" name="Oval 18"/>
          <p:cNvSpPr/>
          <p:nvPr/>
        </p:nvSpPr>
        <p:spPr>
          <a:xfrm>
            <a:off x="3236046" y="2390650"/>
            <a:ext cx="2813094" cy="12179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3222255" y="4954340"/>
            <a:ext cx="2813094" cy="121795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166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1000"/>
                                        <p:tgtEl>
                                          <p:spTgt spid="20"/>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par>
                                <p:cTn id="19" presetID="64" presetClass="path" presetSubtype="0" accel="50000" decel="50000" fill="hold" grpId="1" nodeType="withEffect">
                                  <p:stCondLst>
                                    <p:cond delay="0"/>
                                  </p:stCondLst>
                                  <p:childTnLst>
                                    <p:animMotion origin="layout" path="M 1.11111E-6 1.48148E-6 L 0.00069 -0.10255 " pathEditMode="relative" rAng="0" ptsTypes="AA">
                                      <p:cBhvr>
                                        <p:cTn id="20" dur="2000" fill="hold"/>
                                        <p:tgtEl>
                                          <p:spTgt spid="19"/>
                                        </p:tgtEl>
                                        <p:attrNameLst>
                                          <p:attrName>ppt_x</p:attrName>
                                          <p:attrName>ppt_y</p:attrName>
                                        </p:attrNameLst>
                                      </p:cBhvr>
                                      <p:rCtr x="35" y="-5139"/>
                                    </p:animMotion>
                                  </p:childTnLst>
                                </p:cTn>
                              </p:par>
                              <p:par>
                                <p:cTn id="21" presetID="64" presetClass="path" presetSubtype="0" accel="50000" decel="50000" fill="hold" grpId="1" nodeType="withEffect">
                                  <p:stCondLst>
                                    <p:cond delay="0"/>
                                  </p:stCondLst>
                                  <p:childTnLst>
                                    <p:animMotion origin="layout" path="M 0.00208 -1.11111E-6 L 0.00208 -0.11829 " pathEditMode="relative" rAng="0" ptsTypes="AA">
                                      <p:cBhvr>
                                        <p:cTn id="22" dur="2000" fill="hold"/>
                                        <p:tgtEl>
                                          <p:spTgt spid="20"/>
                                        </p:tgtEl>
                                        <p:attrNameLst>
                                          <p:attrName>ppt_x</p:attrName>
                                          <p:attrName>ppt_y</p:attrName>
                                        </p:attrNameLst>
                                      </p:cBhvr>
                                      <p:rCtr x="0" y="-5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a:cxnSpLocks/>
          </p:cNvCxnSpPr>
          <p:nvPr/>
        </p:nvCxnSpPr>
        <p:spPr>
          <a:xfrm>
            <a:off x="4800600" y="3429000"/>
            <a:ext cx="3733298" cy="0"/>
          </a:xfrm>
          <a:prstGeom prst="line">
            <a:avLst/>
          </a:prstGeom>
          <a:ln/>
          <a:effectLst>
            <a:glow rad="228600">
              <a:schemeClr val="accent6">
                <a:satMod val="175000"/>
                <a:alpha val="40000"/>
              </a:schemeClr>
            </a:glow>
          </a:effectLst>
        </p:spPr>
        <p:style>
          <a:lnRef idx="1">
            <a:schemeClr val="accent6"/>
          </a:lnRef>
          <a:fillRef idx="0">
            <a:schemeClr val="accent6"/>
          </a:fillRef>
          <a:effectRef idx="0">
            <a:schemeClr val="accent6"/>
          </a:effectRef>
          <a:fontRef idx="minor">
            <a:schemeClr val="tx1"/>
          </a:fontRef>
        </p:style>
      </p:cxnSp>
      <p:cxnSp>
        <p:nvCxnSpPr>
          <p:cNvPr id="12" name="Straight Connector 11"/>
          <p:cNvCxnSpPr>
            <a:cxnSpLocks/>
          </p:cNvCxnSpPr>
          <p:nvPr/>
        </p:nvCxnSpPr>
        <p:spPr>
          <a:xfrm>
            <a:off x="990600" y="3403338"/>
            <a:ext cx="3705781" cy="25662"/>
          </a:xfrm>
          <a:prstGeom prst="line">
            <a:avLst/>
          </a:prstGeom>
          <a:ln w="6350">
            <a:solidFill>
              <a:srgbClr val="92D050"/>
            </a:solidFill>
          </a:ln>
          <a:effectLst>
            <a:glow rad="228600">
              <a:schemeClr val="accent3">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 name="Title 6"/>
          <p:cNvSpPr>
            <a:spLocks noGrp="1"/>
          </p:cNvSpPr>
          <p:nvPr>
            <p:ph type="title"/>
          </p:nvPr>
        </p:nvSpPr>
        <p:spPr/>
        <p:txBody>
          <a:bodyPr/>
          <a:lstStyle/>
          <a:p>
            <a:r>
              <a:rPr lang="en-US" dirty="0">
                <a:solidFill>
                  <a:srgbClr val="92D050"/>
                </a:solidFill>
              </a:rPr>
              <a:t>Total Station </a:t>
            </a:r>
            <a:r>
              <a:rPr lang="en-US" dirty="0"/>
              <a:t>vs. </a:t>
            </a:r>
            <a:r>
              <a:rPr lang="en-US" dirty="0">
                <a:solidFill>
                  <a:srgbClr val="FFC000"/>
                </a:solidFill>
              </a:rPr>
              <a:t>Laser Tracker</a:t>
            </a:r>
          </a:p>
        </p:txBody>
      </p:sp>
      <p:pic>
        <p:nvPicPr>
          <p:cNvPr id="9" name="Picture 8"/>
          <p:cNvPicPr>
            <a:picLocks noChangeAspect="1"/>
          </p:cNvPicPr>
          <p:nvPr/>
        </p:nvPicPr>
        <p:blipFill>
          <a:blip r:embed="rId3"/>
          <a:stretch>
            <a:fillRect/>
          </a:stretch>
        </p:blipFill>
        <p:spPr>
          <a:xfrm>
            <a:off x="7542153" y="3067251"/>
            <a:ext cx="2191927" cy="4051955"/>
          </a:xfrm>
          <a:prstGeom prst="rect">
            <a:avLst/>
          </a:prstGeom>
        </p:spPr>
      </p:pic>
      <p:pic>
        <p:nvPicPr>
          <p:cNvPr id="10" name="Picture 9"/>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rot="21247626">
            <a:off x="-277992" y="3039989"/>
            <a:ext cx="2128336" cy="3980776"/>
          </a:xfrm>
          <a:prstGeom prst="rect">
            <a:avLst/>
          </a:prstGeom>
        </p:spPr>
      </p:pic>
      <p:pic>
        <p:nvPicPr>
          <p:cNvPr id="17" name="Picture 16"/>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brightnessContrast bright="-62000" contrast="100000"/>
                    </a14:imgEffect>
                  </a14:imgLayer>
                </a14:imgProps>
              </a:ext>
              <a:ext uri="{28A0092B-C50C-407E-A947-70E740481C1C}">
                <a14:useLocalDpi xmlns:a14="http://schemas.microsoft.com/office/drawing/2010/main" val="0"/>
              </a:ext>
            </a:extLst>
          </a:blip>
          <a:stretch>
            <a:fillRect/>
          </a:stretch>
        </p:blipFill>
        <p:spPr>
          <a:xfrm>
            <a:off x="4523273" y="3163576"/>
            <a:ext cx="533400" cy="530847"/>
          </a:xfrm>
          <a:prstGeom prst="rect">
            <a:avLst/>
          </a:prstGeom>
        </p:spPr>
      </p:pic>
      <p:pic>
        <p:nvPicPr>
          <p:cNvPr id="15" name="Picture 14"/>
          <p:cNvPicPr>
            <a:picLocks noChangeAspect="1"/>
          </p:cNvPicPr>
          <p:nvPr/>
        </p:nvPicPr>
        <p:blipFill rotWithShape="1">
          <a:blip r:embed="rId7"/>
          <a:srcRect l="11511" t="27405" r="9396" b="28057"/>
          <a:stretch/>
        </p:blipFill>
        <p:spPr>
          <a:xfrm rot="1077552">
            <a:off x="2842457" y="2745274"/>
            <a:ext cx="3733862" cy="164908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0145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right)">
                                      <p:cBhvr>
                                        <p:cTn id="10" dur="500"/>
                                        <p:tgtEl>
                                          <p:spTgt spid="11"/>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Who We Are</a:t>
            </a:r>
          </a:p>
        </p:txBody>
      </p:sp>
      <p:sp>
        <p:nvSpPr>
          <p:cNvPr id="22" name="TextBox 21"/>
          <p:cNvSpPr txBox="1"/>
          <p:nvPr/>
        </p:nvSpPr>
        <p:spPr>
          <a:xfrm>
            <a:off x="800099" y="4826297"/>
            <a:ext cx="31242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Purdue University ‘09</a:t>
            </a:r>
          </a:p>
          <a:p>
            <a:pPr marL="285750" indent="-285750">
              <a:buFont typeface="Arial" panose="020B0604020202020204" pitchFamily="34" charset="0"/>
              <a:buChar char="•"/>
            </a:pPr>
            <a:r>
              <a:rPr lang="en-US" dirty="0"/>
              <a:t>Brookhaven National Lab</a:t>
            </a:r>
          </a:p>
          <a:p>
            <a:pPr marL="285750" indent="-285750">
              <a:buFont typeface="Arial" panose="020B0604020202020204" pitchFamily="34" charset="0"/>
              <a:buChar char="•"/>
            </a:pPr>
            <a:r>
              <a:rPr lang="en-US" dirty="0"/>
              <a:t>Started at NRK March 2013</a:t>
            </a:r>
          </a:p>
        </p:txBody>
      </p:sp>
      <p:sp>
        <p:nvSpPr>
          <p:cNvPr id="24" name="TextBox 23"/>
          <p:cNvSpPr txBox="1"/>
          <p:nvPr/>
        </p:nvSpPr>
        <p:spPr>
          <a:xfrm>
            <a:off x="5794429" y="4809082"/>
            <a:ext cx="3422542" cy="923330"/>
          </a:xfrm>
          <a:prstGeom prst="rect">
            <a:avLst/>
          </a:prstGeom>
          <a:noFill/>
        </p:spPr>
        <p:txBody>
          <a:bodyPr wrap="square" rtlCol="0">
            <a:spAutoFit/>
          </a:bodyPr>
          <a:lstStyle/>
          <a:p>
            <a:pPr marL="285750" indent="-285750">
              <a:buFont typeface="Arial" panose="020B0604020202020204" pitchFamily="34" charset="0"/>
              <a:buChar char="•"/>
            </a:pPr>
            <a:r>
              <a:rPr lang="en-US" dirty="0"/>
              <a:t>University of Virginia ‘07</a:t>
            </a:r>
          </a:p>
          <a:p>
            <a:pPr marL="285750" indent="-285750">
              <a:buFont typeface="Arial" panose="020B0604020202020204" pitchFamily="34" charset="0"/>
              <a:buChar char="•"/>
            </a:pPr>
            <a:r>
              <a:rPr lang="en-US" dirty="0"/>
              <a:t>Newport News Shipbuilding</a:t>
            </a:r>
          </a:p>
          <a:p>
            <a:pPr marL="285750" indent="-285750">
              <a:buFont typeface="Arial" panose="020B0604020202020204" pitchFamily="34" charset="0"/>
              <a:buChar char="•"/>
            </a:pPr>
            <a:r>
              <a:rPr lang="en-US" dirty="0"/>
              <a:t>Started at NRK February 2013</a:t>
            </a:r>
          </a:p>
        </p:txBody>
      </p:sp>
      <p:sp>
        <p:nvSpPr>
          <p:cNvPr id="25" name="TextBox 24"/>
          <p:cNvSpPr txBox="1"/>
          <p:nvPr/>
        </p:nvSpPr>
        <p:spPr>
          <a:xfrm>
            <a:off x="1676400" y="1644134"/>
            <a:ext cx="1371600" cy="369332"/>
          </a:xfrm>
          <a:prstGeom prst="rect">
            <a:avLst/>
          </a:prstGeom>
          <a:noFill/>
        </p:spPr>
        <p:txBody>
          <a:bodyPr wrap="square" rtlCol="0">
            <a:spAutoFit/>
          </a:bodyPr>
          <a:lstStyle/>
          <a:p>
            <a:r>
              <a:rPr lang="en-US" dirty="0"/>
              <a:t>Steve Seiler</a:t>
            </a:r>
          </a:p>
        </p:txBody>
      </p:sp>
      <p:sp>
        <p:nvSpPr>
          <p:cNvPr id="26" name="TextBox 25"/>
          <p:cNvSpPr txBox="1"/>
          <p:nvPr/>
        </p:nvSpPr>
        <p:spPr>
          <a:xfrm>
            <a:off x="6324601" y="1644134"/>
            <a:ext cx="2362199" cy="369332"/>
          </a:xfrm>
          <a:prstGeom prst="rect">
            <a:avLst/>
          </a:prstGeom>
          <a:noFill/>
        </p:spPr>
        <p:txBody>
          <a:bodyPr wrap="square" rtlCol="0">
            <a:spAutoFit/>
          </a:bodyPr>
          <a:lstStyle/>
          <a:p>
            <a:r>
              <a:rPr lang="en-US" dirty="0"/>
              <a:t>Ashley DeKerlegand</a:t>
            </a:r>
          </a:p>
        </p:txBody>
      </p:sp>
      <p:pic>
        <p:nvPicPr>
          <p:cNvPr id="12" name="Picture 1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600" y="1295400"/>
            <a:ext cx="2971800" cy="2971800"/>
          </a:xfrm>
          <a:prstGeom prst="rect">
            <a:avLst/>
          </a:prstGeom>
        </p:spPr>
      </p:pic>
      <p:pic>
        <p:nvPicPr>
          <p:cNvPr id="6" name="Content Placeholder 5"/>
          <p:cNvPicPr>
            <a:picLocks noGrp="1" noChangeAspect="1"/>
          </p:cNvPicPr>
          <p:nvPr>
            <p:ph idx="14"/>
          </p:nvPr>
        </p:nvPicPr>
        <p:blipFill rotWithShape="1">
          <a:blip r:embed="rId3">
            <a:extLst>
              <a:ext uri="{BEBA8EAE-BF5A-486C-A8C5-ECC9F3942E4B}">
                <a14:imgProps xmlns:a14="http://schemas.microsoft.com/office/drawing/2010/main">
                  <a14:imgLayer r:embed="rId4">
                    <a14:imgEffect>
                      <a14:backgroundRemoval t="30151" b="94975" l="18342" r="77638">
                        <a14:foregroundMark x1="37186" y1="54523" x2="37186" y2="54523"/>
                        <a14:foregroundMark x1="37186" y1="56281" x2="37186" y2="56281"/>
                        <a14:foregroundMark x1="37688" y1="56030" x2="37688" y2="56030"/>
                        <a14:foregroundMark x1="32915" y1="55528" x2="32915" y2="55528"/>
                        <a14:foregroundMark x1="31910" y1="54271" x2="31910" y2="54271"/>
                        <a14:foregroundMark x1="31658" y1="56030" x2="38945" y2="54523"/>
                        <a14:foregroundMark x1="36432" y1="59045" x2="36432" y2="52010"/>
                        <a14:foregroundMark x1="31910" y1="90452" x2="55528" y2="89698"/>
                        <a14:foregroundMark x1="55528" y1="89698" x2="59548" y2="43467"/>
                        <a14:foregroundMark x1="59548" y1="43467" x2="35678" y2="39950"/>
                        <a14:foregroundMark x1="35678" y1="39950" x2="31156" y2="95477"/>
                        <a14:foregroundMark x1="31156" y1="95477" x2="31658" y2="93970"/>
                        <a14:foregroundMark x1="47487" y1="61558" x2="54020" y2="59548"/>
                        <a14:foregroundMark x1="53266" y1="56281" x2="53266" y2="56281"/>
                        <a14:foregroundMark x1="50000" y1="83668" x2="50000" y2="83668"/>
                        <a14:foregroundMark x1="47990" y1="86935" x2="47990" y2="86935"/>
                        <a14:foregroundMark x1="38945" y1="85427" x2="38945" y2="85427"/>
                        <a14:foregroundMark x1="51759" y1="33417" x2="51759" y2="33417"/>
                        <a14:foregroundMark x1="49749" y1="30402" x2="49749" y2="30402"/>
                        <a14:foregroundMark x1="77889" y1="67085" x2="77889" y2="67085"/>
                        <a14:foregroundMark x1="40704" y1="67085" x2="40704" y2="67085"/>
                        <a14:foregroundMark x1="42965" y1="66583" x2="42965" y2="66583"/>
                        <a14:foregroundMark x1="37186" y1="63819" x2="39950" y2="64322"/>
                        <a14:foregroundMark x1="37688" y1="73618" x2="37688" y2="73618"/>
                        <a14:foregroundMark x1="18342" y1="67337" x2="18342" y2="67337"/>
                        <a14:foregroundMark x1="40704" y1="73618" x2="40704" y2="73618"/>
                        <a14:foregroundMark x1="38191" y1="74372" x2="44724" y2="76131"/>
                      </a14:backgroundRemoval>
                    </a14:imgEffect>
                  </a14:imgLayer>
                </a14:imgProps>
              </a:ext>
              <a:ext uri="{28A0092B-C50C-407E-A947-70E740481C1C}">
                <a14:useLocalDpi xmlns:a14="http://schemas.microsoft.com/office/drawing/2010/main" val="0"/>
              </a:ext>
            </a:extLst>
          </a:blip>
          <a:srcRect l="14906" t="26865" r="17237"/>
          <a:stretch/>
        </p:blipFill>
        <p:spPr>
          <a:xfrm>
            <a:off x="6172200" y="2019456"/>
            <a:ext cx="2238317" cy="2412396"/>
          </a:xfrm>
        </p:spPr>
      </p:pic>
      <p:sp>
        <p:nvSpPr>
          <p:cNvPr id="9" name="TextBox 8"/>
          <p:cNvSpPr txBox="1"/>
          <p:nvPr/>
        </p:nvSpPr>
        <p:spPr>
          <a:xfrm>
            <a:off x="1181100" y="4439750"/>
            <a:ext cx="2362199" cy="369332"/>
          </a:xfrm>
          <a:prstGeom prst="rect">
            <a:avLst/>
          </a:prstGeom>
          <a:noFill/>
        </p:spPr>
        <p:txBody>
          <a:bodyPr wrap="square" rtlCol="0">
            <a:spAutoFit/>
          </a:bodyPr>
          <a:lstStyle/>
          <a:p>
            <a:r>
              <a:rPr lang="en-US" dirty="0">
                <a:solidFill>
                  <a:schemeClr val="accent6">
                    <a:lumMod val="75000"/>
                  </a:schemeClr>
                </a:solidFill>
              </a:rPr>
              <a:t>PROJECT ENGINEER</a:t>
            </a:r>
          </a:p>
        </p:txBody>
      </p:sp>
      <p:sp>
        <p:nvSpPr>
          <p:cNvPr id="10" name="TextBox 9"/>
          <p:cNvSpPr txBox="1"/>
          <p:nvPr/>
        </p:nvSpPr>
        <p:spPr>
          <a:xfrm>
            <a:off x="6210300" y="4456965"/>
            <a:ext cx="2590800" cy="369332"/>
          </a:xfrm>
          <a:prstGeom prst="rect">
            <a:avLst/>
          </a:prstGeom>
          <a:noFill/>
        </p:spPr>
        <p:txBody>
          <a:bodyPr wrap="square" rtlCol="0">
            <a:spAutoFit/>
          </a:bodyPr>
          <a:lstStyle/>
          <a:p>
            <a:r>
              <a:rPr lang="en-US" dirty="0">
                <a:solidFill>
                  <a:schemeClr val="accent6">
                    <a:lumMod val="75000"/>
                  </a:schemeClr>
                </a:solidFill>
              </a:rPr>
              <a:t>DIRECTOR OF TRAINING</a:t>
            </a:r>
          </a:p>
        </p:txBody>
      </p:sp>
    </p:spTree>
    <p:extLst>
      <p:ext uri="{BB962C8B-B14F-4D97-AF65-F5344CB8AC3E}">
        <p14:creationId xmlns:p14="http://schemas.microsoft.com/office/powerpoint/2010/main" val="158847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26"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Point to Point Distance Uncertainty</a:t>
            </a:r>
          </a:p>
        </p:txBody>
      </p:sp>
      <p:pic>
        <p:nvPicPr>
          <p:cNvPr id="5" name="Picture 4"/>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2000" contrast="100000"/>
                    </a14:imgEffect>
                  </a14:imgLayer>
                </a14:imgProps>
              </a:ext>
              <a:ext uri="{28A0092B-C50C-407E-A947-70E740481C1C}">
                <a14:useLocalDpi xmlns:a14="http://schemas.microsoft.com/office/drawing/2010/main" val="0"/>
              </a:ext>
            </a:extLst>
          </a:blip>
          <a:stretch>
            <a:fillRect/>
          </a:stretch>
        </p:blipFill>
        <p:spPr>
          <a:xfrm>
            <a:off x="1295400" y="2460370"/>
            <a:ext cx="615450" cy="612505"/>
          </a:xfrm>
          <a:prstGeom prst="rect">
            <a:avLst/>
          </a:prstGeom>
        </p:spPr>
      </p:pic>
      <p:pic>
        <p:nvPicPr>
          <p:cNvPr id="7" name="Picture 6"/>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62000" contrast="100000"/>
                    </a14:imgEffect>
                  </a14:imgLayer>
                </a14:imgProps>
              </a:ext>
              <a:ext uri="{28A0092B-C50C-407E-A947-70E740481C1C}">
                <a14:useLocalDpi xmlns:a14="http://schemas.microsoft.com/office/drawing/2010/main" val="0"/>
              </a:ext>
            </a:extLst>
          </a:blip>
          <a:stretch>
            <a:fillRect/>
          </a:stretch>
        </p:blipFill>
        <p:spPr>
          <a:xfrm>
            <a:off x="7709836" y="2440678"/>
            <a:ext cx="615450" cy="612505"/>
          </a:xfrm>
          <a:prstGeom prst="rect">
            <a:avLst/>
          </a:prstGeom>
        </p:spPr>
      </p:pic>
      <p:sp>
        <p:nvSpPr>
          <p:cNvPr id="17" name="TextBox 16"/>
          <p:cNvSpPr txBox="1"/>
          <p:nvPr/>
        </p:nvSpPr>
        <p:spPr>
          <a:xfrm>
            <a:off x="4014712" y="2223711"/>
            <a:ext cx="1711575" cy="523220"/>
          </a:xfrm>
          <a:prstGeom prst="rect">
            <a:avLst/>
          </a:prstGeom>
          <a:noFill/>
        </p:spPr>
        <p:txBody>
          <a:bodyPr wrap="square" rtlCol="0">
            <a:spAutoFit/>
          </a:bodyPr>
          <a:lstStyle/>
          <a:p>
            <a:pPr algn="ctr"/>
            <a:r>
              <a:rPr lang="en-US" sz="2800" dirty="0"/>
              <a:t>157.1105”</a:t>
            </a:r>
          </a:p>
        </p:txBody>
      </p:sp>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backgroundRemoval t="5435" b="92391" l="7987" r="96486">
                        <a14:foregroundMark x1="18530" y1="27899" x2="65815" y2="67391"/>
                        <a14:foregroundMark x1="53035" y1="23913" x2="30671" y2="63043"/>
                        <a14:foregroundMark x1="61022" y1="30435" x2="34505" y2="73913"/>
                        <a14:foregroundMark x1="76677" y1="35145" x2="37700" y2="69565"/>
                        <a14:foregroundMark x1="73163" y1="51449" x2="50479" y2="88406"/>
                        <a14:foregroundMark x1="37061" y1="21014" x2="82748" y2="38043"/>
                        <a14:foregroundMark x1="44409" y1="14855" x2="86262" y2="41304"/>
                        <a14:foregroundMark x1="15655" y1="57609" x2="65176" y2="92029"/>
                        <a14:foregroundMark x1="69968" y1="48551" x2="77316" y2="75725"/>
                        <a14:foregroundMark x1="11182" y1="67754" x2="53674" y2="86957"/>
                        <a14:foregroundMark x1="22045" y1="78986" x2="47604" y2="88768"/>
                        <a14:foregroundMark x1="52396" y1="16304" x2="77636" y2="29348"/>
                        <a14:foregroundMark x1="73482" y1="80797" x2="84665" y2="48551"/>
                        <a14:foregroundMark x1="68051" y1="80435" x2="85304" y2="59420"/>
                      </a14:backgroundRemoval>
                    </a14:imgEffect>
                  </a14:imgLayer>
                </a14:imgProps>
              </a:ext>
            </a:extLst>
          </a:blip>
          <a:srcRect l="7668" t="5798" r="2864" b="7235"/>
          <a:stretch/>
        </p:blipFill>
        <p:spPr>
          <a:xfrm>
            <a:off x="6781800" y="1475708"/>
            <a:ext cx="2667000" cy="2286000"/>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5435" b="92391" l="7987" r="96486">
                        <a14:foregroundMark x1="18530" y1="27899" x2="65815" y2="67391"/>
                        <a14:foregroundMark x1="53035" y1="23913" x2="30671" y2="63043"/>
                        <a14:foregroundMark x1="61022" y1="30435" x2="34505" y2="73913"/>
                        <a14:foregroundMark x1="76677" y1="35145" x2="37700" y2="69565"/>
                        <a14:foregroundMark x1="73163" y1="51449" x2="50479" y2="88406"/>
                        <a14:foregroundMark x1="37061" y1="21014" x2="82748" y2="38043"/>
                        <a14:foregroundMark x1="44409" y1="14855" x2="86262" y2="41304"/>
                        <a14:foregroundMark x1="15655" y1="57609" x2="65176" y2="92029"/>
                        <a14:foregroundMark x1="69968" y1="48551" x2="77316" y2="75725"/>
                        <a14:foregroundMark x1="11182" y1="67754" x2="53674" y2="86957"/>
                        <a14:foregroundMark x1="22045" y1="78986" x2="47604" y2="88768"/>
                        <a14:foregroundMark x1="52396" y1="16304" x2="77636" y2="29348"/>
                        <a14:foregroundMark x1="73482" y1="80797" x2="84665" y2="48551"/>
                        <a14:foregroundMark x1="68051" y1="80435" x2="85304" y2="59420"/>
                      </a14:backgroundRemoval>
                    </a14:imgEffect>
                  </a14:imgLayer>
                </a14:imgProps>
              </a:ext>
            </a:extLst>
          </a:blip>
          <a:srcRect l="7668" t="5798" r="2864" b="7235"/>
          <a:stretch/>
        </p:blipFill>
        <p:spPr>
          <a:xfrm>
            <a:off x="345825" y="1475708"/>
            <a:ext cx="2667000" cy="2286000"/>
          </a:xfrm>
          <a:prstGeom prst="rect">
            <a:avLst/>
          </a:prstGeom>
        </p:spPr>
      </p:pic>
      <p:cxnSp>
        <p:nvCxnSpPr>
          <p:cNvPr id="24" name="Straight Arrow Connector 23"/>
          <p:cNvCxnSpPr>
            <a:cxnSpLocks/>
          </p:cNvCxnSpPr>
          <p:nvPr/>
        </p:nvCxnSpPr>
        <p:spPr>
          <a:xfrm flipH="1">
            <a:off x="1723440" y="2766623"/>
            <a:ext cx="3191460"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a:cxnSpLocks/>
          </p:cNvCxnSpPr>
          <p:nvPr/>
        </p:nvCxnSpPr>
        <p:spPr>
          <a:xfrm>
            <a:off x="4870500" y="2766622"/>
            <a:ext cx="314706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7"/>
          <a:stretch>
            <a:fillRect/>
          </a:stretch>
        </p:blipFill>
        <p:spPr>
          <a:xfrm>
            <a:off x="2057400" y="3989319"/>
            <a:ext cx="5425690" cy="2828873"/>
          </a:xfrm>
          <a:prstGeom prst="rect">
            <a:avLst/>
          </a:prstGeom>
          <a:ln>
            <a:solidFill>
              <a:srgbClr val="0086FB"/>
            </a:solidFill>
          </a:ln>
        </p:spPr>
      </p:pic>
      <p:sp>
        <p:nvSpPr>
          <p:cNvPr id="14" name="TextBox 13"/>
          <p:cNvSpPr txBox="1"/>
          <p:nvPr/>
        </p:nvSpPr>
        <p:spPr>
          <a:xfrm>
            <a:off x="2594619" y="1232972"/>
            <a:ext cx="4551759" cy="369332"/>
          </a:xfrm>
          <a:prstGeom prst="rect">
            <a:avLst/>
          </a:prstGeom>
          <a:noFill/>
        </p:spPr>
        <p:txBody>
          <a:bodyPr wrap="none" rtlCol="0">
            <a:spAutoFit/>
          </a:bodyPr>
          <a:lstStyle/>
          <a:p>
            <a:r>
              <a:rPr lang="en-US" dirty="0"/>
              <a:t>Query &gt; Sensitivity Cloud to &gt; Sensitivity Cloud</a:t>
            </a:r>
          </a:p>
        </p:txBody>
      </p:sp>
      <p:sp>
        <p:nvSpPr>
          <p:cNvPr id="6" name="Oval 5"/>
          <p:cNvSpPr/>
          <p:nvPr/>
        </p:nvSpPr>
        <p:spPr>
          <a:xfrm>
            <a:off x="3581400" y="4572000"/>
            <a:ext cx="13335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953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rot="16200000">
            <a:off x="2657419" y="1533581"/>
            <a:ext cx="3961905" cy="4857143"/>
          </a:xfrm>
          <a:prstGeom prst="rect">
            <a:avLst/>
          </a:prstGeom>
        </p:spPr>
      </p:pic>
      <p:pic>
        <p:nvPicPr>
          <p:cNvPr id="7" name="Picture 6"/>
          <p:cNvPicPr>
            <a:picLocks noChangeAspect="1"/>
          </p:cNvPicPr>
          <p:nvPr/>
        </p:nvPicPr>
        <p:blipFill>
          <a:blip r:embed="rId4"/>
          <a:stretch>
            <a:fillRect/>
          </a:stretch>
        </p:blipFill>
        <p:spPr>
          <a:xfrm rot="16200000">
            <a:off x="2243086" y="1215930"/>
            <a:ext cx="4533333" cy="5361905"/>
          </a:xfrm>
          <a:prstGeom prst="rect">
            <a:avLst/>
          </a:prstGeom>
        </p:spPr>
      </p:pic>
      <p:sp>
        <p:nvSpPr>
          <p:cNvPr id="2" name="Title 1"/>
          <p:cNvSpPr>
            <a:spLocks noGrp="1"/>
          </p:cNvSpPr>
          <p:nvPr>
            <p:ph type="title"/>
          </p:nvPr>
        </p:nvSpPr>
        <p:spPr/>
        <p:txBody>
          <a:bodyPr>
            <a:normAutofit/>
          </a:bodyPr>
          <a:lstStyle/>
          <a:p>
            <a:r>
              <a:rPr lang="en-US" dirty="0"/>
              <a:t>Multiple Point Uncertainty</a:t>
            </a:r>
          </a:p>
        </p:txBody>
      </p:sp>
      <p:pic>
        <p:nvPicPr>
          <p:cNvPr id="11" name="Picture 10"/>
          <p:cNvPicPr>
            <a:picLocks noChangeAspect="1"/>
          </p:cNvPicPr>
          <p:nvPr/>
        </p:nvPicPr>
        <p:blipFill>
          <a:blip r:embed="rId5">
            <a:clrChange>
              <a:clrFrom>
                <a:srgbClr val="FFFFFF"/>
              </a:clrFrom>
              <a:clrTo>
                <a:srgbClr val="FFFFFF">
                  <a:alpha val="0"/>
                </a:srgbClr>
              </a:clrTo>
            </a:clrChange>
          </a:blip>
          <a:stretch>
            <a:fillRect/>
          </a:stretch>
        </p:blipFill>
        <p:spPr>
          <a:xfrm>
            <a:off x="1533561" y="1752600"/>
            <a:ext cx="5952381" cy="4743558"/>
          </a:xfrm>
          <a:prstGeom prst="rect">
            <a:avLst/>
          </a:prstGeom>
        </p:spPr>
      </p:pic>
    </p:spTree>
    <p:extLst>
      <p:ext uri="{BB962C8B-B14F-4D97-AF65-F5344CB8AC3E}">
        <p14:creationId xmlns:p14="http://schemas.microsoft.com/office/powerpoint/2010/main" val="350515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xit" presetSubtype="0" fill="hold"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277100" y="5890661"/>
            <a:ext cx="1866900" cy="930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a:blip r:embed="rId3"/>
          <a:stretch>
            <a:fillRect/>
          </a:stretch>
        </p:blipFill>
        <p:spPr>
          <a:xfrm>
            <a:off x="5029200" y="1692276"/>
            <a:ext cx="4114800" cy="5181600"/>
          </a:xfrm>
          <a:prstGeom prst="rect">
            <a:avLst/>
          </a:prstGeom>
        </p:spPr>
      </p:pic>
      <p:pic>
        <p:nvPicPr>
          <p:cNvPr id="16" name="Picture 15"/>
          <p:cNvPicPr>
            <a:picLocks noChangeAspect="1"/>
          </p:cNvPicPr>
          <p:nvPr/>
        </p:nvPicPr>
        <p:blipFill>
          <a:blip r:embed="rId4">
            <a:clrChange>
              <a:clrFrom>
                <a:srgbClr val="FFFFFF"/>
              </a:clrFrom>
              <a:clrTo>
                <a:srgbClr val="FFFFFF">
                  <a:alpha val="0"/>
                </a:srgbClr>
              </a:clrTo>
            </a:clrChange>
          </a:blip>
          <a:stretch>
            <a:fillRect/>
          </a:stretch>
        </p:blipFill>
        <p:spPr>
          <a:xfrm>
            <a:off x="568357" y="1971876"/>
            <a:ext cx="2063685" cy="4428923"/>
          </a:xfrm>
          <a:prstGeom prst="rect">
            <a:avLst/>
          </a:prstGeom>
        </p:spPr>
      </p:pic>
      <p:sp>
        <p:nvSpPr>
          <p:cNvPr id="2" name="Title 1"/>
          <p:cNvSpPr>
            <a:spLocks noGrp="1"/>
          </p:cNvSpPr>
          <p:nvPr>
            <p:ph type="title"/>
          </p:nvPr>
        </p:nvSpPr>
        <p:spPr/>
        <p:txBody>
          <a:bodyPr/>
          <a:lstStyle/>
          <a:p>
            <a:r>
              <a:rPr lang="en-US" dirty="0"/>
              <a:t>Geometry Fit Uncertainty</a:t>
            </a:r>
          </a:p>
        </p:txBody>
      </p:sp>
      <p:pic>
        <p:nvPicPr>
          <p:cNvPr id="13" name="Picture 12"/>
          <p:cNvPicPr>
            <a:picLocks noChangeAspect="1"/>
          </p:cNvPicPr>
          <p:nvPr/>
        </p:nvPicPr>
        <p:blipFill>
          <a:blip r:embed="rId5">
            <a:clrChange>
              <a:clrFrom>
                <a:srgbClr val="FFFFFF"/>
              </a:clrFrom>
              <a:clrTo>
                <a:srgbClr val="FFFFFF">
                  <a:alpha val="0"/>
                </a:srgbClr>
              </a:clrTo>
            </a:clrChange>
          </a:blip>
          <a:stretch>
            <a:fillRect/>
          </a:stretch>
        </p:blipFill>
        <p:spPr>
          <a:xfrm>
            <a:off x="762000" y="1944263"/>
            <a:ext cx="1676400" cy="4593062"/>
          </a:xfrm>
          <a:prstGeom prst="rect">
            <a:avLst/>
          </a:prstGeom>
        </p:spPr>
      </p:pic>
      <p:pic>
        <p:nvPicPr>
          <p:cNvPr id="14" name="Picture 13"/>
          <p:cNvPicPr>
            <a:picLocks noChangeAspect="1"/>
          </p:cNvPicPr>
          <p:nvPr/>
        </p:nvPicPr>
        <p:blipFill>
          <a:blip r:embed="rId6">
            <a:clrChange>
              <a:clrFrom>
                <a:srgbClr val="FFFFFF"/>
              </a:clrFrom>
              <a:clrTo>
                <a:srgbClr val="FFFFFF">
                  <a:alpha val="0"/>
                </a:srgbClr>
              </a:clrTo>
            </a:clrChange>
          </a:blip>
          <a:stretch>
            <a:fillRect/>
          </a:stretch>
        </p:blipFill>
        <p:spPr>
          <a:xfrm>
            <a:off x="685800" y="1981199"/>
            <a:ext cx="1752600" cy="4419600"/>
          </a:xfrm>
          <a:prstGeom prst="rect">
            <a:avLst/>
          </a:prstGeom>
        </p:spPr>
      </p:pic>
      <p:pic>
        <p:nvPicPr>
          <p:cNvPr id="18" name="Picture 17"/>
          <p:cNvPicPr>
            <a:picLocks noChangeAspect="1"/>
          </p:cNvPicPr>
          <p:nvPr/>
        </p:nvPicPr>
        <p:blipFill>
          <a:blip r:embed="rId7">
            <a:clrChange>
              <a:clrFrom>
                <a:srgbClr val="FFFFFF"/>
              </a:clrFrom>
              <a:clrTo>
                <a:srgbClr val="FFFFFF">
                  <a:alpha val="0"/>
                </a:srgbClr>
              </a:clrTo>
            </a:clrChange>
          </a:blip>
          <a:stretch>
            <a:fillRect/>
          </a:stretch>
        </p:blipFill>
        <p:spPr>
          <a:xfrm>
            <a:off x="6578868" y="1840494"/>
            <a:ext cx="2590800" cy="4800600"/>
          </a:xfrm>
          <a:prstGeom prst="rect">
            <a:avLst/>
          </a:prstGeom>
        </p:spPr>
      </p:pic>
      <p:sp>
        <p:nvSpPr>
          <p:cNvPr id="21" name="TextBox 20"/>
          <p:cNvSpPr txBox="1"/>
          <p:nvPr/>
        </p:nvSpPr>
        <p:spPr>
          <a:xfrm>
            <a:off x="926432" y="1692442"/>
            <a:ext cx="1549667" cy="923330"/>
          </a:xfrm>
          <a:prstGeom prst="rect">
            <a:avLst/>
          </a:prstGeom>
          <a:noFill/>
        </p:spPr>
        <p:txBody>
          <a:bodyPr wrap="square" rtlCol="0">
            <a:spAutoFit/>
          </a:bodyPr>
          <a:lstStyle/>
          <a:p>
            <a:r>
              <a:rPr lang="en-US" u="sng" dirty="0"/>
              <a:t>Less Coverage</a:t>
            </a:r>
          </a:p>
          <a:p>
            <a:endParaRPr lang="en-US" u="sng" dirty="0">
              <a:solidFill>
                <a:srgbClr val="0086FB"/>
              </a:solidFill>
            </a:endParaRPr>
          </a:p>
          <a:p>
            <a:endParaRPr lang="en-US" dirty="0">
              <a:solidFill>
                <a:srgbClr val="0086FB"/>
              </a:solidFill>
            </a:endParaRPr>
          </a:p>
        </p:txBody>
      </p:sp>
      <p:sp>
        <p:nvSpPr>
          <p:cNvPr id="22" name="TextBox 21"/>
          <p:cNvSpPr txBox="1"/>
          <p:nvPr/>
        </p:nvSpPr>
        <p:spPr>
          <a:xfrm>
            <a:off x="7056088" y="1692442"/>
            <a:ext cx="1636360" cy="923330"/>
          </a:xfrm>
          <a:prstGeom prst="rect">
            <a:avLst/>
          </a:prstGeom>
          <a:noFill/>
        </p:spPr>
        <p:txBody>
          <a:bodyPr wrap="square" rtlCol="0">
            <a:spAutoFit/>
          </a:bodyPr>
          <a:lstStyle/>
          <a:p>
            <a:r>
              <a:rPr lang="en-US" u="sng" dirty="0"/>
              <a:t>More Coverage</a:t>
            </a:r>
          </a:p>
          <a:p>
            <a:endParaRPr lang="en-US" u="sng" dirty="0">
              <a:solidFill>
                <a:srgbClr val="0086FB"/>
              </a:solidFill>
            </a:endParaRPr>
          </a:p>
          <a:p>
            <a:endParaRPr lang="en-US" dirty="0">
              <a:solidFill>
                <a:srgbClr val="0086FB"/>
              </a:solidFill>
            </a:endParaRPr>
          </a:p>
        </p:txBody>
      </p:sp>
      <p:graphicFrame>
        <p:nvGraphicFramePr>
          <p:cNvPr id="24" name="Table 23"/>
          <p:cNvGraphicFramePr>
            <a:graphicFrameLocks noGrp="1"/>
          </p:cNvGraphicFramePr>
          <p:nvPr>
            <p:extLst>
              <p:ext uri="{D42A27DB-BD31-4B8C-83A1-F6EECF244321}">
                <p14:modId xmlns:p14="http://schemas.microsoft.com/office/powerpoint/2010/main" val="2981815502"/>
              </p:ext>
            </p:extLst>
          </p:nvPr>
        </p:nvGraphicFramePr>
        <p:xfrm>
          <a:off x="2555843" y="3310082"/>
          <a:ext cx="4225957" cy="1752509"/>
        </p:xfrm>
        <a:graphic>
          <a:graphicData uri="http://schemas.openxmlformats.org/drawingml/2006/table">
            <a:tbl>
              <a:tblPr firstRow="1" bandRow="1">
                <a:tableStyleId>{5C22544A-7EE6-4342-B048-85BDC9FD1C3A}</a:tableStyleId>
              </a:tblPr>
              <a:tblGrid>
                <a:gridCol w="1546317">
                  <a:extLst>
                    <a:ext uri="{9D8B030D-6E8A-4147-A177-3AD203B41FA5}">
                      <a16:colId xmlns:a16="http://schemas.microsoft.com/office/drawing/2014/main" val="3042246190"/>
                    </a:ext>
                  </a:extLst>
                </a:gridCol>
                <a:gridCol w="1270988">
                  <a:extLst>
                    <a:ext uri="{9D8B030D-6E8A-4147-A177-3AD203B41FA5}">
                      <a16:colId xmlns:a16="http://schemas.microsoft.com/office/drawing/2014/main" val="2580107319"/>
                    </a:ext>
                  </a:extLst>
                </a:gridCol>
                <a:gridCol w="1408652">
                  <a:extLst>
                    <a:ext uri="{9D8B030D-6E8A-4147-A177-3AD203B41FA5}">
                      <a16:colId xmlns:a16="http://schemas.microsoft.com/office/drawing/2014/main" val="738536866"/>
                    </a:ext>
                  </a:extLst>
                </a:gridCol>
              </a:tblGrid>
              <a:tr h="597344">
                <a:tc>
                  <a:txBody>
                    <a:bodyPr/>
                    <a:lstStyle/>
                    <a:p>
                      <a:pPr algn="ctr"/>
                      <a:endParaRPr lang="en-US" dirty="0"/>
                    </a:p>
                  </a:txBody>
                  <a:tcPr/>
                </a:tc>
                <a:tc>
                  <a:txBody>
                    <a:bodyPr/>
                    <a:lstStyle/>
                    <a:p>
                      <a:pPr algn="ctr"/>
                      <a:r>
                        <a:rPr lang="en-US" dirty="0"/>
                        <a:t>Less Coverage</a:t>
                      </a:r>
                    </a:p>
                  </a:txBody>
                  <a:tcPr/>
                </a:tc>
                <a:tc>
                  <a:txBody>
                    <a:bodyPr/>
                    <a:lstStyle/>
                    <a:p>
                      <a:pPr algn="ctr"/>
                      <a:r>
                        <a:rPr lang="en-US" dirty="0"/>
                        <a:t>More Coverage</a:t>
                      </a:r>
                    </a:p>
                  </a:txBody>
                  <a:tcPr/>
                </a:tc>
                <a:extLst>
                  <a:ext uri="{0D108BD9-81ED-4DB2-BD59-A6C34878D82A}">
                    <a16:rowId xmlns:a16="http://schemas.microsoft.com/office/drawing/2014/main" val="690744511"/>
                  </a:ext>
                </a:extLst>
              </a:tr>
              <a:tr h="380909">
                <a:tc>
                  <a:txBody>
                    <a:bodyPr/>
                    <a:lstStyle/>
                    <a:p>
                      <a:pPr algn="ctr"/>
                      <a:r>
                        <a:rPr lang="en-US" dirty="0"/>
                        <a:t>U Axis</a:t>
                      </a:r>
                    </a:p>
                  </a:txBody>
                  <a:tcPr/>
                </a:tc>
                <a:tc>
                  <a:txBody>
                    <a:bodyPr/>
                    <a:lstStyle/>
                    <a:p>
                      <a:pPr algn="ctr"/>
                      <a:r>
                        <a:rPr lang="en-US" dirty="0"/>
                        <a:t>0.0033°</a:t>
                      </a:r>
                    </a:p>
                  </a:txBody>
                  <a:tcPr/>
                </a:tc>
                <a:tc>
                  <a:txBody>
                    <a:bodyPr/>
                    <a:lstStyle/>
                    <a:p>
                      <a:pPr algn="ctr"/>
                      <a:r>
                        <a:rPr lang="en-US" dirty="0"/>
                        <a:t>0.0012°</a:t>
                      </a:r>
                    </a:p>
                  </a:txBody>
                  <a:tcPr/>
                </a:tc>
                <a:extLst>
                  <a:ext uri="{0D108BD9-81ED-4DB2-BD59-A6C34878D82A}">
                    <a16:rowId xmlns:a16="http://schemas.microsoft.com/office/drawing/2014/main" val="200755321"/>
                  </a:ext>
                </a:extLst>
              </a:tr>
              <a:tr h="323663">
                <a:tc>
                  <a:txBody>
                    <a:bodyPr/>
                    <a:lstStyle/>
                    <a:p>
                      <a:pPr algn="ctr"/>
                      <a:r>
                        <a:rPr lang="en-US" dirty="0"/>
                        <a:t>U Diameter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0.0023"</a:t>
                      </a:r>
                    </a:p>
                  </a:txBody>
                  <a:tcPr/>
                </a:tc>
                <a:tc>
                  <a:txBody>
                    <a:bodyPr/>
                    <a:lstStyle/>
                    <a:p>
                      <a:pPr algn="ctr"/>
                      <a:r>
                        <a:rPr lang="en-US" dirty="0"/>
                        <a:t>0.0001"</a:t>
                      </a:r>
                    </a:p>
                  </a:txBody>
                  <a:tcPr/>
                </a:tc>
                <a:extLst>
                  <a:ext uri="{0D108BD9-81ED-4DB2-BD59-A6C34878D82A}">
                    <a16:rowId xmlns:a16="http://schemas.microsoft.com/office/drawing/2014/main" val="2572437910"/>
                  </a:ext>
                </a:extLst>
              </a:tr>
              <a:tr h="346080">
                <a:tc>
                  <a:txBody>
                    <a:bodyPr/>
                    <a:lstStyle/>
                    <a:p>
                      <a:pPr algn="ctr"/>
                      <a:r>
                        <a:rPr lang="en-US" dirty="0"/>
                        <a:t># of Points</a:t>
                      </a:r>
                    </a:p>
                  </a:txBody>
                  <a:tcPr/>
                </a:tc>
                <a:tc>
                  <a:txBody>
                    <a:bodyPr/>
                    <a:lstStyle/>
                    <a:p>
                      <a:pPr algn="ctr"/>
                      <a:r>
                        <a:rPr lang="en-US" dirty="0"/>
                        <a:t>40</a:t>
                      </a:r>
                    </a:p>
                  </a:txBody>
                  <a:tcPr/>
                </a:tc>
                <a:tc>
                  <a:txBody>
                    <a:bodyPr/>
                    <a:lstStyle/>
                    <a:p>
                      <a:pPr algn="ctr"/>
                      <a:r>
                        <a:rPr lang="en-US" dirty="0"/>
                        <a:t>158</a:t>
                      </a:r>
                    </a:p>
                  </a:txBody>
                  <a:tcPr/>
                </a:tc>
                <a:extLst>
                  <a:ext uri="{0D108BD9-81ED-4DB2-BD59-A6C34878D82A}">
                    <a16:rowId xmlns:a16="http://schemas.microsoft.com/office/drawing/2014/main" val="3581078500"/>
                  </a:ext>
                </a:extLst>
              </a:tr>
            </a:tbl>
          </a:graphicData>
        </a:graphic>
      </p:graphicFrame>
      <p:sp>
        <p:nvSpPr>
          <p:cNvPr id="3" name="TextBox 2"/>
          <p:cNvSpPr txBox="1"/>
          <p:nvPr/>
        </p:nvSpPr>
        <p:spPr>
          <a:xfrm>
            <a:off x="1170264" y="1196358"/>
            <a:ext cx="7277826" cy="369332"/>
          </a:xfrm>
          <a:prstGeom prst="rect">
            <a:avLst/>
          </a:prstGeom>
          <a:noFill/>
        </p:spPr>
        <p:txBody>
          <a:bodyPr wrap="none" rtlCol="0">
            <a:spAutoFit/>
          </a:bodyPr>
          <a:lstStyle/>
          <a:p>
            <a:r>
              <a:rPr lang="en-US" dirty="0"/>
              <a:t>Analysis &gt; Coordinate Uncertainty &gt; Fit Geometries Using Uncertainty Fields</a:t>
            </a:r>
          </a:p>
        </p:txBody>
      </p:sp>
      <p:pic>
        <p:nvPicPr>
          <p:cNvPr id="4" name="Picture 3"/>
          <p:cNvPicPr>
            <a:picLocks noChangeAspect="1"/>
          </p:cNvPicPr>
          <p:nvPr/>
        </p:nvPicPr>
        <p:blipFill>
          <a:blip r:embed="rId8"/>
          <a:stretch>
            <a:fillRect/>
          </a:stretch>
        </p:blipFill>
        <p:spPr>
          <a:xfrm>
            <a:off x="7162800" y="425974"/>
            <a:ext cx="1904762" cy="619048"/>
          </a:xfrm>
          <a:prstGeom prst="rect">
            <a:avLst/>
          </a:prstGeom>
        </p:spPr>
      </p:pic>
      <p:sp>
        <p:nvSpPr>
          <p:cNvPr id="17" name="Oval 16"/>
          <p:cNvSpPr/>
          <p:nvPr/>
        </p:nvSpPr>
        <p:spPr>
          <a:xfrm>
            <a:off x="5029200" y="2751496"/>
            <a:ext cx="17526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1109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1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1100"/>
                            </p:stCondLst>
                            <p:childTnLst>
                              <p:par>
                                <p:cTn id="17" presetID="22" presetClass="entr" presetSubtype="4"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1000" fill="hold"/>
                                        <p:tgtEl>
                                          <p:spTgt spid="24"/>
                                        </p:tgtEl>
                                        <p:attrNameLst>
                                          <p:attrName>ppt_x</p:attrName>
                                        </p:attrNameLst>
                                      </p:cBhvr>
                                      <p:tavLst>
                                        <p:tav tm="0">
                                          <p:val>
                                            <p:strVal val="#ppt_x"/>
                                          </p:val>
                                        </p:tav>
                                        <p:tav tm="100000">
                                          <p:val>
                                            <p:strVal val="#ppt_x"/>
                                          </p:val>
                                        </p:tav>
                                      </p:tavLst>
                                    </p:anim>
                                    <p:anim calcmode="lin" valueType="num">
                                      <p:cBhvr additive="base">
                                        <p:cTn id="43"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7" grpId="0" animBg="1"/>
      <p:bldP spid="1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543800" y="5974374"/>
            <a:ext cx="1600200" cy="807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Instrument Network Uncertainty</a:t>
            </a: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rot="21184024">
            <a:off x="1305457" y="929545"/>
            <a:ext cx="7191156" cy="4389922"/>
          </a:xfrm>
          <a:prstGeom prst="rect">
            <a:avLst/>
          </a:prstGeom>
        </p:spPr>
      </p:pic>
      <p:pic>
        <p:nvPicPr>
          <p:cNvPr id="10" name="Picture 9"/>
          <p:cNvPicPr>
            <a:picLocks noChangeAspect="1"/>
          </p:cNvPicPr>
          <p:nvPr/>
        </p:nvPicPr>
        <p:blipFill>
          <a:blip r:embed="rId4"/>
          <a:stretch>
            <a:fillRect/>
          </a:stretch>
        </p:blipFill>
        <p:spPr>
          <a:xfrm>
            <a:off x="6148562" y="4114800"/>
            <a:ext cx="2790476" cy="2552381"/>
          </a:xfrm>
          <a:prstGeom prst="rect">
            <a:avLst/>
          </a:prstGeom>
          <a:ln>
            <a:solidFill>
              <a:srgbClr val="0086FB"/>
            </a:solidFill>
          </a:ln>
        </p:spPr>
      </p:pic>
      <p:pic>
        <p:nvPicPr>
          <p:cNvPr id="11" name="Picture 10"/>
          <p:cNvPicPr>
            <a:picLocks noChangeAspect="1"/>
          </p:cNvPicPr>
          <p:nvPr/>
        </p:nvPicPr>
        <p:blipFill>
          <a:blip r:embed="rId5"/>
          <a:stretch>
            <a:fillRect/>
          </a:stretch>
        </p:blipFill>
        <p:spPr>
          <a:xfrm>
            <a:off x="533400" y="4114799"/>
            <a:ext cx="2790476" cy="2552381"/>
          </a:xfrm>
          <a:prstGeom prst="rect">
            <a:avLst/>
          </a:prstGeom>
          <a:ln>
            <a:solidFill>
              <a:srgbClr val="0086FB"/>
            </a:solidFill>
          </a:ln>
        </p:spPr>
      </p:pic>
      <p:sp>
        <p:nvSpPr>
          <p:cNvPr id="12" name="Arrow: Right 11"/>
          <p:cNvSpPr/>
          <p:nvPr/>
        </p:nvSpPr>
        <p:spPr>
          <a:xfrm>
            <a:off x="3581400" y="4953000"/>
            <a:ext cx="2438400" cy="9144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832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Unified Spatial Metrology Network</a:t>
            </a:r>
          </a:p>
        </p:txBody>
      </p:sp>
      <p:sp>
        <p:nvSpPr>
          <p:cNvPr id="6" name="Subtitle 5"/>
          <p:cNvSpPr>
            <a:spLocks noGrp="1"/>
          </p:cNvSpPr>
          <p:nvPr>
            <p:ph type="subTitle" idx="1"/>
          </p:nvPr>
        </p:nvSpPr>
        <p:spPr/>
        <p:txBody>
          <a:bodyPr/>
          <a:lstStyle/>
          <a:p>
            <a:r>
              <a:rPr lang="en-US" dirty="0"/>
              <a:t>USMN</a:t>
            </a:r>
          </a:p>
        </p:txBody>
      </p:sp>
      <p:sp>
        <p:nvSpPr>
          <p:cNvPr id="4" name="Date Placeholder 3"/>
          <p:cNvSpPr>
            <a:spLocks noGrp="1"/>
          </p:cNvSpPr>
          <p:nvPr>
            <p:ph type="dt" sz="half" idx="4294967295"/>
          </p:nvPr>
        </p:nvSpPr>
        <p:spPr>
          <a:xfrm>
            <a:off x="8153400" y="6172200"/>
            <a:ext cx="990600" cy="365125"/>
          </a:xfrm>
        </p:spPr>
        <p:txBody>
          <a:bodyPr/>
          <a:lstStyle/>
          <a:p>
            <a:fld id="{AAA11D45-C5C0-4AB8-9A8B-ACF02C12D30D}" type="datetime1">
              <a:rPr lang="en-US" smtClean="0"/>
              <a:t>5/1/2017</a:t>
            </a:fld>
            <a:endParaRPr lang="en-US" dirty="0"/>
          </a:p>
        </p:txBody>
      </p:sp>
    </p:spTree>
    <p:extLst>
      <p:ext uri="{BB962C8B-B14F-4D97-AF65-F5344CB8AC3E}">
        <p14:creationId xmlns:p14="http://schemas.microsoft.com/office/powerpoint/2010/main" val="4204519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USMN?</a:t>
            </a:r>
          </a:p>
        </p:txBody>
      </p:sp>
      <p:sp>
        <p:nvSpPr>
          <p:cNvPr id="5" name="Content Placeholder 4"/>
          <p:cNvSpPr>
            <a:spLocks noGrp="1"/>
          </p:cNvSpPr>
          <p:nvPr>
            <p:ph idx="1"/>
          </p:nvPr>
        </p:nvSpPr>
        <p:spPr>
          <a:xfrm>
            <a:off x="3810000" y="1828800"/>
            <a:ext cx="4953000" cy="3048000"/>
          </a:xfrm>
        </p:spPr>
        <p:txBody>
          <a:bodyPr/>
          <a:lstStyle/>
          <a:p>
            <a:pPr marL="0" indent="0" algn="ctr">
              <a:buNone/>
            </a:pPr>
            <a:r>
              <a:rPr lang="en-US" i="1" dirty="0"/>
              <a:t>An advanced bundling technique that optimizes instrument and target positions by way of </a:t>
            </a:r>
            <a:r>
              <a:rPr lang="en-US" b="1" i="1" dirty="0"/>
              <a:t>measurement uncertainty weighting</a:t>
            </a:r>
            <a:r>
              <a:rPr lang="en-US" i="1" dirty="0"/>
              <a:t>.</a:t>
            </a:r>
          </a:p>
          <a:p>
            <a:endParaRPr lang="en-US" dirty="0"/>
          </a:p>
        </p:txBody>
      </p:sp>
      <p:sp>
        <p:nvSpPr>
          <p:cNvPr id="7" name="Rectangle 6"/>
          <p:cNvSpPr/>
          <p:nvPr/>
        </p:nvSpPr>
        <p:spPr>
          <a:xfrm>
            <a:off x="76200" y="2057400"/>
            <a:ext cx="3183500" cy="341632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Unified</a:t>
            </a:r>
          </a:p>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Spatial</a:t>
            </a:r>
          </a:p>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Metrology</a:t>
            </a:r>
          </a:p>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Network</a:t>
            </a:r>
          </a:p>
        </p:txBody>
      </p:sp>
    </p:spTree>
    <p:extLst>
      <p:ext uri="{BB962C8B-B14F-4D97-AF65-F5344CB8AC3E}">
        <p14:creationId xmlns:p14="http://schemas.microsoft.com/office/powerpoint/2010/main" val="168350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for USMN</a:t>
            </a:r>
          </a:p>
        </p:txBody>
      </p:sp>
      <p:grpSp>
        <p:nvGrpSpPr>
          <p:cNvPr id="7" name="Group 6"/>
          <p:cNvGrpSpPr/>
          <p:nvPr/>
        </p:nvGrpSpPr>
        <p:grpSpPr>
          <a:xfrm>
            <a:off x="2297430" y="2063152"/>
            <a:ext cx="5152810" cy="729164"/>
            <a:chOff x="1480179" y="311"/>
            <a:chExt cx="5152810" cy="729164"/>
          </a:xfrm>
          <a:scene3d>
            <a:camera prst="orthographicFront"/>
            <a:lightRig rig="flat" dir="t"/>
          </a:scene3d>
        </p:grpSpPr>
        <p:sp>
          <p:nvSpPr>
            <p:cNvPr id="17" name="Arrow: Pentagon 16"/>
            <p:cNvSpPr/>
            <p:nvPr/>
          </p:nvSpPr>
          <p:spPr>
            <a:xfrm rot="10800000">
              <a:off x="1480179" y="311"/>
              <a:ext cx="5152810" cy="729164"/>
            </a:xfrm>
            <a:prstGeom prst="homePlate">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8" name="Arrow: Pentagon 4"/>
            <p:cNvSpPr txBox="1"/>
            <p:nvPr/>
          </p:nvSpPr>
          <p:spPr>
            <a:xfrm rot="21600000">
              <a:off x="1662470" y="311"/>
              <a:ext cx="4970519" cy="72916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2154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Characterizing measurement systems and their uncertainty.</a:t>
              </a:r>
            </a:p>
          </p:txBody>
        </p:sp>
      </p:grpSp>
      <p:grpSp>
        <p:nvGrpSpPr>
          <p:cNvPr id="9" name="Group 8"/>
          <p:cNvGrpSpPr/>
          <p:nvPr/>
        </p:nvGrpSpPr>
        <p:grpSpPr>
          <a:xfrm>
            <a:off x="2312669" y="3479654"/>
            <a:ext cx="5152810" cy="729164"/>
            <a:chOff x="1480179" y="911767"/>
            <a:chExt cx="5152810" cy="729164"/>
          </a:xfrm>
          <a:scene3d>
            <a:camera prst="orthographicFront"/>
            <a:lightRig rig="flat" dir="t"/>
          </a:scene3d>
        </p:grpSpPr>
        <p:sp>
          <p:nvSpPr>
            <p:cNvPr id="15" name="Arrow: Pentagon 14"/>
            <p:cNvSpPr/>
            <p:nvPr/>
          </p:nvSpPr>
          <p:spPr>
            <a:xfrm rot="10800000">
              <a:off x="1480179" y="911767"/>
              <a:ext cx="5152810" cy="729164"/>
            </a:xfrm>
            <a:prstGeom prst="homePlate">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6" name="Arrow: Pentagon 7"/>
            <p:cNvSpPr txBox="1"/>
            <p:nvPr/>
          </p:nvSpPr>
          <p:spPr>
            <a:xfrm rot="21600000">
              <a:off x="1662470" y="911767"/>
              <a:ext cx="4970519" cy="72916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2154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Optimizing instrument networks.</a:t>
              </a:r>
            </a:p>
          </p:txBody>
        </p:sp>
      </p:grpSp>
      <p:grpSp>
        <p:nvGrpSpPr>
          <p:cNvPr id="11" name="Group 10"/>
          <p:cNvGrpSpPr/>
          <p:nvPr/>
        </p:nvGrpSpPr>
        <p:grpSpPr>
          <a:xfrm>
            <a:off x="2312670" y="4896160"/>
            <a:ext cx="5152810" cy="729164"/>
            <a:chOff x="1480179" y="1823223"/>
            <a:chExt cx="5152810" cy="729164"/>
          </a:xfrm>
          <a:scene3d>
            <a:camera prst="orthographicFront"/>
            <a:lightRig rig="flat" dir="t"/>
          </a:scene3d>
        </p:grpSpPr>
        <p:sp>
          <p:nvSpPr>
            <p:cNvPr id="13" name="Arrow: Pentagon 12"/>
            <p:cNvSpPr/>
            <p:nvPr/>
          </p:nvSpPr>
          <p:spPr>
            <a:xfrm rot="10800000">
              <a:off x="1480179" y="1823223"/>
              <a:ext cx="5152810" cy="729164"/>
            </a:xfrm>
            <a:prstGeom prst="homePlate">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Arrow: Pentagon 10"/>
            <p:cNvSpPr txBox="1"/>
            <p:nvPr/>
          </p:nvSpPr>
          <p:spPr>
            <a:xfrm rot="21600000">
              <a:off x="1662470" y="1823223"/>
              <a:ext cx="4970519" cy="72916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21541" tIns="76200" rIns="142240" bIns="76200" numCol="1" spcCol="1270" anchor="ctr" anchorCtr="0">
              <a:noAutofit/>
            </a:bodyPr>
            <a:lstStyle/>
            <a:p>
              <a:pPr marL="0" lvl="0" indent="0" algn="ctr" defTabSz="889000" rtl="0">
                <a:lnSpc>
                  <a:spcPct val="90000"/>
                </a:lnSpc>
                <a:spcBef>
                  <a:spcPct val="0"/>
                </a:spcBef>
                <a:spcAft>
                  <a:spcPct val="35000"/>
                </a:spcAft>
                <a:buNone/>
              </a:pPr>
              <a:r>
                <a:rPr lang="en-US" sz="2000" kern="1200" dirty="0"/>
                <a:t>Determining network uncertainty.</a:t>
              </a:r>
            </a:p>
          </p:txBody>
        </p:sp>
      </p:grpSp>
    </p:spTree>
    <p:extLst>
      <p:ext uri="{BB962C8B-B14F-4D97-AF65-F5344CB8AC3E}">
        <p14:creationId xmlns:p14="http://schemas.microsoft.com/office/powerpoint/2010/main" val="2078217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543800" y="5974374"/>
            <a:ext cx="1600200" cy="807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p:cNvSpPr/>
          <p:nvPr/>
        </p:nvSpPr>
        <p:spPr>
          <a:xfrm>
            <a:off x="762000" y="1295400"/>
            <a:ext cx="7924800"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2971800" y="-152400"/>
            <a:ext cx="7086600" cy="4977182"/>
          </a:xfrm>
          <a:prstGeom prst="rect">
            <a:avLst/>
          </a:prstGeom>
        </p:spPr>
      </p:pic>
      <p:pic>
        <p:nvPicPr>
          <p:cNvPr id="2" name="Picture 1"/>
          <p:cNvPicPr>
            <a:picLocks noChangeAspect="1"/>
          </p:cNvPicPr>
          <p:nvPr/>
        </p:nvPicPr>
        <p:blipFill>
          <a:blip r:embed="rId4">
            <a:clrChange>
              <a:clrFrom>
                <a:srgbClr val="FFFFFF"/>
              </a:clrFrom>
              <a:clrTo>
                <a:srgbClr val="FFFFFF">
                  <a:alpha val="0"/>
                </a:srgbClr>
              </a:clrTo>
            </a:clrChange>
          </a:blip>
          <a:stretch>
            <a:fillRect/>
          </a:stretch>
        </p:blipFill>
        <p:spPr>
          <a:xfrm>
            <a:off x="-997704" y="2336191"/>
            <a:ext cx="10172701" cy="7133858"/>
          </a:xfrm>
          <a:prstGeom prst="rect">
            <a:avLst/>
          </a:prstGeom>
        </p:spPr>
      </p:pic>
    </p:spTree>
    <p:extLst>
      <p:ext uri="{BB962C8B-B14F-4D97-AF65-F5344CB8AC3E}">
        <p14:creationId xmlns:p14="http://schemas.microsoft.com/office/powerpoint/2010/main" val="1726541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62000" y="1295400"/>
            <a:ext cx="7924800"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4114800" y="-290764"/>
            <a:ext cx="5319346" cy="4955965"/>
          </a:xfrm>
          <a:prstGeom prst="rect">
            <a:avLst/>
          </a:prstGeom>
        </p:spPr>
      </p:pic>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152400" y="2438400"/>
            <a:ext cx="6690829" cy="4699217"/>
          </a:xfrm>
          <a:prstGeom prst="rect">
            <a:avLst/>
          </a:prstGeom>
        </p:spPr>
      </p:pic>
    </p:spTree>
    <p:extLst>
      <p:ext uri="{BB962C8B-B14F-4D97-AF65-F5344CB8AC3E}">
        <p14:creationId xmlns:p14="http://schemas.microsoft.com/office/powerpoint/2010/main" val="1989006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62000" y="1295400"/>
            <a:ext cx="7924800"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clrChange>
              <a:clrFrom>
                <a:srgbClr val="FFFFFF"/>
              </a:clrFrom>
              <a:clrTo>
                <a:srgbClr val="FFFFFF">
                  <a:alpha val="0"/>
                </a:srgbClr>
              </a:clrTo>
            </a:clrChange>
          </a:blip>
          <a:stretch>
            <a:fillRect/>
          </a:stretch>
        </p:blipFill>
        <p:spPr>
          <a:xfrm>
            <a:off x="609600" y="457200"/>
            <a:ext cx="8450232" cy="5791200"/>
          </a:xfrm>
          <a:prstGeom prst="rect">
            <a:avLst/>
          </a:prstGeom>
        </p:spPr>
      </p:pic>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7556" y="-1"/>
            <a:ext cx="2398791" cy="2514601"/>
          </a:xfrm>
          <a:prstGeom prst="rect">
            <a:avLst/>
          </a:prstGeom>
        </p:spPr>
      </p:pic>
    </p:spTree>
    <p:extLst>
      <p:ext uri="{BB962C8B-B14F-4D97-AF65-F5344CB8AC3E}">
        <p14:creationId xmlns:p14="http://schemas.microsoft.com/office/powerpoint/2010/main" val="125064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286731" y="5966181"/>
            <a:ext cx="1857269"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sz="3600" dirty="0"/>
              <a:t>Topics</a:t>
            </a:r>
            <a:r>
              <a:rPr lang="en-US" dirty="0"/>
              <a:t> </a:t>
            </a:r>
          </a:p>
        </p:txBody>
      </p:sp>
      <p:sp>
        <p:nvSpPr>
          <p:cNvPr id="13" name="Freeform 13"/>
          <p:cNvSpPr/>
          <p:nvPr/>
        </p:nvSpPr>
        <p:spPr>
          <a:xfrm>
            <a:off x="6894202" y="2209800"/>
            <a:ext cx="2215792" cy="2018099"/>
          </a:xfrm>
          <a:custGeom>
            <a:avLst/>
            <a:gdLst>
              <a:gd name="connsiteX0" fmla="*/ 0 w 2057093"/>
              <a:gd name="connsiteY0" fmla="*/ 903029 h 1806058"/>
              <a:gd name="connsiteX1" fmla="*/ 1028547 w 2057093"/>
              <a:gd name="connsiteY1" fmla="*/ 0 h 1806058"/>
              <a:gd name="connsiteX2" fmla="*/ 2057094 w 2057093"/>
              <a:gd name="connsiteY2" fmla="*/ 903029 h 1806058"/>
              <a:gd name="connsiteX3" fmla="*/ 1028547 w 2057093"/>
              <a:gd name="connsiteY3" fmla="*/ 1806058 h 1806058"/>
              <a:gd name="connsiteX4" fmla="*/ 0 w 2057093"/>
              <a:gd name="connsiteY4" fmla="*/ 903029 h 180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093" h="1806058">
                <a:moveTo>
                  <a:pt x="0" y="903029"/>
                </a:moveTo>
                <a:cubicBezTo>
                  <a:pt x="0" y="404300"/>
                  <a:pt x="460496" y="0"/>
                  <a:pt x="1028547" y="0"/>
                </a:cubicBezTo>
                <a:cubicBezTo>
                  <a:pt x="1596598" y="0"/>
                  <a:pt x="2057094" y="404300"/>
                  <a:pt x="2057094" y="903029"/>
                </a:cubicBezTo>
                <a:cubicBezTo>
                  <a:pt x="2057094" y="1401758"/>
                  <a:pt x="1596598" y="1806058"/>
                  <a:pt x="1028547" y="1806058"/>
                </a:cubicBezTo>
                <a:cubicBezTo>
                  <a:pt x="460496" y="1806058"/>
                  <a:pt x="0" y="1401758"/>
                  <a:pt x="0" y="903029"/>
                </a:cubicBezTo>
                <a:close/>
              </a:path>
            </a:pathLst>
          </a:custGeom>
          <a:solidFill>
            <a:srgbClr val="00387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324114" tIns="287351" rIns="324114" bIns="287351" numCol="1" spcCol="127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800100">
              <a:lnSpc>
                <a:spcPct val="90000"/>
              </a:lnSpc>
              <a:spcBef>
                <a:spcPct val="0"/>
              </a:spcBef>
              <a:spcAft>
                <a:spcPct val="35000"/>
              </a:spcAft>
            </a:pPr>
            <a:r>
              <a:rPr lang="en-US" sz="2400" kern="1200" dirty="0">
                <a:latin typeface="Oswald Regular" panose="020B0604020202020204" charset="0"/>
              </a:rPr>
              <a:t>USMN</a:t>
            </a:r>
          </a:p>
        </p:txBody>
      </p:sp>
      <p:sp>
        <p:nvSpPr>
          <p:cNvPr id="9" name="Freeform 23"/>
          <p:cNvSpPr/>
          <p:nvPr/>
        </p:nvSpPr>
        <p:spPr>
          <a:xfrm>
            <a:off x="3595272" y="2395486"/>
            <a:ext cx="2129621" cy="1994074"/>
          </a:xfrm>
          <a:custGeom>
            <a:avLst/>
            <a:gdLst>
              <a:gd name="connsiteX0" fmla="*/ 0 w 1918159"/>
              <a:gd name="connsiteY0" fmla="*/ 760615 h 1521230"/>
              <a:gd name="connsiteX1" fmla="*/ 959080 w 1918159"/>
              <a:gd name="connsiteY1" fmla="*/ 0 h 1521230"/>
              <a:gd name="connsiteX2" fmla="*/ 1918160 w 1918159"/>
              <a:gd name="connsiteY2" fmla="*/ 760615 h 1521230"/>
              <a:gd name="connsiteX3" fmla="*/ 959080 w 1918159"/>
              <a:gd name="connsiteY3" fmla="*/ 1521230 h 1521230"/>
              <a:gd name="connsiteX4" fmla="*/ 0 w 1918159"/>
              <a:gd name="connsiteY4" fmla="*/ 760615 h 1521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8159" h="1521230">
                <a:moveTo>
                  <a:pt x="0" y="760615"/>
                </a:moveTo>
                <a:cubicBezTo>
                  <a:pt x="0" y="340539"/>
                  <a:pt x="429395" y="0"/>
                  <a:pt x="959080" y="0"/>
                </a:cubicBezTo>
                <a:cubicBezTo>
                  <a:pt x="1488765" y="0"/>
                  <a:pt x="1918160" y="340539"/>
                  <a:pt x="1918160" y="760615"/>
                </a:cubicBezTo>
                <a:cubicBezTo>
                  <a:pt x="1918160" y="1180691"/>
                  <a:pt x="1488765" y="1521230"/>
                  <a:pt x="959080" y="1521230"/>
                </a:cubicBezTo>
                <a:cubicBezTo>
                  <a:pt x="429395" y="1521230"/>
                  <a:pt x="0" y="1180691"/>
                  <a:pt x="0" y="760615"/>
                </a:cubicBezTo>
                <a:close/>
              </a:path>
            </a:pathLst>
          </a:custGeom>
          <a:solidFill>
            <a:srgbClr val="8FC4FF"/>
          </a:solidFill>
        </p:spPr>
        <p:style>
          <a:lnRef idx="2">
            <a:schemeClr val="lt1">
              <a:hueOff val="0"/>
              <a:satOff val="0"/>
              <a:lumOff val="0"/>
              <a:alphaOff val="0"/>
            </a:schemeClr>
          </a:lnRef>
          <a:fillRef idx="1">
            <a:scrgbClr r="0" g="0" b="0"/>
          </a:fillRef>
          <a:effectRef idx="0">
            <a:schemeClr val="accent4">
              <a:hueOff val="-4464770"/>
              <a:satOff val="26899"/>
              <a:lumOff val="2156"/>
              <a:alphaOff val="0"/>
            </a:schemeClr>
          </a:effectRef>
          <a:fontRef idx="minor">
            <a:schemeClr val="lt1"/>
          </a:fontRef>
        </p:style>
        <p:txBody>
          <a:bodyPr spcFirstLastPara="0" vert="horz" wrap="square" lIns="303768" tIns="245639" rIns="303768" bIns="245639" numCol="1" spcCol="127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800100">
              <a:lnSpc>
                <a:spcPct val="90000"/>
              </a:lnSpc>
              <a:spcBef>
                <a:spcPct val="0"/>
              </a:spcBef>
              <a:spcAft>
                <a:spcPct val="35000"/>
              </a:spcAft>
            </a:pPr>
            <a:r>
              <a:rPr lang="en-US" sz="2400" kern="1200" dirty="0">
                <a:latin typeface="Oswald Regular" panose="020B0604020202020204" charset="0"/>
              </a:rPr>
              <a:t>Scannin</a:t>
            </a:r>
            <a:r>
              <a:rPr lang="en-US" sz="2400" dirty="0">
                <a:latin typeface="Oswald Regular" panose="020B0604020202020204" charset="0"/>
              </a:rPr>
              <a:t>g</a:t>
            </a:r>
            <a:endParaRPr lang="en-US" sz="2400" kern="1200" dirty="0">
              <a:latin typeface="Oswald Regular" panose="020B0604020202020204" charset="0"/>
            </a:endParaRPr>
          </a:p>
        </p:txBody>
      </p:sp>
      <p:sp>
        <p:nvSpPr>
          <p:cNvPr id="8" name="Freeform 13"/>
          <p:cNvSpPr/>
          <p:nvPr/>
        </p:nvSpPr>
        <p:spPr>
          <a:xfrm>
            <a:off x="3538623" y="66571"/>
            <a:ext cx="2264148" cy="1994073"/>
          </a:xfrm>
          <a:custGeom>
            <a:avLst/>
            <a:gdLst>
              <a:gd name="connsiteX0" fmla="*/ 0 w 2057093"/>
              <a:gd name="connsiteY0" fmla="*/ 903029 h 1806058"/>
              <a:gd name="connsiteX1" fmla="*/ 1028547 w 2057093"/>
              <a:gd name="connsiteY1" fmla="*/ 0 h 1806058"/>
              <a:gd name="connsiteX2" fmla="*/ 2057094 w 2057093"/>
              <a:gd name="connsiteY2" fmla="*/ 903029 h 1806058"/>
              <a:gd name="connsiteX3" fmla="*/ 1028547 w 2057093"/>
              <a:gd name="connsiteY3" fmla="*/ 1806058 h 1806058"/>
              <a:gd name="connsiteX4" fmla="*/ 0 w 2057093"/>
              <a:gd name="connsiteY4" fmla="*/ 903029 h 1806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093" h="1806058">
                <a:moveTo>
                  <a:pt x="0" y="903029"/>
                </a:moveTo>
                <a:cubicBezTo>
                  <a:pt x="0" y="404300"/>
                  <a:pt x="460496" y="0"/>
                  <a:pt x="1028547" y="0"/>
                </a:cubicBezTo>
                <a:cubicBezTo>
                  <a:pt x="1596598" y="0"/>
                  <a:pt x="2057094" y="404300"/>
                  <a:pt x="2057094" y="903029"/>
                </a:cubicBezTo>
                <a:cubicBezTo>
                  <a:pt x="2057094" y="1401758"/>
                  <a:pt x="1596598" y="1806058"/>
                  <a:pt x="1028547" y="1806058"/>
                </a:cubicBezTo>
                <a:cubicBezTo>
                  <a:pt x="460496" y="1806058"/>
                  <a:pt x="0" y="1401758"/>
                  <a:pt x="0" y="903029"/>
                </a:cubicBezTo>
                <a:close/>
              </a:path>
            </a:pathLst>
          </a:custGeom>
          <a:solidFill>
            <a:srgbClr val="00387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324114" tIns="287351" rIns="324114" bIns="287351" numCol="1" spcCol="127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800100">
              <a:lnSpc>
                <a:spcPct val="90000"/>
              </a:lnSpc>
              <a:spcBef>
                <a:spcPct val="0"/>
              </a:spcBef>
              <a:spcAft>
                <a:spcPct val="35000"/>
              </a:spcAft>
            </a:pPr>
            <a:r>
              <a:rPr lang="en-US" sz="2400" kern="1200" dirty="0">
                <a:latin typeface="Oswald Regular" panose="020B0604020202020204" charset="0"/>
              </a:rPr>
              <a:t>Automation</a:t>
            </a:r>
          </a:p>
        </p:txBody>
      </p:sp>
      <p:grpSp>
        <p:nvGrpSpPr>
          <p:cNvPr id="10" name="Group 9"/>
          <p:cNvGrpSpPr/>
          <p:nvPr/>
        </p:nvGrpSpPr>
        <p:grpSpPr>
          <a:xfrm>
            <a:off x="3587291" y="4724400"/>
            <a:ext cx="2145582" cy="1994073"/>
            <a:chOff x="-33757" y="1388768"/>
            <a:chExt cx="1985561" cy="1749746"/>
          </a:xfrm>
        </p:grpSpPr>
        <p:sp>
          <p:nvSpPr>
            <p:cNvPr id="11" name="Freeform 22"/>
            <p:cNvSpPr/>
            <p:nvPr/>
          </p:nvSpPr>
          <p:spPr>
            <a:xfrm>
              <a:off x="-33757" y="1388768"/>
              <a:ext cx="1985561" cy="1749746"/>
            </a:xfrm>
            <a:custGeom>
              <a:avLst/>
              <a:gdLst>
                <a:gd name="connsiteX0" fmla="*/ 0 w 1985561"/>
                <a:gd name="connsiteY0" fmla="*/ 874873 h 1749746"/>
                <a:gd name="connsiteX1" fmla="*/ 992781 w 1985561"/>
                <a:gd name="connsiteY1" fmla="*/ 0 h 1749746"/>
                <a:gd name="connsiteX2" fmla="*/ 1985562 w 1985561"/>
                <a:gd name="connsiteY2" fmla="*/ 874873 h 1749746"/>
                <a:gd name="connsiteX3" fmla="*/ 992781 w 1985561"/>
                <a:gd name="connsiteY3" fmla="*/ 1749746 h 1749746"/>
                <a:gd name="connsiteX4" fmla="*/ 0 w 1985561"/>
                <a:gd name="connsiteY4" fmla="*/ 874873 h 174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561" h="1749746">
                  <a:moveTo>
                    <a:pt x="0" y="874873"/>
                  </a:moveTo>
                  <a:cubicBezTo>
                    <a:pt x="0" y="391694"/>
                    <a:pt x="444483" y="0"/>
                    <a:pt x="992781" y="0"/>
                  </a:cubicBezTo>
                  <a:cubicBezTo>
                    <a:pt x="1541079" y="0"/>
                    <a:pt x="1985562" y="391694"/>
                    <a:pt x="1985562" y="874873"/>
                  </a:cubicBezTo>
                  <a:cubicBezTo>
                    <a:pt x="1985562" y="1358052"/>
                    <a:pt x="1541079" y="1749746"/>
                    <a:pt x="992781" y="1749746"/>
                  </a:cubicBezTo>
                  <a:cubicBezTo>
                    <a:pt x="444483" y="1749746"/>
                    <a:pt x="0" y="1358052"/>
                    <a:pt x="0" y="874873"/>
                  </a:cubicBezTo>
                  <a:close/>
                </a:path>
              </a:pathLst>
            </a:custGeom>
            <a:solidFill>
              <a:srgbClr val="0070C0"/>
            </a:solidFill>
          </p:spPr>
          <p:style>
            <a:lnRef idx="2">
              <a:schemeClr val="lt1">
                <a:hueOff val="0"/>
                <a:satOff val="0"/>
                <a:lumOff val="0"/>
                <a:alphaOff val="0"/>
              </a:schemeClr>
            </a:lnRef>
            <a:fillRef idx="1">
              <a:scrgbClr r="0" g="0" b="0"/>
            </a:fillRef>
            <a:effectRef idx="0">
              <a:schemeClr val="accent4">
                <a:hueOff val="-2232385"/>
                <a:satOff val="13449"/>
                <a:lumOff val="1078"/>
                <a:alphaOff val="0"/>
              </a:schemeClr>
            </a:effectRef>
            <a:fontRef idx="minor">
              <a:schemeClr val="lt1"/>
            </a:fontRef>
          </p:style>
          <p:txBody>
            <a:bodyPr spcFirstLastPara="0" vert="horz" wrap="square" lIns="313639" tIns="279104" rIns="313639" bIns="279104" numCol="1" spcCol="127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800100">
                <a:lnSpc>
                  <a:spcPct val="90000"/>
                </a:lnSpc>
                <a:spcBef>
                  <a:spcPct val="0"/>
                </a:spcBef>
                <a:spcAft>
                  <a:spcPct val="35000"/>
                </a:spcAft>
              </a:pPr>
              <a:endParaRPr lang="en-US" sz="1800" kern="1200" dirty="0">
                <a:latin typeface="Oswald Regular" panose="020B0604020202020204" charset="0"/>
              </a:endParaRPr>
            </a:p>
          </p:txBody>
        </p:sp>
        <p:sp>
          <p:nvSpPr>
            <p:cNvPr id="12" name="TextBox 27"/>
            <p:cNvSpPr txBox="1"/>
            <p:nvPr/>
          </p:nvSpPr>
          <p:spPr>
            <a:xfrm>
              <a:off x="133616" y="2077295"/>
              <a:ext cx="1650815" cy="37269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800100">
                <a:lnSpc>
                  <a:spcPct val="90000"/>
                </a:lnSpc>
                <a:spcBef>
                  <a:spcPct val="0"/>
                </a:spcBef>
                <a:spcAft>
                  <a:spcPct val="35000"/>
                </a:spcAft>
              </a:pPr>
              <a:r>
                <a:rPr lang="en-US" sz="2400" dirty="0">
                  <a:solidFill>
                    <a:schemeClr val="bg1"/>
                  </a:solidFill>
                  <a:latin typeface="Oswald Regular" panose="020B0604020202020204" charset="0"/>
                </a:rPr>
                <a:t>Uncertainty</a:t>
              </a:r>
            </a:p>
          </p:txBody>
        </p:sp>
      </p:grpSp>
      <p:grpSp>
        <p:nvGrpSpPr>
          <p:cNvPr id="15" name="Group 14"/>
          <p:cNvGrpSpPr/>
          <p:nvPr/>
        </p:nvGrpSpPr>
        <p:grpSpPr>
          <a:xfrm>
            <a:off x="6947602" y="66573"/>
            <a:ext cx="2145582" cy="1994073"/>
            <a:chOff x="-41142" y="1399308"/>
            <a:chExt cx="1985561" cy="1749746"/>
          </a:xfrm>
        </p:grpSpPr>
        <p:sp>
          <p:nvSpPr>
            <p:cNvPr id="16" name="Freeform 22"/>
            <p:cNvSpPr/>
            <p:nvPr/>
          </p:nvSpPr>
          <p:spPr>
            <a:xfrm>
              <a:off x="-41142" y="1399308"/>
              <a:ext cx="1985561" cy="1749746"/>
            </a:xfrm>
            <a:custGeom>
              <a:avLst/>
              <a:gdLst>
                <a:gd name="connsiteX0" fmla="*/ 0 w 1985561"/>
                <a:gd name="connsiteY0" fmla="*/ 874873 h 1749746"/>
                <a:gd name="connsiteX1" fmla="*/ 992781 w 1985561"/>
                <a:gd name="connsiteY1" fmla="*/ 0 h 1749746"/>
                <a:gd name="connsiteX2" fmla="*/ 1985562 w 1985561"/>
                <a:gd name="connsiteY2" fmla="*/ 874873 h 1749746"/>
                <a:gd name="connsiteX3" fmla="*/ 992781 w 1985561"/>
                <a:gd name="connsiteY3" fmla="*/ 1749746 h 1749746"/>
                <a:gd name="connsiteX4" fmla="*/ 0 w 1985561"/>
                <a:gd name="connsiteY4" fmla="*/ 874873 h 1749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561" h="1749746">
                  <a:moveTo>
                    <a:pt x="0" y="874873"/>
                  </a:moveTo>
                  <a:cubicBezTo>
                    <a:pt x="0" y="391694"/>
                    <a:pt x="444483" y="0"/>
                    <a:pt x="992781" y="0"/>
                  </a:cubicBezTo>
                  <a:cubicBezTo>
                    <a:pt x="1541079" y="0"/>
                    <a:pt x="1985562" y="391694"/>
                    <a:pt x="1985562" y="874873"/>
                  </a:cubicBezTo>
                  <a:cubicBezTo>
                    <a:pt x="1985562" y="1358052"/>
                    <a:pt x="1541079" y="1749746"/>
                    <a:pt x="992781" y="1749746"/>
                  </a:cubicBezTo>
                  <a:cubicBezTo>
                    <a:pt x="444483" y="1749746"/>
                    <a:pt x="0" y="1358052"/>
                    <a:pt x="0" y="874873"/>
                  </a:cubicBezTo>
                  <a:close/>
                </a:path>
              </a:pathLst>
            </a:custGeom>
            <a:solidFill>
              <a:srgbClr val="0070C0"/>
            </a:solidFill>
          </p:spPr>
          <p:style>
            <a:lnRef idx="2">
              <a:schemeClr val="lt1">
                <a:hueOff val="0"/>
                <a:satOff val="0"/>
                <a:lumOff val="0"/>
                <a:alphaOff val="0"/>
              </a:schemeClr>
            </a:lnRef>
            <a:fillRef idx="1">
              <a:scrgbClr r="0" g="0" b="0"/>
            </a:fillRef>
            <a:effectRef idx="0">
              <a:schemeClr val="accent4">
                <a:hueOff val="-2232385"/>
                <a:satOff val="13449"/>
                <a:lumOff val="1078"/>
                <a:alphaOff val="0"/>
              </a:schemeClr>
            </a:effectRef>
            <a:fontRef idx="minor">
              <a:schemeClr val="lt1"/>
            </a:fontRef>
          </p:style>
          <p:txBody>
            <a:bodyPr spcFirstLastPara="0" vert="horz" wrap="square" lIns="313639" tIns="279104" rIns="313639" bIns="279104" numCol="1" spcCol="127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800100">
                <a:lnSpc>
                  <a:spcPct val="90000"/>
                </a:lnSpc>
                <a:spcBef>
                  <a:spcPct val="0"/>
                </a:spcBef>
                <a:spcAft>
                  <a:spcPct val="35000"/>
                </a:spcAft>
              </a:pPr>
              <a:endParaRPr lang="en-US" sz="1800" kern="1200" dirty="0">
                <a:latin typeface="Oswald Regular" panose="020B0604020202020204" charset="0"/>
              </a:endParaRPr>
            </a:p>
          </p:txBody>
        </p:sp>
        <p:sp>
          <p:nvSpPr>
            <p:cNvPr id="17" name="TextBox 27"/>
            <p:cNvSpPr txBox="1"/>
            <p:nvPr/>
          </p:nvSpPr>
          <p:spPr>
            <a:xfrm>
              <a:off x="-17530" y="1885285"/>
              <a:ext cx="1938336" cy="77779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800100">
                <a:lnSpc>
                  <a:spcPct val="90000"/>
                </a:lnSpc>
                <a:spcBef>
                  <a:spcPct val="0"/>
                </a:spcBef>
                <a:spcAft>
                  <a:spcPct val="35000"/>
                </a:spcAft>
              </a:pPr>
              <a:r>
                <a:rPr lang="en-US" sz="2400" dirty="0">
                  <a:solidFill>
                    <a:schemeClr val="bg1"/>
                  </a:solidFill>
                  <a:latin typeface="Oswald Regular" panose="020B0604020202020204" charset="0"/>
                </a:rPr>
                <a:t>Advanced</a:t>
              </a:r>
            </a:p>
            <a:p>
              <a:pPr lvl="0" algn="ctr" defTabSz="800100">
                <a:lnSpc>
                  <a:spcPct val="90000"/>
                </a:lnSpc>
                <a:spcBef>
                  <a:spcPct val="0"/>
                </a:spcBef>
                <a:spcAft>
                  <a:spcPct val="35000"/>
                </a:spcAft>
              </a:pPr>
              <a:r>
                <a:rPr lang="en-US" sz="2400" dirty="0">
                  <a:solidFill>
                    <a:schemeClr val="bg1"/>
                  </a:solidFill>
                  <a:latin typeface="Oswald Regular" panose="020B0604020202020204" charset="0"/>
                </a:rPr>
                <a:t>Fitting</a:t>
              </a:r>
            </a:p>
          </p:txBody>
        </p:sp>
      </p:grpSp>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00800" y="4038600"/>
            <a:ext cx="2944007" cy="2819400"/>
          </a:xfrm>
          <a:prstGeom prst="rect">
            <a:avLst/>
          </a:prstGeom>
        </p:spPr>
      </p:pic>
    </p:spTree>
    <p:extLst>
      <p:ext uri="{BB962C8B-B14F-4D97-AF65-F5344CB8AC3E}">
        <p14:creationId xmlns:p14="http://schemas.microsoft.com/office/powerpoint/2010/main" val="155971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Prevents Stack-Up Error</a:t>
            </a:r>
          </a:p>
        </p:txBody>
      </p:sp>
      <p:sp>
        <p:nvSpPr>
          <p:cNvPr id="5" name="Subtitle 2"/>
          <p:cNvSpPr txBox="1">
            <a:spLocks/>
          </p:cNvSpPr>
          <p:nvPr/>
        </p:nvSpPr>
        <p:spPr>
          <a:xfrm>
            <a:off x="1239852" y="3796937"/>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a:solidFill>
                <a:srgbClr val="FFC000"/>
              </a:solidFill>
              <a:latin typeface="Oswald Light"/>
              <a:cs typeface="Oswald Light"/>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64147" y="1828800"/>
            <a:ext cx="8753476" cy="3069552"/>
          </a:xfrm>
          <a:prstGeom prst="rect">
            <a:avLst/>
          </a:prstGeom>
        </p:spPr>
      </p:pic>
      <p:sp>
        <p:nvSpPr>
          <p:cNvPr id="7" name="Rectangle 6"/>
          <p:cNvSpPr/>
          <p:nvPr/>
        </p:nvSpPr>
        <p:spPr>
          <a:xfrm>
            <a:off x="2403636" y="4855927"/>
            <a:ext cx="16002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003876"/>
                </a:solidFill>
                <a:latin typeface="Oswald Regular" panose="020B0604020202020204" charset="0"/>
              </a:rPr>
              <a:t>True</a:t>
            </a:r>
          </a:p>
          <a:p>
            <a:pPr algn="ctr"/>
            <a:r>
              <a:rPr lang="en-US" sz="2000" dirty="0">
                <a:solidFill>
                  <a:srgbClr val="003876"/>
                </a:solidFill>
                <a:latin typeface="Oswald Regular" panose="020B0604020202020204" charset="0"/>
              </a:rPr>
              <a:t>location</a:t>
            </a:r>
          </a:p>
        </p:txBody>
      </p:sp>
      <p:cxnSp>
        <p:nvCxnSpPr>
          <p:cNvPr id="8" name="Straight Arrow Connector 7"/>
          <p:cNvCxnSpPr/>
          <p:nvPr/>
        </p:nvCxnSpPr>
        <p:spPr>
          <a:xfrm flipV="1">
            <a:off x="3546636" y="4820671"/>
            <a:ext cx="949124" cy="389199"/>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442236" y="5036780"/>
            <a:ext cx="16002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003876"/>
                </a:solidFill>
                <a:latin typeface="Oswald Regular" panose="020B0604020202020204" charset="0"/>
              </a:rPr>
              <a:t>True</a:t>
            </a:r>
          </a:p>
          <a:p>
            <a:pPr algn="ctr"/>
            <a:r>
              <a:rPr lang="en-US" sz="2000" dirty="0">
                <a:solidFill>
                  <a:srgbClr val="003876"/>
                </a:solidFill>
                <a:latin typeface="Oswald Regular" panose="020B0604020202020204" charset="0"/>
              </a:rPr>
              <a:t>location</a:t>
            </a:r>
          </a:p>
        </p:txBody>
      </p:sp>
      <p:cxnSp>
        <p:nvCxnSpPr>
          <p:cNvPr id="10" name="Straight Arrow Connector 9"/>
          <p:cNvCxnSpPr/>
          <p:nvPr/>
        </p:nvCxnSpPr>
        <p:spPr>
          <a:xfrm flipV="1">
            <a:off x="7585236" y="4658626"/>
            <a:ext cx="683871" cy="732098"/>
          </a:xfrm>
          <a:prstGeom prst="straightConnector1">
            <a:avLst/>
          </a:prstGeom>
          <a:ln w="25400">
            <a:solidFill>
              <a:srgbClr val="FF00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479836" y="3950740"/>
            <a:ext cx="16002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003876"/>
                </a:solidFill>
                <a:latin typeface="Oswald Regular" panose="020B0604020202020204" charset="0"/>
              </a:rPr>
              <a:t>Fit</a:t>
            </a:r>
          </a:p>
          <a:p>
            <a:pPr algn="ctr"/>
            <a:r>
              <a:rPr lang="en-US" sz="2000" dirty="0">
                <a:solidFill>
                  <a:srgbClr val="003876"/>
                </a:solidFill>
                <a:latin typeface="Oswald Regular" panose="020B0604020202020204" charset="0"/>
              </a:rPr>
              <a:t>location</a:t>
            </a:r>
          </a:p>
        </p:txBody>
      </p:sp>
      <p:sp>
        <p:nvSpPr>
          <p:cNvPr id="12" name="Rectangle 11"/>
          <p:cNvSpPr/>
          <p:nvPr/>
        </p:nvSpPr>
        <p:spPr>
          <a:xfrm>
            <a:off x="6268616" y="3950740"/>
            <a:ext cx="1600200" cy="707886"/>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solidFill>
                  <a:srgbClr val="003876"/>
                </a:solidFill>
                <a:latin typeface="Oswald Regular" panose="020B0604020202020204" charset="0"/>
              </a:rPr>
              <a:t>Fit</a:t>
            </a:r>
          </a:p>
          <a:p>
            <a:pPr algn="ctr"/>
            <a:r>
              <a:rPr lang="en-US" sz="2000" dirty="0">
                <a:solidFill>
                  <a:srgbClr val="003876"/>
                </a:solidFill>
                <a:latin typeface="Oswald Regular" panose="020B0604020202020204" charset="0"/>
              </a:rPr>
              <a:t>location</a:t>
            </a:r>
          </a:p>
        </p:txBody>
      </p:sp>
      <p:cxnSp>
        <p:nvCxnSpPr>
          <p:cNvPr id="13" name="Straight Arrow Connector 12"/>
          <p:cNvCxnSpPr/>
          <p:nvPr/>
        </p:nvCxnSpPr>
        <p:spPr>
          <a:xfrm>
            <a:off x="3465613" y="4241937"/>
            <a:ext cx="974203" cy="256572"/>
          </a:xfrm>
          <a:prstGeom prst="straightConnector1">
            <a:avLst/>
          </a:prstGeom>
          <a:ln w="254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308408" y="4058672"/>
            <a:ext cx="858456" cy="194840"/>
          </a:xfrm>
          <a:prstGeom prst="straightConnector1">
            <a:avLst/>
          </a:prstGeom>
          <a:ln w="25400">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53511" y="5015270"/>
            <a:ext cx="508967" cy="369332"/>
          </a:xfrm>
          <a:prstGeom prst="rect">
            <a:avLst/>
          </a:prstGeom>
          <a:noFill/>
        </p:spPr>
        <p:txBody>
          <a:bodyPr wrap="square" rtlCol="0">
            <a:spAutoFit/>
          </a:bodyPr>
          <a:lstStyle/>
          <a:p>
            <a:r>
              <a:rPr lang="en-US" dirty="0">
                <a:solidFill>
                  <a:srgbClr val="003876"/>
                </a:solidFill>
                <a:latin typeface="Oswald Regular" panose="020B0604020202020204" charset="0"/>
              </a:rPr>
              <a:t>A</a:t>
            </a:r>
          </a:p>
        </p:txBody>
      </p:sp>
      <p:sp>
        <p:nvSpPr>
          <p:cNvPr id="16" name="TextBox 15"/>
          <p:cNvSpPr txBox="1"/>
          <p:nvPr/>
        </p:nvSpPr>
        <p:spPr>
          <a:xfrm>
            <a:off x="4596024" y="4959872"/>
            <a:ext cx="508967" cy="369332"/>
          </a:xfrm>
          <a:prstGeom prst="rect">
            <a:avLst/>
          </a:prstGeom>
          <a:noFill/>
        </p:spPr>
        <p:txBody>
          <a:bodyPr wrap="square" rtlCol="0">
            <a:spAutoFit/>
          </a:bodyPr>
          <a:lstStyle/>
          <a:p>
            <a:r>
              <a:rPr lang="en-US" dirty="0">
                <a:solidFill>
                  <a:srgbClr val="003876"/>
                </a:solidFill>
                <a:latin typeface="Oswald Regular" panose="020B0604020202020204" charset="0"/>
              </a:rPr>
              <a:t>B</a:t>
            </a:r>
          </a:p>
        </p:txBody>
      </p:sp>
      <p:sp>
        <p:nvSpPr>
          <p:cNvPr id="17" name="TextBox 16"/>
          <p:cNvSpPr txBox="1"/>
          <p:nvPr/>
        </p:nvSpPr>
        <p:spPr>
          <a:xfrm>
            <a:off x="8346568" y="4668750"/>
            <a:ext cx="508967" cy="369332"/>
          </a:xfrm>
          <a:prstGeom prst="rect">
            <a:avLst/>
          </a:prstGeom>
          <a:noFill/>
        </p:spPr>
        <p:txBody>
          <a:bodyPr wrap="square" rtlCol="0">
            <a:spAutoFit/>
          </a:bodyPr>
          <a:lstStyle/>
          <a:p>
            <a:r>
              <a:rPr lang="en-US" dirty="0">
                <a:solidFill>
                  <a:srgbClr val="003876"/>
                </a:solidFill>
                <a:latin typeface="Oswald Regular" panose="020B0604020202020204" charset="0"/>
              </a:rPr>
              <a:t>C</a:t>
            </a:r>
          </a:p>
        </p:txBody>
      </p:sp>
    </p:spTree>
    <p:extLst>
      <p:ext uri="{BB962C8B-B14F-4D97-AF65-F5344CB8AC3E}">
        <p14:creationId xmlns:p14="http://schemas.microsoft.com/office/powerpoint/2010/main" val="518745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Closes Measurement Loops</a:t>
            </a:r>
          </a:p>
        </p:txBody>
      </p:sp>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2133600"/>
            <a:ext cx="4261838" cy="4149091"/>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1528" y="5135277"/>
            <a:ext cx="377820" cy="360045"/>
          </a:xfrm>
          <a:prstGeom prst="rect">
            <a:avLst/>
          </a:prstGeom>
          <a:effectLst>
            <a:outerShdw blurRad="50800" dist="38100" dir="2700000" algn="tl" rotWithShape="0">
              <a:prstClr val="black">
                <a:alpha val="40000"/>
              </a:prstClr>
            </a:outerShdw>
          </a:effectLst>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6250" y="5875469"/>
            <a:ext cx="377820" cy="360045"/>
          </a:xfrm>
          <a:prstGeom prst="rect">
            <a:avLst/>
          </a:prstGeom>
          <a:effectLst>
            <a:outerShdw blurRad="50800" dist="38100" dir="2700000" algn="tl" rotWithShape="0">
              <a:prstClr val="black">
                <a:alpha val="40000"/>
              </a:prstClr>
            </a:outerShdw>
          </a:effectLst>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6114" y="5343620"/>
            <a:ext cx="377820" cy="360045"/>
          </a:xfrm>
          <a:prstGeom prst="rect">
            <a:avLst/>
          </a:prstGeom>
          <a:effectLst>
            <a:outerShdw blurRad="50800" dist="38100" dir="2700000" algn="tl" rotWithShape="0">
              <a:prstClr val="black">
                <a:alpha val="40000"/>
              </a:prstClr>
            </a:outerShdw>
          </a:effectLst>
        </p:spPr>
      </p:pic>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4223" y="3871321"/>
            <a:ext cx="377820" cy="360045"/>
          </a:xfrm>
          <a:prstGeom prst="rect">
            <a:avLst/>
          </a:prstGeom>
          <a:effectLst>
            <a:outerShdw blurRad="50800" dist="38100" dir="2700000" algn="tl" rotWithShape="0">
              <a:prstClr val="black">
                <a:alpha val="40000"/>
              </a:prstClr>
            </a:outerShdw>
          </a:effectLst>
        </p:spPr>
      </p:pic>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9331" y="2402493"/>
            <a:ext cx="377820" cy="360045"/>
          </a:xfrm>
          <a:prstGeom prst="rect">
            <a:avLst/>
          </a:prstGeom>
          <a:effectLst>
            <a:outerShdw blurRad="50800" dist="38100" dir="2700000" algn="tl" rotWithShape="0">
              <a:prstClr val="black">
                <a:alpha val="40000"/>
              </a:prstClr>
            </a:outerShdw>
          </a:effectLst>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6667" y="1849405"/>
            <a:ext cx="377820" cy="360045"/>
          </a:xfrm>
          <a:prstGeom prst="rect">
            <a:avLst/>
          </a:prstGeom>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4266" y="2319275"/>
            <a:ext cx="377820" cy="360045"/>
          </a:xfrm>
          <a:prstGeom prst="rect">
            <a:avLst/>
          </a:prstGeom>
          <a:effectLst>
            <a:outerShdw blurRad="50800" dist="38100" dir="2700000" algn="tl" rotWithShape="0">
              <a:prstClr val="black">
                <a:alpha val="40000"/>
              </a:prstClr>
            </a:outerShdw>
          </a:effectLst>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1296" y="3710926"/>
            <a:ext cx="222845" cy="402921"/>
          </a:xfrm>
          <a:prstGeom prst="rect">
            <a:avLst/>
          </a:prstGeom>
          <a:noFill/>
          <a:ln>
            <a:noFill/>
          </a:ln>
          <a:effectLst>
            <a:outerShdw blurRad="50800" dist="38100" dir="2700000" algn="tl" rotWithShape="0">
              <a:prstClr val="black">
                <a:alpha val="40000"/>
              </a:prstClr>
            </a:outerShdw>
          </a:effectLst>
        </p:spPr>
      </p:pic>
      <p:cxnSp>
        <p:nvCxnSpPr>
          <p:cNvPr id="37" name="Straight Arrow Connector 36"/>
          <p:cNvCxnSpPr/>
          <p:nvPr/>
        </p:nvCxnSpPr>
        <p:spPr>
          <a:xfrm>
            <a:off x="2745728" y="4844897"/>
            <a:ext cx="968801" cy="1354237"/>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870787" y="6261637"/>
            <a:ext cx="2031357" cy="0"/>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6027151" y="5188664"/>
            <a:ext cx="833377" cy="1031305"/>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6883099" y="3407321"/>
            <a:ext cx="8681" cy="1647656"/>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110383" y="2178090"/>
            <a:ext cx="1699742" cy="64238"/>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2704060" y="3200712"/>
            <a:ext cx="199662" cy="1519178"/>
          </a:xfrm>
          <a:prstGeom prst="straightConnector1">
            <a:avLst/>
          </a:prstGeom>
          <a:ln w="38100">
            <a:solidFill>
              <a:srgbClr val="FF0000"/>
            </a:solidFill>
            <a:prstDash val="sysDash"/>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2229207" y="4575515"/>
            <a:ext cx="602317" cy="369332"/>
          </a:xfrm>
          <a:prstGeom prst="rect">
            <a:avLst/>
          </a:prstGeom>
        </p:spPr>
        <p:txBody>
          <a:bodyPr wrap="square">
            <a:spAutoFit/>
          </a:bodyPr>
          <a:lstStyle/>
          <a:p>
            <a:pPr algn="ctr" defTabSz="822960"/>
            <a:r>
              <a:rPr lang="en-US" dirty="0">
                <a:solidFill>
                  <a:srgbClr val="003876"/>
                </a:solidFill>
              </a:rPr>
              <a:t>A</a:t>
            </a:r>
          </a:p>
        </p:txBody>
      </p:sp>
      <p:sp>
        <p:nvSpPr>
          <p:cNvPr id="44" name="Rectangle 43"/>
          <p:cNvSpPr/>
          <p:nvPr/>
        </p:nvSpPr>
        <p:spPr>
          <a:xfrm>
            <a:off x="2439431" y="2833670"/>
            <a:ext cx="602317" cy="369332"/>
          </a:xfrm>
          <a:prstGeom prst="rect">
            <a:avLst/>
          </a:prstGeom>
        </p:spPr>
        <p:txBody>
          <a:bodyPr wrap="square">
            <a:spAutoFit/>
          </a:bodyPr>
          <a:lstStyle/>
          <a:p>
            <a:pPr algn="ctr" defTabSz="822960"/>
            <a:r>
              <a:rPr lang="en-US" dirty="0">
                <a:solidFill>
                  <a:srgbClr val="003876"/>
                </a:solidFill>
              </a:rPr>
              <a:t>H</a:t>
            </a:r>
          </a:p>
        </p:txBody>
      </p:sp>
      <p:sp>
        <p:nvSpPr>
          <p:cNvPr id="45" name="Rectangle 44"/>
          <p:cNvSpPr/>
          <p:nvPr/>
        </p:nvSpPr>
        <p:spPr>
          <a:xfrm>
            <a:off x="3430803" y="6273087"/>
            <a:ext cx="602317" cy="369332"/>
          </a:xfrm>
          <a:prstGeom prst="rect">
            <a:avLst/>
          </a:prstGeom>
        </p:spPr>
        <p:txBody>
          <a:bodyPr wrap="square">
            <a:spAutoFit/>
          </a:bodyPr>
          <a:lstStyle/>
          <a:p>
            <a:pPr algn="ctr" defTabSz="822960"/>
            <a:r>
              <a:rPr lang="en-US" dirty="0">
                <a:solidFill>
                  <a:srgbClr val="003876"/>
                </a:solidFill>
              </a:rPr>
              <a:t>B</a:t>
            </a:r>
          </a:p>
        </p:txBody>
      </p:sp>
      <p:sp>
        <p:nvSpPr>
          <p:cNvPr id="46" name="Rectangle 45"/>
          <p:cNvSpPr/>
          <p:nvPr/>
        </p:nvSpPr>
        <p:spPr>
          <a:xfrm>
            <a:off x="6747872" y="4987781"/>
            <a:ext cx="602317" cy="369332"/>
          </a:xfrm>
          <a:prstGeom prst="rect">
            <a:avLst/>
          </a:prstGeom>
        </p:spPr>
        <p:txBody>
          <a:bodyPr wrap="square">
            <a:spAutoFit/>
          </a:bodyPr>
          <a:lstStyle/>
          <a:p>
            <a:pPr algn="ctr" defTabSz="822960"/>
            <a:r>
              <a:rPr lang="en-US" dirty="0">
                <a:solidFill>
                  <a:srgbClr val="003876"/>
                </a:solidFill>
              </a:rPr>
              <a:t>D</a:t>
            </a:r>
          </a:p>
        </p:txBody>
      </p:sp>
      <p:sp>
        <p:nvSpPr>
          <p:cNvPr id="47" name="Rectangle 46"/>
          <p:cNvSpPr/>
          <p:nvPr/>
        </p:nvSpPr>
        <p:spPr>
          <a:xfrm>
            <a:off x="6725104" y="3123099"/>
            <a:ext cx="602317" cy="369332"/>
          </a:xfrm>
          <a:prstGeom prst="rect">
            <a:avLst/>
          </a:prstGeom>
        </p:spPr>
        <p:txBody>
          <a:bodyPr wrap="square">
            <a:spAutoFit/>
          </a:bodyPr>
          <a:lstStyle/>
          <a:p>
            <a:pPr algn="ctr" defTabSz="822960"/>
            <a:r>
              <a:rPr lang="en-US" dirty="0">
                <a:solidFill>
                  <a:srgbClr val="003876"/>
                </a:solidFill>
              </a:rPr>
              <a:t>E</a:t>
            </a:r>
          </a:p>
        </p:txBody>
      </p:sp>
      <p:sp>
        <p:nvSpPr>
          <p:cNvPr id="48" name="Rectangle 47"/>
          <p:cNvSpPr/>
          <p:nvPr/>
        </p:nvSpPr>
        <p:spPr>
          <a:xfrm>
            <a:off x="5701755" y="1949943"/>
            <a:ext cx="602317" cy="369332"/>
          </a:xfrm>
          <a:prstGeom prst="rect">
            <a:avLst/>
          </a:prstGeom>
        </p:spPr>
        <p:txBody>
          <a:bodyPr wrap="square">
            <a:spAutoFit/>
          </a:bodyPr>
          <a:lstStyle/>
          <a:p>
            <a:pPr algn="ctr" defTabSz="822960"/>
            <a:r>
              <a:rPr lang="en-US" dirty="0">
                <a:solidFill>
                  <a:srgbClr val="003876"/>
                </a:solidFill>
              </a:rPr>
              <a:t>F</a:t>
            </a:r>
          </a:p>
        </p:txBody>
      </p:sp>
      <p:sp>
        <p:nvSpPr>
          <p:cNvPr id="49" name="Rectangle 48"/>
          <p:cNvSpPr/>
          <p:nvPr/>
        </p:nvSpPr>
        <p:spPr>
          <a:xfrm>
            <a:off x="3670399" y="1804103"/>
            <a:ext cx="602317" cy="369332"/>
          </a:xfrm>
          <a:prstGeom prst="rect">
            <a:avLst/>
          </a:prstGeom>
        </p:spPr>
        <p:txBody>
          <a:bodyPr wrap="square">
            <a:spAutoFit/>
          </a:bodyPr>
          <a:lstStyle/>
          <a:p>
            <a:pPr algn="ctr" defTabSz="822960"/>
            <a:r>
              <a:rPr lang="en-US" dirty="0">
                <a:solidFill>
                  <a:srgbClr val="003876"/>
                </a:solidFill>
              </a:rPr>
              <a:t>G</a:t>
            </a:r>
          </a:p>
        </p:txBody>
      </p:sp>
      <p:sp>
        <p:nvSpPr>
          <p:cNvPr id="50" name="Rectangle 49"/>
          <p:cNvSpPr/>
          <p:nvPr/>
        </p:nvSpPr>
        <p:spPr>
          <a:xfrm>
            <a:off x="5847597" y="6179332"/>
            <a:ext cx="602317" cy="369332"/>
          </a:xfrm>
          <a:prstGeom prst="rect">
            <a:avLst/>
          </a:prstGeom>
        </p:spPr>
        <p:txBody>
          <a:bodyPr wrap="square">
            <a:spAutoFit/>
          </a:bodyPr>
          <a:lstStyle/>
          <a:p>
            <a:pPr algn="ctr" defTabSz="822960"/>
            <a:r>
              <a:rPr lang="en-US" dirty="0">
                <a:solidFill>
                  <a:srgbClr val="003876"/>
                </a:solidFill>
              </a:rPr>
              <a:t>C</a:t>
            </a:r>
          </a:p>
        </p:txBody>
      </p:sp>
      <p:cxnSp>
        <p:nvCxnSpPr>
          <p:cNvPr id="51" name="Straight Arrow Connector 50"/>
          <p:cNvCxnSpPr>
            <a:cxnSpLocks/>
          </p:cNvCxnSpPr>
          <p:nvPr/>
        </p:nvCxnSpPr>
        <p:spPr>
          <a:xfrm flipV="1">
            <a:off x="2947994" y="2184884"/>
            <a:ext cx="1057214" cy="922951"/>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cxnSpLocks/>
          </p:cNvCxnSpPr>
          <p:nvPr/>
        </p:nvCxnSpPr>
        <p:spPr>
          <a:xfrm>
            <a:off x="5864088" y="2294420"/>
            <a:ext cx="1027692" cy="1009090"/>
          </a:xfrm>
          <a:prstGeom prst="straightConnector1">
            <a:avLst/>
          </a:prstGeom>
          <a:ln w="25400">
            <a:solidFill>
              <a:schemeClr val="tx1"/>
            </a:solidFill>
            <a:prstDash val="sysDot"/>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49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childTnLst>
                                </p:cTn>
                              </p:par>
                              <p:par>
                                <p:cTn id="15" presetID="10"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childTnLst>
                                </p:cTn>
                              </p:par>
                              <p:par>
                                <p:cTn id="36" presetID="10" presetClass="entr" presetSubtype="0"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1000"/>
                                        <p:tgtEl>
                                          <p:spTgt spid="53"/>
                                        </p:tgtEl>
                                      </p:cBhvr>
                                    </p:animEffect>
                                  </p:childTnLst>
                                </p:cTn>
                              </p:par>
                            </p:childTnLst>
                          </p:cTn>
                        </p:par>
                        <p:par>
                          <p:cTn id="39" fill="hold">
                            <p:stCondLst>
                              <p:cond delay="5000"/>
                            </p:stCondLst>
                            <p:childTnLst>
                              <p:par>
                                <p:cTn id="40" presetID="10" presetClass="entr" presetSubtype="0" fill="hold"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childTnLst>
                                </p:cTn>
                              </p:par>
                              <p:par>
                                <p:cTn id="43" presetID="10"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1000"/>
                                        <p:tgtEl>
                                          <p:spTgt spid="41"/>
                                        </p:tgtEl>
                                      </p:cBhvr>
                                    </p:animEffect>
                                  </p:childTnLst>
                                </p:cTn>
                              </p:par>
                            </p:childTnLst>
                          </p:cTn>
                        </p:par>
                        <p:par>
                          <p:cTn id="46" fill="hold">
                            <p:stCondLst>
                              <p:cond delay="6000"/>
                            </p:stCondLst>
                            <p:childTnLst>
                              <p:par>
                                <p:cTn id="47" presetID="10" presetClass="entr" presetSubtype="0" fill="hold" nodeType="after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fade">
                                      <p:cBhvr>
                                        <p:cTn id="49" dur="1000"/>
                                        <p:tgtEl>
                                          <p:spTgt spid="35"/>
                                        </p:tgtEl>
                                      </p:cBhvr>
                                    </p:animEffect>
                                  </p:childTnLst>
                                </p:cTn>
                              </p:par>
                              <p:par>
                                <p:cTn id="50" presetID="10" presetClass="entr" presetSubtype="0" fill="hold"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1000"/>
                                        <p:tgtEl>
                                          <p:spTgt spid="51"/>
                                        </p:tgtEl>
                                      </p:cBhvr>
                                    </p:animEffect>
                                  </p:childTnLst>
                                </p:cTn>
                              </p:par>
                            </p:childTnLst>
                          </p:cTn>
                        </p:par>
                        <p:par>
                          <p:cTn id="53" fill="hold">
                            <p:stCondLst>
                              <p:cond delay="7000"/>
                            </p:stCondLst>
                            <p:childTnLst>
                              <p:par>
                                <p:cTn id="54" presetID="10" presetClass="entr" presetSubtype="0" fill="hold"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1000"/>
                                        <p:tgtEl>
                                          <p:spTgt spid="36"/>
                                        </p:tgtEl>
                                      </p:cBhvr>
                                    </p:animEffect>
                                  </p:childTnLst>
                                </p:cTn>
                              </p:par>
                              <p:par>
                                <p:cTn id="57" presetID="10" presetClass="entr" presetSubtype="0"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Composite Group</a:t>
            </a: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783368" y="1081942"/>
            <a:ext cx="7565168" cy="5425954"/>
          </a:xfrm>
          <a:prstGeom prst="rect">
            <a:avLst/>
          </a:prstGeom>
        </p:spPr>
      </p:pic>
      <p:grpSp>
        <p:nvGrpSpPr>
          <p:cNvPr id="6" name="Group 5"/>
          <p:cNvGrpSpPr/>
          <p:nvPr/>
        </p:nvGrpSpPr>
        <p:grpSpPr>
          <a:xfrm>
            <a:off x="2671815" y="1962636"/>
            <a:ext cx="6350630" cy="3759751"/>
            <a:chOff x="2727468" y="672876"/>
            <a:chExt cx="6350630" cy="3759751"/>
          </a:xfrm>
        </p:grpSpPr>
        <p:sp>
          <p:nvSpPr>
            <p:cNvPr id="7" name="Oval 6"/>
            <p:cNvSpPr/>
            <p:nvPr/>
          </p:nvSpPr>
          <p:spPr>
            <a:xfrm>
              <a:off x="2727468" y="4000365"/>
              <a:ext cx="423949" cy="432262"/>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8" name="Straight Connector 7"/>
            <p:cNvCxnSpPr>
              <a:cxnSpLocks/>
              <a:stCxn id="7" idx="1"/>
            </p:cNvCxnSpPr>
            <p:nvPr/>
          </p:nvCxnSpPr>
          <p:spPr>
            <a:xfrm flipV="1">
              <a:off x="2789554" y="672876"/>
              <a:ext cx="3012875" cy="3390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a:stCxn id="7" idx="5"/>
            </p:cNvCxnSpPr>
            <p:nvPr/>
          </p:nvCxnSpPr>
          <p:spPr>
            <a:xfrm flipV="1">
              <a:off x="3089331" y="3841133"/>
              <a:ext cx="2713098" cy="528191"/>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stretch>
              <a:fillRect/>
            </a:stretch>
          </p:blipFill>
          <p:spPr>
            <a:xfrm rot="5400000">
              <a:off x="5856137" y="619170"/>
              <a:ext cx="3168254" cy="3275668"/>
            </a:xfrm>
            <a:prstGeom prst="rect">
              <a:avLst/>
            </a:prstGeom>
            <a:ln w="38100">
              <a:solidFill>
                <a:schemeClr val="accent1"/>
              </a:solidFill>
            </a:ln>
          </p:spPr>
        </p:pic>
      </p:grpSp>
      <p:pic>
        <p:nvPicPr>
          <p:cNvPr id="11" name="Picture 10"/>
          <p:cNvPicPr>
            <a:picLocks noChangeAspect="1"/>
          </p:cNvPicPr>
          <p:nvPr/>
        </p:nvPicPr>
        <p:blipFill>
          <a:blip r:embed="rId5"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781799" y="3826139"/>
            <a:ext cx="1590173" cy="600525"/>
          </a:xfrm>
          <a:prstGeom prst="rect">
            <a:avLst/>
          </a:prstGeom>
        </p:spPr>
      </p:pic>
    </p:spTree>
    <p:extLst>
      <p:ext uri="{BB962C8B-B14F-4D97-AF65-F5344CB8AC3E}">
        <p14:creationId xmlns:p14="http://schemas.microsoft.com/office/powerpoint/2010/main" val="4289102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6"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“Weighted” Average</a:t>
            </a:r>
          </a:p>
        </p:txBody>
      </p:sp>
      <p:sp>
        <p:nvSpPr>
          <p:cNvPr id="5" name="Subtitle 2"/>
          <p:cNvSpPr txBox="1">
            <a:spLocks/>
          </p:cNvSpPr>
          <p:nvPr/>
        </p:nvSpPr>
        <p:spPr>
          <a:xfrm>
            <a:off x="1554940" y="3839675"/>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a:solidFill>
                <a:srgbClr val="FFC000"/>
              </a:solidFill>
              <a:latin typeface="Oswald Light"/>
              <a:cs typeface="Oswald Light"/>
            </a:endParaRPr>
          </a:p>
        </p:txBody>
      </p:sp>
      <p:pic>
        <p:nvPicPr>
          <p:cNvPr id="6" name="Picture 5"/>
          <p:cNvPicPr>
            <a:picLocks noChangeAspect="1"/>
          </p:cNvPicPr>
          <p:nvPr/>
        </p:nvPicPr>
        <p:blipFill>
          <a:blip r:embed="rId3"/>
          <a:stretch>
            <a:fillRect/>
          </a:stretch>
        </p:blipFill>
        <p:spPr>
          <a:xfrm>
            <a:off x="366402" y="2787477"/>
            <a:ext cx="1826270" cy="3376008"/>
          </a:xfrm>
          <a:prstGeom prst="rect">
            <a:avLst/>
          </a:prstGeom>
        </p:spPr>
      </p:pic>
      <p:cxnSp>
        <p:nvCxnSpPr>
          <p:cNvPr id="7" name="Straight Arrow Connector 6"/>
          <p:cNvCxnSpPr/>
          <p:nvPr/>
        </p:nvCxnSpPr>
        <p:spPr>
          <a:xfrm flipH="1">
            <a:off x="2933675" y="3507869"/>
            <a:ext cx="8313" cy="18620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8542482" y="3538676"/>
            <a:ext cx="8314" cy="18312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706690" y="5632078"/>
            <a:ext cx="453970" cy="523220"/>
          </a:xfrm>
          <a:prstGeom prst="rect">
            <a:avLst/>
          </a:prstGeom>
          <a:noFill/>
        </p:spPr>
        <p:txBody>
          <a:bodyPr wrap="none" rtlCol="0">
            <a:spAutoFit/>
          </a:bodyPr>
          <a:lstStyle/>
          <a:p>
            <a:r>
              <a:rPr lang="en-US" sz="2800" dirty="0">
                <a:solidFill>
                  <a:srgbClr val="003876"/>
                </a:solidFill>
                <a:latin typeface="Oswald Regular" panose="020B0604020202020204" charset="0"/>
              </a:rPr>
              <a:t>2’</a:t>
            </a:r>
            <a:endParaRPr lang="en-US" sz="2800" dirty="0">
              <a:solidFill>
                <a:srgbClr val="4D4D4D">
                  <a:lumMod val="50000"/>
                </a:srgbClr>
              </a:solidFill>
              <a:latin typeface="Oswald Regular" panose="020B0604020202020204" charset="0"/>
            </a:endParaRPr>
          </a:p>
        </p:txBody>
      </p:sp>
      <p:sp>
        <p:nvSpPr>
          <p:cNvPr id="10" name="TextBox 9"/>
          <p:cNvSpPr txBox="1"/>
          <p:nvPr/>
        </p:nvSpPr>
        <p:spPr>
          <a:xfrm>
            <a:off x="8336836" y="5637856"/>
            <a:ext cx="453970" cy="523220"/>
          </a:xfrm>
          <a:prstGeom prst="rect">
            <a:avLst/>
          </a:prstGeom>
          <a:noFill/>
        </p:spPr>
        <p:txBody>
          <a:bodyPr wrap="none" rtlCol="0">
            <a:spAutoFit/>
          </a:bodyPr>
          <a:lstStyle/>
          <a:p>
            <a:r>
              <a:rPr lang="en-US" sz="2800" dirty="0">
                <a:solidFill>
                  <a:srgbClr val="003876"/>
                </a:solidFill>
                <a:latin typeface="Oswald Regular" panose="020B0604020202020204" charset="0"/>
              </a:rPr>
              <a:t>8’</a:t>
            </a:r>
            <a:endParaRPr lang="en-US" sz="2800" dirty="0">
              <a:solidFill>
                <a:srgbClr val="4D4D4D">
                  <a:lumMod val="50000"/>
                </a:srgbClr>
              </a:solidFill>
              <a:latin typeface="Oswald Regular" panose="020B0604020202020204" charset="0"/>
            </a:endParaRPr>
          </a:p>
        </p:txBody>
      </p:sp>
      <p:pic>
        <p:nvPicPr>
          <p:cNvPr id="11" name="Picture 10"/>
          <p:cNvPicPr>
            <a:picLocks noChangeAspect="1"/>
          </p:cNvPicPr>
          <p:nvPr/>
        </p:nvPicPr>
        <p:blipFill>
          <a:blip r:embed="rId4">
            <a:clrChange>
              <a:clrFrom>
                <a:srgbClr val="FFFFFF"/>
              </a:clrFrom>
              <a:clrTo>
                <a:srgbClr val="FFFFFF">
                  <a:alpha val="0"/>
                </a:srgbClr>
              </a:clrTo>
            </a:clrChange>
          </a:blip>
          <a:stretch>
            <a:fillRect/>
          </a:stretch>
        </p:blipFill>
        <p:spPr>
          <a:xfrm>
            <a:off x="2595402" y="2619323"/>
            <a:ext cx="6454699" cy="1066892"/>
          </a:xfrm>
          <a:prstGeom prst="rect">
            <a:avLst/>
          </a:prstGeom>
        </p:spPr>
      </p:pic>
      <p:pic>
        <p:nvPicPr>
          <p:cNvPr id="12" name="Picture 11"/>
          <p:cNvPicPr>
            <a:picLocks noChangeAspect="1"/>
          </p:cNvPicPr>
          <p:nvPr/>
        </p:nvPicPr>
        <p:blipFill>
          <a:blip r:embed="rId5">
            <a:clrChange>
              <a:clrFrom>
                <a:srgbClr val="FFFFFF"/>
              </a:clrFrom>
              <a:clrTo>
                <a:srgbClr val="FFFFFF">
                  <a:alpha val="0"/>
                </a:srgbClr>
              </a:clrTo>
            </a:clrChange>
          </a:blip>
          <a:stretch>
            <a:fillRect/>
          </a:stretch>
        </p:blipFill>
        <p:spPr>
          <a:xfrm rot="21445665">
            <a:off x="2686851" y="2525128"/>
            <a:ext cx="6271803" cy="1025440"/>
          </a:xfrm>
          <a:prstGeom prst="rect">
            <a:avLst/>
          </a:prstGeom>
        </p:spPr>
      </p:pic>
      <p:cxnSp>
        <p:nvCxnSpPr>
          <p:cNvPr id="13" name="Straight Arrow Connector 12"/>
          <p:cNvCxnSpPr/>
          <p:nvPr/>
        </p:nvCxnSpPr>
        <p:spPr>
          <a:xfrm>
            <a:off x="4808140" y="3538676"/>
            <a:ext cx="0" cy="18657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575544" y="5637856"/>
            <a:ext cx="465192" cy="523220"/>
          </a:xfrm>
          <a:prstGeom prst="rect">
            <a:avLst/>
          </a:prstGeom>
          <a:noFill/>
        </p:spPr>
        <p:txBody>
          <a:bodyPr wrap="none" rtlCol="0">
            <a:spAutoFit/>
          </a:bodyPr>
          <a:lstStyle/>
          <a:p>
            <a:r>
              <a:rPr lang="en-US" sz="2800" dirty="0">
                <a:solidFill>
                  <a:srgbClr val="003876"/>
                </a:solidFill>
                <a:latin typeface="Oswald Regular" panose="020B0604020202020204" charset="0"/>
              </a:rPr>
              <a:t>4’</a:t>
            </a:r>
            <a:endParaRPr lang="en-US" sz="2800" dirty="0">
              <a:solidFill>
                <a:srgbClr val="4D4D4D">
                  <a:lumMod val="50000"/>
                </a:srgbClr>
              </a:solidFill>
              <a:latin typeface="Oswald Regular" panose="020B0604020202020204" charset="0"/>
            </a:endParaRPr>
          </a:p>
        </p:txBody>
      </p:sp>
      <p:sp>
        <p:nvSpPr>
          <p:cNvPr id="15" name="TextBox 14"/>
          <p:cNvSpPr txBox="1"/>
          <p:nvPr/>
        </p:nvSpPr>
        <p:spPr>
          <a:xfrm>
            <a:off x="6532011" y="5643117"/>
            <a:ext cx="463588" cy="523220"/>
          </a:xfrm>
          <a:prstGeom prst="rect">
            <a:avLst/>
          </a:prstGeom>
          <a:noFill/>
        </p:spPr>
        <p:txBody>
          <a:bodyPr wrap="none" rtlCol="0">
            <a:spAutoFit/>
          </a:bodyPr>
          <a:lstStyle/>
          <a:p>
            <a:r>
              <a:rPr lang="en-US" sz="2800" dirty="0">
                <a:solidFill>
                  <a:srgbClr val="003876"/>
                </a:solidFill>
                <a:latin typeface="Oswald Regular" panose="020B0604020202020204" charset="0"/>
              </a:rPr>
              <a:t>6’</a:t>
            </a:r>
            <a:endParaRPr lang="en-US" sz="2800" dirty="0">
              <a:solidFill>
                <a:srgbClr val="4D4D4D">
                  <a:lumMod val="50000"/>
                </a:srgbClr>
              </a:solidFill>
              <a:latin typeface="Oswald Regular" panose="020B0604020202020204" charset="0"/>
            </a:endParaRPr>
          </a:p>
        </p:txBody>
      </p:sp>
      <p:cxnSp>
        <p:nvCxnSpPr>
          <p:cNvPr id="16" name="Straight Arrow Connector 15"/>
          <p:cNvCxnSpPr/>
          <p:nvPr/>
        </p:nvCxnSpPr>
        <p:spPr>
          <a:xfrm>
            <a:off x="6674292" y="3507869"/>
            <a:ext cx="1" cy="185583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869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Composite Point Uncertainty</a:t>
            </a: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504545" y="2209800"/>
            <a:ext cx="8339580" cy="3733800"/>
          </a:xfrm>
          <a:prstGeom prst="rect">
            <a:avLst/>
          </a:prstGeom>
        </p:spPr>
      </p:pic>
      <p:sp>
        <p:nvSpPr>
          <p:cNvPr id="6" name="Rectangle 5"/>
          <p:cNvSpPr/>
          <p:nvPr/>
        </p:nvSpPr>
        <p:spPr>
          <a:xfrm>
            <a:off x="5486400" y="4089400"/>
            <a:ext cx="3200400" cy="807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68323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Prerequisites </a:t>
            </a:r>
          </a:p>
        </p:txBody>
      </p:sp>
      <p:sp>
        <p:nvSpPr>
          <p:cNvPr id="5" name="Subtitle 2"/>
          <p:cNvSpPr txBox="1">
            <a:spLocks/>
          </p:cNvSpPr>
          <p:nvPr/>
        </p:nvSpPr>
        <p:spPr>
          <a:xfrm>
            <a:off x="1261572" y="4348251"/>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a:solidFill>
                <a:srgbClr val="FFC000"/>
              </a:solidFill>
              <a:latin typeface="Oswald Light"/>
              <a:cs typeface="Oswald Light"/>
            </a:endParaRPr>
          </a:p>
        </p:txBody>
      </p:sp>
      <p:pic>
        <p:nvPicPr>
          <p:cNvPr id="6" name="Picture 5"/>
          <p:cNvPicPr>
            <a:picLocks noChangeAspect="1"/>
          </p:cNvPicPr>
          <p:nvPr/>
        </p:nvPicPr>
        <p:blipFill>
          <a:blip r:embed="rId3"/>
          <a:stretch>
            <a:fillRect/>
          </a:stretch>
        </p:blipFill>
        <p:spPr>
          <a:xfrm>
            <a:off x="1119554" y="1720104"/>
            <a:ext cx="1958510" cy="4991533"/>
          </a:xfrm>
          <a:prstGeom prst="rect">
            <a:avLst/>
          </a:prstGeom>
          <a:ln w="28575">
            <a:solidFill>
              <a:srgbClr val="003876"/>
            </a:solidFill>
          </a:ln>
        </p:spPr>
      </p:pic>
      <p:graphicFrame>
        <p:nvGraphicFramePr>
          <p:cNvPr id="7" name="Diagram 6"/>
          <p:cNvGraphicFramePr/>
          <p:nvPr>
            <p:extLst>
              <p:ext uri="{D42A27DB-BD31-4B8C-83A1-F6EECF244321}">
                <p14:modId xmlns:p14="http://schemas.microsoft.com/office/powerpoint/2010/main" val="2762743020"/>
              </p:ext>
            </p:extLst>
          </p:nvPr>
        </p:nvGraphicFramePr>
        <p:xfrm>
          <a:off x="2971800" y="1975689"/>
          <a:ext cx="5239189" cy="44803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35892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 + U</a:t>
            </a: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54180" y="1905000"/>
            <a:ext cx="5278582" cy="4176537"/>
          </a:xfrm>
          <a:prstGeom prst="rect">
            <a:avLst/>
          </a:prstGeom>
        </p:spPr>
      </p:pic>
      <p:pic>
        <p:nvPicPr>
          <p:cNvPr id="6" name="Picture 5"/>
          <p:cNvPicPr>
            <a:picLocks noChangeAspect="1"/>
          </p:cNvPicPr>
          <p:nvPr/>
        </p:nvPicPr>
        <p:blipFill>
          <a:blip r:embed="rId4"/>
          <a:stretch>
            <a:fillRect/>
          </a:stretch>
        </p:blipFill>
        <p:spPr>
          <a:xfrm>
            <a:off x="5408139" y="1880979"/>
            <a:ext cx="3724138" cy="4200558"/>
          </a:xfrm>
          <a:prstGeom prst="rect">
            <a:avLst/>
          </a:prstGeom>
        </p:spPr>
      </p:pic>
    </p:spTree>
    <p:extLst>
      <p:ext uri="{BB962C8B-B14F-4D97-AF65-F5344CB8AC3E}">
        <p14:creationId xmlns:p14="http://schemas.microsoft.com/office/powerpoint/2010/main" val="328623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363736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a:solidFill>
                <a:srgbClr val="FFC000"/>
              </a:solidFill>
              <a:latin typeface="Oswald Light"/>
              <a:cs typeface="Oswald Light"/>
            </a:endParaRPr>
          </a:p>
        </p:txBody>
      </p:sp>
      <p:pic>
        <p:nvPicPr>
          <p:cNvPr id="3" name="Picture 2"/>
          <p:cNvPicPr>
            <a:picLocks noChangeAspect="1"/>
          </p:cNvPicPr>
          <p:nvPr/>
        </p:nvPicPr>
        <p:blipFill>
          <a:blip r:embed="rId3"/>
          <a:stretch>
            <a:fillRect/>
          </a:stretch>
        </p:blipFill>
        <p:spPr>
          <a:xfrm>
            <a:off x="194675" y="1357604"/>
            <a:ext cx="8804769" cy="455952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207606" y="1367434"/>
            <a:ext cx="8791837" cy="4559520"/>
          </a:xfrm>
          <a:prstGeom prst="rect">
            <a:avLst/>
          </a:prstGeom>
        </p:spPr>
      </p:pic>
      <p:pic>
        <p:nvPicPr>
          <p:cNvPr id="4" name="Picture 3"/>
          <p:cNvPicPr>
            <a:picLocks noChangeAspect="1"/>
          </p:cNvPicPr>
          <p:nvPr/>
        </p:nvPicPr>
        <p:blipFill>
          <a:blip r:embed="rId6"/>
          <a:stretch>
            <a:fillRect/>
          </a:stretch>
        </p:blipFill>
        <p:spPr>
          <a:xfrm>
            <a:off x="344738" y="1570341"/>
            <a:ext cx="2806679" cy="1244557"/>
          </a:xfrm>
          <a:prstGeom prst="rect">
            <a:avLst/>
          </a:prstGeom>
          <a:ln w="28575">
            <a:solidFill>
              <a:schemeClr val="accent1"/>
            </a:solidFill>
          </a:ln>
        </p:spPr>
      </p:pic>
      <p:pic>
        <p:nvPicPr>
          <p:cNvPr id="5" name="Picture 4"/>
          <p:cNvPicPr>
            <a:picLocks noChangeAspect="1"/>
          </p:cNvPicPr>
          <p:nvPr/>
        </p:nvPicPr>
        <p:blipFill>
          <a:blip r:embed="rId7"/>
          <a:stretch>
            <a:fillRect/>
          </a:stretch>
        </p:blipFill>
        <p:spPr>
          <a:xfrm>
            <a:off x="4058635" y="1530252"/>
            <a:ext cx="2972058" cy="4214225"/>
          </a:xfrm>
          <a:prstGeom prst="rect">
            <a:avLst/>
          </a:prstGeom>
          <a:ln w="28575">
            <a:solidFill>
              <a:schemeClr val="accent1"/>
            </a:solidFill>
          </a:ln>
        </p:spPr>
      </p:pic>
      <p:sp>
        <p:nvSpPr>
          <p:cNvPr id="11" name="Oval 10"/>
          <p:cNvSpPr/>
          <p:nvPr/>
        </p:nvSpPr>
        <p:spPr>
          <a:xfrm>
            <a:off x="3848794" y="2353542"/>
            <a:ext cx="3092333" cy="922713"/>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194674" y="1374249"/>
            <a:ext cx="8751498" cy="4559520"/>
          </a:xfrm>
          <a:prstGeom prst="rect">
            <a:avLst/>
          </a:prstGeom>
        </p:spPr>
      </p:pic>
      <p:pic>
        <p:nvPicPr>
          <p:cNvPr id="16" name="Picture 15"/>
          <p:cNvPicPr>
            <a:picLocks noChangeAspect="1"/>
          </p:cNvPicPr>
          <p:nvPr/>
        </p:nvPicPr>
        <p:blipFill>
          <a:blip r:embed="rId8"/>
          <a:stretch>
            <a:fillRect/>
          </a:stretch>
        </p:blipFill>
        <p:spPr>
          <a:xfrm>
            <a:off x="3124008" y="1671198"/>
            <a:ext cx="5716520" cy="3126221"/>
          </a:xfrm>
          <a:prstGeom prst="rect">
            <a:avLst/>
          </a:prstGeom>
          <a:ln w="38100">
            <a:solidFill>
              <a:schemeClr val="accent1"/>
            </a:solidFill>
          </a:ln>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207605" y="1352042"/>
            <a:ext cx="8751498" cy="4559520"/>
          </a:xfrm>
          <a:prstGeom prst="rect">
            <a:avLst/>
          </a:prstGeom>
        </p:spPr>
      </p:pic>
      <p:pic>
        <p:nvPicPr>
          <p:cNvPr id="19" name="Picture 18"/>
          <p:cNvPicPr>
            <a:picLocks noChangeAspect="1"/>
          </p:cNvPicPr>
          <p:nvPr/>
        </p:nvPicPr>
        <p:blipFill>
          <a:blip r:embed="rId9"/>
          <a:stretch>
            <a:fillRect/>
          </a:stretch>
        </p:blipFill>
        <p:spPr>
          <a:xfrm>
            <a:off x="282637" y="2814897"/>
            <a:ext cx="2903472" cy="1173582"/>
          </a:xfrm>
          <a:prstGeom prst="rect">
            <a:avLst/>
          </a:prstGeom>
          <a:ln w="38100">
            <a:solidFill>
              <a:schemeClr val="accent1"/>
            </a:solidFill>
          </a:ln>
        </p:spPr>
      </p:pic>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181743" y="1374249"/>
            <a:ext cx="8751498" cy="4559520"/>
          </a:xfrm>
          <a:prstGeom prst="rect">
            <a:avLst/>
          </a:prstGeom>
        </p:spPr>
      </p:pic>
      <p:pic>
        <p:nvPicPr>
          <p:cNvPr id="22" name="Picture 21"/>
          <p:cNvPicPr>
            <a:picLocks noChangeAspect="1"/>
          </p:cNvPicPr>
          <p:nvPr/>
        </p:nvPicPr>
        <p:blipFill>
          <a:blip r:embed="rId10"/>
          <a:stretch>
            <a:fillRect/>
          </a:stretch>
        </p:blipFill>
        <p:spPr>
          <a:xfrm>
            <a:off x="217463" y="4222823"/>
            <a:ext cx="2933954" cy="754445"/>
          </a:xfrm>
          <a:prstGeom prst="rect">
            <a:avLst/>
          </a:prstGeom>
          <a:ln w="28575">
            <a:solidFill>
              <a:schemeClr val="accent1"/>
            </a:solidFill>
          </a:ln>
        </p:spPr>
      </p:pic>
      <p:pic>
        <p:nvPicPr>
          <p:cNvPr id="23" name="Picture 22"/>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167265" y="1335397"/>
            <a:ext cx="8751498" cy="4559520"/>
          </a:xfrm>
          <a:prstGeom prst="rect">
            <a:avLst/>
          </a:prstGeom>
        </p:spPr>
      </p:pic>
      <p:pic>
        <p:nvPicPr>
          <p:cNvPr id="24" name="Picture 23"/>
          <p:cNvPicPr>
            <a:picLocks noChangeAspect="1"/>
          </p:cNvPicPr>
          <p:nvPr/>
        </p:nvPicPr>
        <p:blipFill>
          <a:blip r:embed="rId11"/>
          <a:stretch>
            <a:fillRect/>
          </a:stretch>
        </p:blipFill>
        <p:spPr>
          <a:xfrm>
            <a:off x="177124" y="4207580"/>
            <a:ext cx="2964437" cy="784928"/>
          </a:xfrm>
          <a:prstGeom prst="rect">
            <a:avLst/>
          </a:prstGeom>
          <a:ln w="38100">
            <a:solidFill>
              <a:schemeClr val="accent1"/>
            </a:solidFill>
          </a:ln>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116019" y="1342212"/>
            <a:ext cx="8843084" cy="4559520"/>
          </a:xfrm>
          <a:prstGeom prst="rect">
            <a:avLst/>
          </a:prstGeom>
        </p:spPr>
      </p:pic>
      <p:pic>
        <p:nvPicPr>
          <p:cNvPr id="26" name="Picture 25"/>
          <p:cNvPicPr>
            <a:picLocks noChangeAspect="1"/>
          </p:cNvPicPr>
          <p:nvPr/>
        </p:nvPicPr>
        <p:blipFill>
          <a:blip r:embed="rId12"/>
          <a:stretch>
            <a:fillRect/>
          </a:stretch>
        </p:blipFill>
        <p:spPr>
          <a:xfrm>
            <a:off x="204914" y="4438993"/>
            <a:ext cx="2956816" cy="1364098"/>
          </a:xfrm>
          <a:prstGeom prst="rect">
            <a:avLst/>
          </a:prstGeom>
          <a:ln w="38100">
            <a:solidFill>
              <a:schemeClr val="accent1"/>
            </a:solidFill>
          </a:ln>
        </p:spPr>
      </p:pic>
      <p:pic>
        <p:nvPicPr>
          <p:cNvPr id="27" name="Picture 26"/>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116018" y="1356957"/>
            <a:ext cx="8843084" cy="4559520"/>
          </a:xfrm>
          <a:prstGeom prst="rect">
            <a:avLst/>
          </a:prstGeom>
        </p:spPr>
      </p:pic>
      <p:pic>
        <p:nvPicPr>
          <p:cNvPr id="29" name="Picture 28"/>
          <p:cNvPicPr>
            <a:picLocks noChangeAspect="1"/>
          </p:cNvPicPr>
          <p:nvPr/>
        </p:nvPicPr>
        <p:blipFill>
          <a:blip r:embed="rId13"/>
          <a:stretch>
            <a:fillRect/>
          </a:stretch>
        </p:blipFill>
        <p:spPr>
          <a:xfrm>
            <a:off x="3006212" y="4810947"/>
            <a:ext cx="5834317" cy="1067107"/>
          </a:xfrm>
          <a:prstGeom prst="rect">
            <a:avLst/>
          </a:prstGeom>
          <a:ln w="38100">
            <a:solidFill>
              <a:schemeClr val="accent1"/>
            </a:solidFill>
          </a:ln>
        </p:spPr>
      </p:pic>
      <p:sp>
        <p:nvSpPr>
          <p:cNvPr id="2" name="Title 1"/>
          <p:cNvSpPr>
            <a:spLocks noGrp="1"/>
          </p:cNvSpPr>
          <p:nvPr>
            <p:ph type="title"/>
          </p:nvPr>
        </p:nvSpPr>
        <p:spPr/>
        <p:txBody>
          <a:bodyPr/>
          <a:lstStyle/>
          <a:p>
            <a:r>
              <a:rPr lang="en-US" dirty="0"/>
              <a:t>USMN Dialog</a:t>
            </a:r>
          </a:p>
        </p:txBody>
      </p:sp>
    </p:spTree>
    <p:extLst>
      <p:ext uri="{BB962C8B-B14F-4D97-AF65-F5344CB8AC3E}">
        <p14:creationId xmlns:p14="http://schemas.microsoft.com/office/powerpoint/2010/main" val="31068045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500"/>
                                        <p:tgtEl>
                                          <p:spTgt spid="25"/>
                                        </p:tgtEl>
                                      </p:cBhvr>
                                    </p:animEffect>
                                  </p:childTnLst>
                                </p:cTn>
                              </p:par>
                              <p:par>
                                <p:cTn id="61" presetID="10"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par>
                                <p:cTn id="69" presetID="10" presetClass="entr" presetSubtype="0" fill="hold" nodeType="with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Best-Fit then Solve</a:t>
            </a:r>
          </a:p>
        </p:txBody>
      </p:sp>
      <p:sp>
        <p:nvSpPr>
          <p:cNvPr id="4" name="Date Placeholder 3"/>
          <p:cNvSpPr>
            <a:spLocks noGrp="1"/>
          </p:cNvSpPr>
          <p:nvPr>
            <p:ph type="dt" sz="half" idx="10"/>
          </p:nvPr>
        </p:nvSpPr>
        <p:spPr/>
        <p:txBody>
          <a:bodyPr/>
          <a:lstStyle/>
          <a:p>
            <a:fld id="{75568653-CFA4-4932-AEC3-3DE3699ED458}" type="datetime1">
              <a:rPr lang="en-US" smtClean="0"/>
              <a:t>5/1/2017</a:t>
            </a:fld>
            <a:endParaRPr lang="en-US" dirty="0"/>
          </a:p>
        </p:txBody>
      </p:sp>
      <p:pic>
        <p:nvPicPr>
          <p:cNvPr id="6" name="Picture 5"/>
          <p:cNvPicPr>
            <a:picLocks noChangeAspect="1"/>
          </p:cNvPicPr>
          <p:nvPr/>
        </p:nvPicPr>
        <p:blipFill>
          <a:blip r:embed="rId3"/>
          <a:stretch>
            <a:fillRect/>
          </a:stretch>
        </p:blipFill>
        <p:spPr>
          <a:xfrm>
            <a:off x="898372" y="1670538"/>
            <a:ext cx="7756190" cy="5181600"/>
          </a:xfrm>
          <a:prstGeom prst="rect">
            <a:avLst/>
          </a:prstGeom>
        </p:spPr>
      </p:pic>
      <p:sp>
        <p:nvSpPr>
          <p:cNvPr id="5" name="Oval 4"/>
          <p:cNvSpPr/>
          <p:nvPr/>
        </p:nvSpPr>
        <p:spPr>
          <a:xfrm>
            <a:off x="990600" y="3886200"/>
            <a:ext cx="1371600" cy="304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188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 Error</a:t>
            </a:r>
          </a:p>
        </p:txBody>
      </p:sp>
      <p:cxnSp>
        <p:nvCxnSpPr>
          <p:cNvPr id="5" name="Straight Connector 4"/>
          <p:cNvCxnSpPr/>
          <p:nvPr/>
        </p:nvCxnSpPr>
        <p:spPr>
          <a:xfrm>
            <a:off x="1397340" y="1801683"/>
            <a:ext cx="1940585" cy="1109105"/>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9816307">
            <a:off x="3468390" y="3249740"/>
            <a:ext cx="228600" cy="225743"/>
          </a:xfrm>
          <a:prstGeom prst="rect">
            <a:avLst/>
          </a:prstGeom>
        </p:spPr>
      </p:pic>
      <p:cxnSp>
        <p:nvCxnSpPr>
          <p:cNvPr id="7" name="Straight Connector 6"/>
          <p:cNvCxnSpPr>
            <a:endCxn id="6" idx="3"/>
          </p:cNvCxnSpPr>
          <p:nvPr/>
        </p:nvCxnSpPr>
        <p:spPr>
          <a:xfrm flipV="1">
            <a:off x="634431" y="3394873"/>
            <a:ext cx="2838606" cy="88884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235282">
            <a:off x="5066645" y="4015018"/>
            <a:ext cx="228600" cy="225743"/>
          </a:xfrm>
          <a:prstGeom prst="rect">
            <a:avLst/>
          </a:prstGeom>
        </p:spPr>
      </p:pic>
      <p:cxnSp>
        <p:nvCxnSpPr>
          <p:cNvPr id="11" name="Straight Connector 10"/>
          <p:cNvCxnSpPr>
            <a:endCxn id="10" idx="3"/>
          </p:cNvCxnSpPr>
          <p:nvPr/>
        </p:nvCxnSpPr>
        <p:spPr>
          <a:xfrm flipV="1">
            <a:off x="3509191" y="4226284"/>
            <a:ext cx="1613591" cy="2581038"/>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920454" y="1801683"/>
            <a:ext cx="1017089" cy="2156059"/>
          </a:xfrm>
          <a:prstGeom prst="line">
            <a:avLst/>
          </a:prstGeom>
          <a:ln w="12700">
            <a:solidFill>
              <a:srgbClr val="FF0000"/>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041960">
            <a:off x="4077258" y="3302199"/>
            <a:ext cx="2939074" cy="707886"/>
          </a:xfrm>
          <a:prstGeom prst="rect">
            <a:avLst/>
          </a:prstGeom>
          <a:noFill/>
        </p:spPr>
        <p:txBody>
          <a:bodyPr wrap="none" rtlCol="0">
            <a:spAutoFit/>
          </a:bodyPr>
          <a:lstStyle/>
          <a:p>
            <a:r>
              <a:rPr lang="en-US" sz="2000" dirty="0"/>
              <a:t>Max Error</a:t>
            </a:r>
          </a:p>
          <a:p>
            <a:r>
              <a:rPr lang="en-US" sz="2000" dirty="0"/>
              <a:t>(spread of measurements)</a:t>
            </a:r>
          </a:p>
        </p:txBody>
      </p:sp>
      <p:sp>
        <p:nvSpPr>
          <p:cNvPr id="14" name="TextBox 13"/>
          <p:cNvSpPr txBox="1"/>
          <p:nvPr/>
        </p:nvSpPr>
        <p:spPr>
          <a:xfrm>
            <a:off x="3216016" y="2522233"/>
            <a:ext cx="412292" cy="338554"/>
          </a:xfrm>
          <a:prstGeom prst="rect">
            <a:avLst/>
          </a:prstGeom>
          <a:noFill/>
        </p:spPr>
        <p:txBody>
          <a:bodyPr wrap="none" rtlCol="0">
            <a:spAutoFit/>
          </a:bodyPr>
          <a:lstStyle/>
          <a:p>
            <a:r>
              <a:rPr lang="en-US" sz="1600" dirty="0"/>
              <a:t>13</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439029">
            <a:off x="6736862" y="3935771"/>
            <a:ext cx="228600" cy="225743"/>
          </a:xfrm>
          <a:prstGeom prst="rect">
            <a:avLst/>
          </a:prstGeom>
        </p:spPr>
      </p:pic>
      <p:sp>
        <p:nvSpPr>
          <p:cNvPr id="17" name="TextBox 16"/>
          <p:cNvSpPr txBox="1"/>
          <p:nvPr/>
        </p:nvSpPr>
        <p:spPr>
          <a:xfrm>
            <a:off x="6876102" y="3973596"/>
            <a:ext cx="412292" cy="338554"/>
          </a:xfrm>
          <a:prstGeom prst="rect">
            <a:avLst/>
          </a:prstGeom>
          <a:noFill/>
        </p:spPr>
        <p:txBody>
          <a:bodyPr wrap="none" rtlCol="0">
            <a:spAutoFit/>
          </a:bodyPr>
          <a:lstStyle/>
          <a:p>
            <a:r>
              <a:rPr lang="en-US" sz="1600" dirty="0"/>
              <a:t>13</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351479">
            <a:off x="3307862" y="2875173"/>
            <a:ext cx="228600" cy="225743"/>
          </a:xfrm>
          <a:prstGeom prst="rect">
            <a:avLst/>
          </a:prstGeom>
        </p:spPr>
      </p:pic>
      <p:sp>
        <p:nvSpPr>
          <p:cNvPr id="19" name="TextBox 18"/>
          <p:cNvSpPr txBox="1"/>
          <p:nvPr/>
        </p:nvSpPr>
        <p:spPr>
          <a:xfrm>
            <a:off x="3376545" y="3459956"/>
            <a:ext cx="412292" cy="338554"/>
          </a:xfrm>
          <a:prstGeom prst="rect">
            <a:avLst/>
          </a:prstGeom>
          <a:noFill/>
        </p:spPr>
        <p:txBody>
          <a:bodyPr wrap="none" rtlCol="0">
            <a:spAutoFit/>
          </a:bodyPr>
          <a:lstStyle/>
          <a:p>
            <a:r>
              <a:rPr lang="en-US" sz="1600" dirty="0"/>
              <a:t>13</a:t>
            </a:r>
          </a:p>
        </p:txBody>
      </p:sp>
      <p:sp>
        <p:nvSpPr>
          <p:cNvPr id="20" name="TextBox 19"/>
          <p:cNvSpPr txBox="1"/>
          <p:nvPr/>
        </p:nvSpPr>
        <p:spPr>
          <a:xfrm>
            <a:off x="5042822" y="4226284"/>
            <a:ext cx="412292" cy="338554"/>
          </a:xfrm>
          <a:prstGeom prst="rect">
            <a:avLst/>
          </a:prstGeom>
          <a:noFill/>
        </p:spPr>
        <p:txBody>
          <a:bodyPr wrap="none" rtlCol="0">
            <a:spAutoFit/>
          </a:bodyPr>
          <a:lstStyle/>
          <a:p>
            <a:r>
              <a:rPr lang="en-US" sz="1600" dirty="0"/>
              <a:t>13</a:t>
            </a:r>
          </a:p>
        </p:txBody>
      </p:sp>
      <p:cxnSp>
        <p:nvCxnSpPr>
          <p:cNvPr id="21" name="Straight Arrow Connector 20"/>
          <p:cNvCxnSpPr/>
          <p:nvPr/>
        </p:nvCxnSpPr>
        <p:spPr>
          <a:xfrm>
            <a:off x="3416909" y="2982161"/>
            <a:ext cx="3459193" cy="1095554"/>
          </a:xfrm>
          <a:prstGeom prst="straightConnector1">
            <a:avLst/>
          </a:prstGeom>
          <a:ln w="38100">
            <a:headEnd type="triangle" w="med" len="lg"/>
            <a:tailEnd type="triangle" w="med" len="lg"/>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65337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Measurement Uncertainty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43600" y="6050574"/>
            <a:ext cx="3200400" cy="8074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2362200" y="4965733"/>
            <a:ext cx="6538611" cy="1874682"/>
          </a:xfrm>
          <a:prstGeom prst="rect">
            <a:avLst/>
          </a:prstGeom>
        </p:spPr>
      </p:pic>
      <p:sp>
        <p:nvSpPr>
          <p:cNvPr id="2" name="Title 1"/>
          <p:cNvSpPr>
            <a:spLocks noGrp="1"/>
          </p:cNvSpPr>
          <p:nvPr>
            <p:ph type="title"/>
          </p:nvPr>
        </p:nvSpPr>
        <p:spPr/>
        <p:txBody>
          <a:bodyPr/>
          <a:lstStyle/>
          <a:p>
            <a:r>
              <a:rPr lang="en-US" dirty="0"/>
              <a:t>Ranking</a:t>
            </a:r>
          </a:p>
        </p:txBody>
      </p:sp>
      <p:sp>
        <p:nvSpPr>
          <p:cNvPr id="5" name="Subtitle 2"/>
          <p:cNvSpPr txBox="1">
            <a:spLocks/>
          </p:cNvSpPr>
          <p:nvPr/>
        </p:nvSpPr>
        <p:spPr>
          <a:xfrm>
            <a:off x="1614782" y="3905641"/>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a:solidFill>
                <a:srgbClr val="FFC000"/>
              </a:solidFill>
              <a:latin typeface="Oswald Light"/>
              <a:cs typeface="Oswald Light"/>
            </a:endParaRPr>
          </a:p>
        </p:txBody>
      </p:sp>
      <p:pic>
        <p:nvPicPr>
          <p:cNvPr id="6" name="Picture 5"/>
          <p:cNvPicPr>
            <a:picLocks noChangeAspect="1"/>
          </p:cNvPicPr>
          <p:nvPr/>
        </p:nvPicPr>
        <p:blipFill>
          <a:blip r:embed="rId4"/>
          <a:stretch>
            <a:fillRect/>
          </a:stretch>
        </p:blipFill>
        <p:spPr>
          <a:xfrm>
            <a:off x="747910" y="1745030"/>
            <a:ext cx="1022466" cy="4336163"/>
          </a:xfrm>
          <a:prstGeom prst="rect">
            <a:avLst/>
          </a:prstGeom>
        </p:spPr>
      </p:pic>
      <p:sp>
        <p:nvSpPr>
          <p:cNvPr id="7" name="Oval 6"/>
          <p:cNvSpPr/>
          <p:nvPr/>
        </p:nvSpPr>
        <p:spPr>
          <a:xfrm>
            <a:off x="664783" y="2113563"/>
            <a:ext cx="1305098" cy="383564"/>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5"/>
          <a:stretch>
            <a:fillRect/>
          </a:stretch>
        </p:blipFill>
        <p:spPr>
          <a:xfrm>
            <a:off x="2590800" y="1761994"/>
            <a:ext cx="6206712" cy="3205890"/>
          </a:xfrm>
          <a:prstGeom prst="rect">
            <a:avLst/>
          </a:prstGeom>
        </p:spPr>
      </p:pic>
    </p:spTree>
    <p:extLst>
      <p:ext uri="{BB962C8B-B14F-4D97-AF65-F5344CB8AC3E}">
        <p14:creationId xmlns:p14="http://schemas.microsoft.com/office/powerpoint/2010/main" val="107457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Ranking</a:t>
            </a:r>
          </a:p>
        </p:txBody>
      </p:sp>
      <p:sp>
        <p:nvSpPr>
          <p:cNvPr id="5" name="Subtitle 2"/>
          <p:cNvSpPr txBox="1">
            <a:spLocks/>
          </p:cNvSpPr>
          <p:nvPr/>
        </p:nvSpPr>
        <p:spPr>
          <a:xfrm>
            <a:off x="1380615" y="3682521"/>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a:solidFill>
                <a:srgbClr val="FFC000"/>
              </a:solidFill>
              <a:latin typeface="Oswald Light"/>
              <a:cs typeface="Oswald Light"/>
            </a:endParaRPr>
          </a:p>
        </p:txBody>
      </p:sp>
      <p:pic>
        <p:nvPicPr>
          <p:cNvPr id="6" name="Picture 2" descr="http://images.tutorvista.com/cms/images/113/empiricle-rule.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 y="2010162"/>
            <a:ext cx="8013469" cy="40357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4670404" y="1883955"/>
            <a:ext cx="252413" cy="252413"/>
          </a:xfrm>
          <a:prstGeom prst="rect">
            <a:avLst/>
          </a:prstGeom>
        </p:spPr>
      </p:pic>
      <p:sp>
        <p:nvSpPr>
          <p:cNvPr id="8" name="TextBox 7"/>
          <p:cNvSpPr txBox="1"/>
          <p:nvPr/>
        </p:nvSpPr>
        <p:spPr>
          <a:xfrm>
            <a:off x="4616334" y="1514623"/>
            <a:ext cx="466794" cy="369332"/>
          </a:xfrm>
          <a:prstGeom prst="rect">
            <a:avLst/>
          </a:prstGeom>
          <a:noFill/>
        </p:spPr>
        <p:txBody>
          <a:bodyPr wrap="none" rtlCol="0">
            <a:spAutoFit/>
          </a:bodyPr>
          <a:lstStyle/>
          <a:p>
            <a:r>
              <a:rPr lang="en-US" dirty="0"/>
              <a:t>0%</a:t>
            </a:r>
          </a:p>
        </p:txBody>
      </p:sp>
      <p:cxnSp>
        <p:nvCxnSpPr>
          <p:cNvPr id="9" name="Straight Connector 8"/>
          <p:cNvCxnSpPr/>
          <p:nvPr/>
        </p:nvCxnSpPr>
        <p:spPr>
          <a:xfrm flipH="1" flipV="1">
            <a:off x="1602710" y="2630961"/>
            <a:ext cx="24939" cy="21031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7773524" y="2659562"/>
            <a:ext cx="24939" cy="210312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602710" y="3682521"/>
            <a:ext cx="6170814"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773524" y="3482466"/>
            <a:ext cx="811441" cy="400110"/>
          </a:xfrm>
          <a:prstGeom prst="rect">
            <a:avLst/>
          </a:prstGeom>
          <a:noFill/>
        </p:spPr>
        <p:txBody>
          <a:bodyPr wrap="none" rtlCol="0">
            <a:spAutoFit/>
          </a:bodyPr>
          <a:lstStyle/>
          <a:p>
            <a:r>
              <a:rPr lang="en-US" sz="2000" dirty="0"/>
              <a:t>100%</a:t>
            </a:r>
          </a:p>
        </p:txBody>
      </p:sp>
      <p:pic>
        <p:nvPicPr>
          <p:cNvPr id="13" name="Picture 12"/>
          <p:cNvPicPr>
            <a:picLocks noChangeAspect="1"/>
          </p:cNvPicPr>
          <p:nvPr/>
        </p:nvPicPr>
        <p:blipFill>
          <a:blip r:embed="rId4">
            <a:biLevel thresh="7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672256" y="4438020"/>
            <a:ext cx="252413" cy="252413"/>
          </a:xfrm>
          <a:prstGeom prst="rect">
            <a:avLst/>
          </a:prstGeom>
        </p:spPr>
      </p:pic>
    </p:spTree>
    <p:extLst>
      <p:ext uri="{BB962C8B-B14F-4D97-AF65-F5344CB8AC3E}">
        <p14:creationId xmlns:p14="http://schemas.microsoft.com/office/powerpoint/2010/main" val="52554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363736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a:solidFill>
                <a:srgbClr val="FFC000"/>
              </a:solidFill>
              <a:latin typeface="Oswald Light"/>
              <a:cs typeface="Oswald Light"/>
            </a:endParaRPr>
          </a:p>
        </p:txBody>
      </p:sp>
      <p:pic>
        <p:nvPicPr>
          <p:cNvPr id="2" name="Picture 1"/>
          <p:cNvPicPr>
            <a:picLocks noChangeAspect="1"/>
          </p:cNvPicPr>
          <p:nvPr/>
        </p:nvPicPr>
        <p:blipFill>
          <a:blip r:embed="rId3"/>
          <a:stretch>
            <a:fillRect/>
          </a:stretch>
        </p:blipFill>
        <p:spPr>
          <a:xfrm>
            <a:off x="1075814" y="1769731"/>
            <a:ext cx="7537980" cy="4959807"/>
          </a:xfrm>
          <a:prstGeom prst="rect">
            <a:avLst/>
          </a:prstGeom>
        </p:spPr>
      </p:pic>
      <p:sp>
        <p:nvSpPr>
          <p:cNvPr id="8" name="Oval 7"/>
          <p:cNvSpPr/>
          <p:nvPr/>
        </p:nvSpPr>
        <p:spPr>
          <a:xfrm>
            <a:off x="2438400" y="3885759"/>
            <a:ext cx="1143158" cy="26967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artisticChalkSketch/>
                    </a14:imgEffect>
                  </a14:imgLayer>
                </a14:imgProps>
              </a:ext>
            </a:extLst>
          </a:blip>
          <a:stretch>
            <a:fillRect/>
          </a:stretch>
        </p:blipFill>
        <p:spPr>
          <a:xfrm>
            <a:off x="1075814" y="1769731"/>
            <a:ext cx="7537979" cy="4959807"/>
          </a:xfrm>
          <a:prstGeom prst="rect">
            <a:avLst/>
          </a:prstGeom>
        </p:spPr>
      </p:pic>
      <p:pic>
        <p:nvPicPr>
          <p:cNvPr id="3" name="Picture 2"/>
          <p:cNvPicPr>
            <a:picLocks noChangeAspect="1"/>
          </p:cNvPicPr>
          <p:nvPr/>
        </p:nvPicPr>
        <p:blipFill>
          <a:blip r:embed="rId6"/>
          <a:stretch>
            <a:fillRect/>
          </a:stretch>
        </p:blipFill>
        <p:spPr>
          <a:xfrm>
            <a:off x="2852737" y="2667000"/>
            <a:ext cx="4237087" cy="3452159"/>
          </a:xfrm>
          <a:prstGeom prst="rect">
            <a:avLst/>
          </a:prstGeom>
          <a:ln w="38100">
            <a:solidFill>
              <a:schemeClr val="accent1"/>
            </a:solidFill>
          </a:ln>
        </p:spPr>
      </p:pic>
      <p:pic>
        <p:nvPicPr>
          <p:cNvPr id="4" name="Picture 3"/>
          <p:cNvPicPr>
            <a:picLocks noChangeAspect="1"/>
          </p:cNvPicPr>
          <p:nvPr/>
        </p:nvPicPr>
        <p:blipFill>
          <a:blip r:embed="rId7"/>
          <a:stretch>
            <a:fillRect/>
          </a:stretch>
        </p:blipFill>
        <p:spPr>
          <a:xfrm>
            <a:off x="2697565" y="2294880"/>
            <a:ext cx="4415971" cy="4396558"/>
          </a:xfrm>
          <a:prstGeom prst="rect">
            <a:avLst/>
          </a:prstGeom>
          <a:ln w="38100">
            <a:solidFill>
              <a:schemeClr val="accent1"/>
            </a:solidFill>
          </a:ln>
        </p:spPr>
      </p:pic>
      <p:sp>
        <p:nvSpPr>
          <p:cNvPr id="11" name="Title 1"/>
          <p:cNvSpPr txBox="1">
            <a:spLocks/>
          </p:cNvSpPr>
          <p:nvPr/>
        </p:nvSpPr>
        <p:spPr>
          <a:xfrm>
            <a:off x="1199381" y="696266"/>
            <a:ext cx="7543800" cy="1143000"/>
          </a:xfrm>
          <a:prstGeom prst="rect">
            <a:avLst/>
          </a:prstGeom>
        </p:spPr>
        <p:txBody>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Trim Outliers</a:t>
            </a:r>
          </a:p>
        </p:txBody>
      </p:sp>
    </p:spTree>
    <p:extLst>
      <p:ext uri="{BB962C8B-B14F-4D97-AF65-F5344CB8AC3E}">
        <p14:creationId xmlns:p14="http://schemas.microsoft.com/office/powerpoint/2010/main" val="41386523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Solve</a:t>
            </a:r>
          </a:p>
        </p:txBody>
      </p:sp>
      <p:sp>
        <p:nvSpPr>
          <p:cNvPr id="4" name="Date Placeholder 3"/>
          <p:cNvSpPr>
            <a:spLocks noGrp="1"/>
          </p:cNvSpPr>
          <p:nvPr>
            <p:ph type="dt" sz="half" idx="10"/>
          </p:nvPr>
        </p:nvSpPr>
        <p:spPr/>
        <p:txBody>
          <a:bodyPr/>
          <a:lstStyle/>
          <a:p>
            <a:fld id="{75568653-CFA4-4932-AEC3-3DE3699ED458}" type="datetime1">
              <a:rPr lang="en-US" smtClean="0"/>
              <a:t>5/1/2017</a:t>
            </a:fld>
            <a:endParaRPr lang="en-US" dirty="0"/>
          </a:p>
        </p:txBody>
      </p:sp>
      <p:pic>
        <p:nvPicPr>
          <p:cNvPr id="5" name="Picture 4"/>
          <p:cNvPicPr>
            <a:picLocks noChangeAspect="1"/>
          </p:cNvPicPr>
          <p:nvPr/>
        </p:nvPicPr>
        <p:blipFill>
          <a:blip r:embed="rId3"/>
          <a:stretch>
            <a:fillRect/>
          </a:stretch>
        </p:blipFill>
        <p:spPr>
          <a:xfrm>
            <a:off x="952500" y="1752600"/>
            <a:ext cx="7924800" cy="4995177"/>
          </a:xfrm>
          <a:prstGeom prst="rect">
            <a:avLst/>
          </a:prstGeom>
        </p:spPr>
      </p:pic>
      <p:pic>
        <p:nvPicPr>
          <p:cNvPr id="6" name="Picture 5"/>
          <p:cNvPicPr>
            <a:picLocks noChangeAspect="1"/>
          </p:cNvPicPr>
          <p:nvPr/>
        </p:nvPicPr>
        <p:blipFill>
          <a:blip r:embed="rId4"/>
          <a:stretch>
            <a:fillRect/>
          </a:stretch>
        </p:blipFill>
        <p:spPr>
          <a:xfrm>
            <a:off x="952500" y="1752600"/>
            <a:ext cx="7924800" cy="4994664"/>
          </a:xfrm>
          <a:prstGeom prst="rect">
            <a:avLst/>
          </a:prstGeom>
        </p:spPr>
      </p:pic>
      <p:sp>
        <p:nvSpPr>
          <p:cNvPr id="7" name="Oval 6"/>
          <p:cNvSpPr/>
          <p:nvPr/>
        </p:nvSpPr>
        <p:spPr>
          <a:xfrm>
            <a:off x="1219200" y="4038600"/>
            <a:ext cx="990600" cy="3810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4114800" y="5715000"/>
            <a:ext cx="1066800" cy="3810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4800600" y="6248400"/>
            <a:ext cx="1600200" cy="381000"/>
          </a:xfrm>
          <a:prstGeom prst="rect">
            <a:avLst/>
          </a:prstGeom>
          <a:noFill/>
        </p:spPr>
        <p:txBody>
          <a:bodyPr wrap="square" rtlCol="0">
            <a:spAutoFit/>
          </a:bodyPr>
          <a:lstStyle/>
          <a:p>
            <a:r>
              <a:rPr lang="en-US" dirty="0">
                <a:highlight>
                  <a:srgbClr val="FFFF00"/>
                </a:highlight>
              </a:rPr>
              <a:t>RMS = 0.0015”</a:t>
            </a:r>
          </a:p>
        </p:txBody>
      </p:sp>
    </p:spTree>
    <p:extLst>
      <p:ext uri="{BB962C8B-B14F-4D97-AF65-F5344CB8AC3E}">
        <p14:creationId xmlns:p14="http://schemas.microsoft.com/office/powerpoint/2010/main" val="135896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txBox="1">
            <a:spLocks/>
          </p:cNvSpPr>
          <p:nvPr/>
        </p:nvSpPr>
        <p:spPr>
          <a:xfrm>
            <a:off x="1199381" y="363736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a:solidFill>
                <a:srgbClr val="FFC000"/>
              </a:solidFill>
              <a:latin typeface="Oswald Light"/>
              <a:cs typeface="Oswald Light"/>
            </a:endParaRPr>
          </a:p>
        </p:txBody>
      </p:sp>
      <p:pic>
        <p:nvPicPr>
          <p:cNvPr id="2" name="Picture 1"/>
          <p:cNvPicPr>
            <a:picLocks noChangeAspect="1"/>
          </p:cNvPicPr>
          <p:nvPr/>
        </p:nvPicPr>
        <p:blipFill>
          <a:blip r:embed="rId3"/>
          <a:stretch>
            <a:fillRect/>
          </a:stretch>
        </p:blipFill>
        <p:spPr>
          <a:xfrm>
            <a:off x="644805" y="1753521"/>
            <a:ext cx="8299872" cy="4925702"/>
          </a:xfrm>
          <a:prstGeom prst="rect">
            <a:avLst/>
          </a:prstGeom>
        </p:spPr>
      </p:pic>
      <p:sp>
        <p:nvSpPr>
          <p:cNvPr id="7" name="Oval 6"/>
          <p:cNvSpPr/>
          <p:nvPr/>
        </p:nvSpPr>
        <p:spPr>
          <a:xfrm>
            <a:off x="644804" y="4115852"/>
            <a:ext cx="2707995" cy="914400"/>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4"/>
          <a:stretch>
            <a:fillRect/>
          </a:stretch>
        </p:blipFill>
        <p:spPr>
          <a:xfrm>
            <a:off x="644805" y="1753522"/>
            <a:ext cx="8299872" cy="4925702"/>
          </a:xfrm>
          <a:prstGeom prst="rect">
            <a:avLst/>
          </a:prstGeom>
        </p:spPr>
      </p:pic>
      <p:sp>
        <p:nvSpPr>
          <p:cNvPr id="10" name="Oval 9"/>
          <p:cNvSpPr/>
          <p:nvPr/>
        </p:nvSpPr>
        <p:spPr>
          <a:xfrm>
            <a:off x="2760046" y="9833854"/>
            <a:ext cx="4340102" cy="467436"/>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p:txBody>
          <a:bodyPr/>
          <a:lstStyle/>
          <a:p>
            <a:r>
              <a:rPr lang="en-US" dirty="0"/>
              <a:t>Uncertainty Field Analysis</a:t>
            </a:r>
          </a:p>
        </p:txBody>
      </p:sp>
      <p:sp>
        <p:nvSpPr>
          <p:cNvPr id="12" name="Oval 11"/>
          <p:cNvSpPr/>
          <p:nvPr/>
        </p:nvSpPr>
        <p:spPr>
          <a:xfrm>
            <a:off x="2895600" y="5456678"/>
            <a:ext cx="4572000" cy="1269023"/>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067994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10" presetClass="exit" presetSubtype="0" fill="hold" grpId="1"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par>
                          <p:cTn id="23" fill="hold">
                            <p:stCondLst>
                              <p:cond delay="2500"/>
                            </p:stCondLst>
                            <p:childTnLst>
                              <p:par>
                                <p:cTn id="24" presetID="6" presetClass="entr" presetSubtype="16"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 Uncertainty Analysis</a:t>
            </a:r>
          </a:p>
        </p:txBody>
      </p:sp>
      <p:sp>
        <p:nvSpPr>
          <p:cNvPr id="4" name="Date Placeholder 3"/>
          <p:cNvSpPr>
            <a:spLocks noGrp="1"/>
          </p:cNvSpPr>
          <p:nvPr>
            <p:ph type="dt" sz="half" idx="10"/>
          </p:nvPr>
        </p:nvSpPr>
        <p:spPr/>
        <p:txBody>
          <a:bodyPr/>
          <a:lstStyle/>
          <a:p>
            <a:fld id="{75568653-CFA4-4932-AEC3-3DE3699ED458}" type="datetime1">
              <a:rPr lang="en-US" smtClean="0"/>
              <a:t>5/1/2017</a:t>
            </a:fld>
            <a:endParaRPr lang="en-US"/>
          </a:p>
        </p:txBody>
      </p:sp>
      <p:pic>
        <p:nvPicPr>
          <p:cNvPr id="5" name="Picture 4"/>
          <p:cNvPicPr>
            <a:picLocks noChangeAspect="1"/>
          </p:cNvPicPr>
          <p:nvPr/>
        </p:nvPicPr>
        <p:blipFill>
          <a:blip r:embed="rId3"/>
          <a:stretch>
            <a:fillRect/>
          </a:stretch>
        </p:blipFill>
        <p:spPr>
          <a:xfrm>
            <a:off x="1066800" y="1676400"/>
            <a:ext cx="7696200" cy="5141206"/>
          </a:xfrm>
          <a:prstGeom prst="rect">
            <a:avLst/>
          </a:prstGeom>
        </p:spPr>
      </p:pic>
      <p:sp>
        <p:nvSpPr>
          <p:cNvPr id="8" name="Oval 7"/>
          <p:cNvSpPr/>
          <p:nvPr/>
        </p:nvSpPr>
        <p:spPr>
          <a:xfrm>
            <a:off x="914400" y="5129891"/>
            <a:ext cx="2133600" cy="553501"/>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stretch>
            <a:fillRect/>
          </a:stretch>
        </p:blipFill>
        <p:spPr>
          <a:xfrm>
            <a:off x="1066800" y="2369912"/>
            <a:ext cx="7146550" cy="4403725"/>
          </a:xfrm>
          <a:prstGeom prst="rect">
            <a:avLst/>
          </a:prstGeom>
          <a:ln w="38100">
            <a:solidFill>
              <a:schemeClr val="accent1"/>
            </a:solidFill>
          </a:ln>
        </p:spPr>
      </p:pic>
      <p:pic>
        <p:nvPicPr>
          <p:cNvPr id="7" name="Picture 6"/>
          <p:cNvPicPr>
            <a:picLocks noChangeAspect="1"/>
          </p:cNvPicPr>
          <p:nvPr/>
        </p:nvPicPr>
        <p:blipFill>
          <a:blip r:embed="rId5"/>
          <a:stretch>
            <a:fillRect/>
          </a:stretch>
        </p:blipFill>
        <p:spPr>
          <a:xfrm>
            <a:off x="5815195" y="1795516"/>
            <a:ext cx="2923809" cy="2657143"/>
          </a:xfrm>
          <a:prstGeom prst="rect">
            <a:avLst/>
          </a:prstGeom>
          <a:ln w="38100">
            <a:solidFill>
              <a:schemeClr val="accent1"/>
            </a:solidFill>
          </a:ln>
        </p:spPr>
      </p:pic>
    </p:spTree>
    <p:extLst>
      <p:ext uri="{BB962C8B-B14F-4D97-AF65-F5344CB8AC3E}">
        <p14:creationId xmlns:p14="http://schemas.microsoft.com/office/powerpoint/2010/main" val="399339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Point Clouds and Scanning</a:t>
            </a:r>
          </a:p>
        </p:txBody>
      </p:sp>
    </p:spTree>
    <p:extLst>
      <p:ext uri="{BB962C8B-B14F-4D97-AF65-F5344CB8AC3E}">
        <p14:creationId xmlns:p14="http://schemas.microsoft.com/office/powerpoint/2010/main" val="41754316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7286731" y="5872431"/>
            <a:ext cx="1857269"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t>Point Cloud Formats</a:t>
            </a:r>
          </a:p>
        </p:txBody>
      </p:sp>
      <p:pic>
        <p:nvPicPr>
          <p:cNvPr id="16" name="Picture 15" descr="Nuage / &lt;strong&gt;cloud&lt;/strong&gt; by lmproulx - Nuage / &lt;strong&gt;cloud&lt;/strong&gt;."/>
          <p:cNvPicPr>
            <a:picLocks noChangeAspect="1"/>
          </p:cNvPicPr>
          <p:nvPr/>
        </p:nvPicPr>
        <p:blipFill>
          <a:blip r:embed="rId3">
            <a:duotone>
              <a:prstClr val="black"/>
              <a:srgbClr val="FF00FF">
                <a:tint val="45000"/>
                <a:satMod val="400000"/>
              </a:srgbClr>
            </a:duotone>
            <a:extLst>
              <a:ext uri="{28A0092B-C50C-407E-A947-70E740481C1C}">
                <a14:useLocalDpi xmlns:a14="http://schemas.microsoft.com/office/drawing/2010/main" val="0"/>
              </a:ext>
            </a:extLst>
          </a:blip>
          <a:stretch>
            <a:fillRect/>
          </a:stretch>
        </p:blipFill>
        <p:spPr>
          <a:xfrm>
            <a:off x="5057669" y="1676400"/>
            <a:ext cx="3629131" cy="2395758"/>
          </a:xfrm>
          <a:prstGeom prst="rect">
            <a:avLst/>
          </a:prstGeom>
        </p:spPr>
      </p:pic>
      <p:sp>
        <p:nvSpPr>
          <p:cNvPr id="18" name="TextBox 17"/>
          <p:cNvSpPr txBox="1"/>
          <p:nvPr/>
        </p:nvSpPr>
        <p:spPr>
          <a:xfrm>
            <a:off x="5181600" y="2362200"/>
            <a:ext cx="3657600" cy="1200329"/>
          </a:xfrm>
          <a:prstGeom prst="rect">
            <a:avLst/>
          </a:prstGeom>
          <a:noFill/>
        </p:spPr>
        <p:txBody>
          <a:bodyPr wrap="square" rtlCol="0">
            <a:spAutoFit/>
          </a:bodyPr>
          <a:lstStyle/>
          <a:p>
            <a:pPr algn="ctr"/>
            <a:r>
              <a:rPr lang="en-US" sz="3600" dirty="0"/>
              <a:t>Scan Stripe </a:t>
            </a:r>
          </a:p>
          <a:p>
            <a:pPr algn="ctr"/>
            <a:r>
              <a:rPr lang="en-US" sz="3600" dirty="0"/>
              <a:t>Clouds</a:t>
            </a:r>
          </a:p>
        </p:txBody>
      </p:sp>
      <p:sp>
        <p:nvSpPr>
          <p:cNvPr id="22" name="TextBox 21"/>
          <p:cNvSpPr txBox="1"/>
          <p:nvPr/>
        </p:nvSpPr>
        <p:spPr>
          <a:xfrm>
            <a:off x="533400" y="4100087"/>
            <a:ext cx="33528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Most generic</a:t>
            </a:r>
          </a:p>
        </p:txBody>
      </p:sp>
      <p:pic>
        <p:nvPicPr>
          <p:cNvPr id="24" name="Picture 23" descr="Nuage / &lt;strong&gt;cloud&lt;/strong&gt; by lmproulx - Nuage / &lt;strong&gt;cloud&lt;/strong&g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676400"/>
            <a:ext cx="3629131" cy="2395758"/>
          </a:xfrm>
          <a:prstGeom prst="rect">
            <a:avLst/>
          </a:prstGeom>
        </p:spPr>
      </p:pic>
      <p:sp>
        <p:nvSpPr>
          <p:cNvPr id="25" name="TextBox 24"/>
          <p:cNvSpPr txBox="1"/>
          <p:nvPr/>
        </p:nvSpPr>
        <p:spPr>
          <a:xfrm>
            <a:off x="1533630" y="2274114"/>
            <a:ext cx="1628669" cy="1200329"/>
          </a:xfrm>
          <a:prstGeom prst="rect">
            <a:avLst/>
          </a:prstGeom>
          <a:noFill/>
        </p:spPr>
        <p:txBody>
          <a:bodyPr wrap="square" rtlCol="0">
            <a:spAutoFit/>
          </a:bodyPr>
          <a:lstStyle/>
          <a:p>
            <a:pPr algn="ctr"/>
            <a:r>
              <a:rPr lang="en-US" sz="3600" dirty="0"/>
              <a:t>Point </a:t>
            </a:r>
          </a:p>
          <a:p>
            <a:pPr algn="ctr"/>
            <a:r>
              <a:rPr lang="en-US" sz="3600" dirty="0"/>
              <a:t>Clouds</a:t>
            </a:r>
          </a:p>
        </p:txBody>
      </p:sp>
      <p:sp>
        <p:nvSpPr>
          <p:cNvPr id="26" name="TextBox 25"/>
          <p:cNvSpPr txBox="1"/>
          <p:nvPr/>
        </p:nvSpPr>
        <p:spPr>
          <a:xfrm>
            <a:off x="533400" y="4589681"/>
            <a:ext cx="42672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XYZ position and an index</a:t>
            </a:r>
          </a:p>
        </p:txBody>
      </p:sp>
      <p:sp>
        <p:nvSpPr>
          <p:cNvPr id="27" name="TextBox 26"/>
          <p:cNvSpPr txBox="1"/>
          <p:nvPr/>
        </p:nvSpPr>
        <p:spPr>
          <a:xfrm>
            <a:off x="533400" y="5079275"/>
            <a:ext cx="42672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Targeting offsets</a:t>
            </a:r>
          </a:p>
        </p:txBody>
      </p:sp>
      <p:sp>
        <p:nvSpPr>
          <p:cNvPr id="28" name="TextBox 27"/>
          <p:cNvSpPr txBox="1"/>
          <p:nvPr/>
        </p:nvSpPr>
        <p:spPr>
          <a:xfrm>
            <a:off x="533400" y="5568869"/>
            <a:ext cx="42672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Visual Controls</a:t>
            </a:r>
          </a:p>
        </p:txBody>
      </p:sp>
      <p:sp>
        <p:nvSpPr>
          <p:cNvPr id="30" name="TextBox 29"/>
          <p:cNvSpPr txBox="1"/>
          <p:nvPr/>
        </p:nvSpPr>
        <p:spPr>
          <a:xfrm>
            <a:off x="5057668" y="4094050"/>
            <a:ext cx="3705331"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Needed for fine meshing</a:t>
            </a:r>
          </a:p>
        </p:txBody>
      </p:sp>
      <p:sp>
        <p:nvSpPr>
          <p:cNvPr id="31" name="TextBox 30"/>
          <p:cNvSpPr txBox="1"/>
          <p:nvPr/>
        </p:nvSpPr>
        <p:spPr>
          <a:xfrm>
            <a:off x="5057669" y="4587937"/>
            <a:ext cx="426720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t>Transform representing probing direction is saved per stripe</a:t>
            </a:r>
          </a:p>
        </p:txBody>
      </p:sp>
      <p:sp>
        <p:nvSpPr>
          <p:cNvPr id="34" name="TextBox 33"/>
          <p:cNvSpPr txBox="1"/>
          <p:nvPr/>
        </p:nvSpPr>
        <p:spPr>
          <a:xfrm>
            <a:off x="5057669" y="5820488"/>
            <a:ext cx="426720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Can be converted to point clouds</a:t>
            </a:r>
          </a:p>
        </p:txBody>
      </p:sp>
      <p:pic>
        <p:nvPicPr>
          <p:cNvPr id="15" name="Picture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68880" y="5083964"/>
            <a:ext cx="1765120" cy="1774036"/>
          </a:xfrm>
          <a:prstGeom prst="rect">
            <a:avLst/>
          </a:prstGeom>
        </p:spPr>
      </p:pic>
    </p:spTree>
    <p:extLst>
      <p:ext uri="{BB962C8B-B14F-4D97-AF65-F5344CB8AC3E}">
        <p14:creationId xmlns:p14="http://schemas.microsoft.com/office/powerpoint/2010/main" val="22552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1000" fill="hold"/>
                                        <p:tgtEl>
                                          <p:spTgt spid="22"/>
                                        </p:tgtEl>
                                        <p:attrNameLst>
                                          <p:attrName>ppt_x</p:attrName>
                                        </p:attrNameLst>
                                      </p:cBhvr>
                                      <p:tavLst>
                                        <p:tav tm="0">
                                          <p:val>
                                            <p:strVal val="0-#ppt_w/2"/>
                                          </p:val>
                                        </p:tav>
                                        <p:tav tm="100000">
                                          <p:val>
                                            <p:strVal val="#ppt_x"/>
                                          </p:val>
                                        </p:tav>
                                      </p:tavLst>
                                    </p:anim>
                                    <p:anim calcmode="lin" valueType="num">
                                      <p:cBhvr additive="base">
                                        <p:cTn id="15" dur="1000" fill="hold"/>
                                        <p:tgtEl>
                                          <p:spTgt spid="22"/>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0-#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2" presetClass="entr" presetSubtype="8"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1000" fill="hold"/>
                                        <p:tgtEl>
                                          <p:spTgt spid="27"/>
                                        </p:tgtEl>
                                        <p:attrNameLst>
                                          <p:attrName>ppt_x</p:attrName>
                                        </p:attrNameLst>
                                      </p:cBhvr>
                                      <p:tavLst>
                                        <p:tav tm="0">
                                          <p:val>
                                            <p:strVal val="0-#ppt_w/2"/>
                                          </p:val>
                                        </p:tav>
                                        <p:tav tm="100000">
                                          <p:val>
                                            <p:strVal val="#ppt_x"/>
                                          </p:val>
                                        </p:tav>
                                      </p:tavLst>
                                    </p:anim>
                                    <p:anim calcmode="lin" valueType="num">
                                      <p:cBhvr additive="base">
                                        <p:cTn id="25" dur="1000" fill="hold"/>
                                        <p:tgtEl>
                                          <p:spTgt spid="27"/>
                                        </p:tgtEl>
                                        <p:attrNameLst>
                                          <p:attrName>ppt_y</p:attrName>
                                        </p:attrNameLst>
                                      </p:cBhvr>
                                      <p:tavLst>
                                        <p:tav tm="0">
                                          <p:val>
                                            <p:strVal val="#ppt_y"/>
                                          </p:val>
                                        </p:tav>
                                        <p:tav tm="100000">
                                          <p:val>
                                            <p:strVal val="#ppt_y"/>
                                          </p:val>
                                        </p:tav>
                                      </p:tavLst>
                                    </p:anim>
                                  </p:childTnLst>
                                </p:cTn>
                              </p:par>
                            </p:childTnLst>
                          </p:cTn>
                        </p:par>
                        <p:par>
                          <p:cTn id="26" fill="hold">
                            <p:stCondLst>
                              <p:cond delay="3500"/>
                            </p:stCondLst>
                            <p:childTnLst>
                              <p:par>
                                <p:cTn id="27" presetID="2" presetClass="entr" presetSubtype="8"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1000" fill="hold"/>
                                        <p:tgtEl>
                                          <p:spTgt spid="28"/>
                                        </p:tgtEl>
                                        <p:attrNameLst>
                                          <p:attrName>ppt_x</p:attrName>
                                        </p:attrNameLst>
                                      </p:cBhvr>
                                      <p:tavLst>
                                        <p:tav tm="0">
                                          <p:val>
                                            <p:strVal val="0-#ppt_w/2"/>
                                          </p:val>
                                        </p:tav>
                                        <p:tav tm="100000">
                                          <p:val>
                                            <p:strVal val="#ppt_x"/>
                                          </p:val>
                                        </p:tav>
                                      </p:tavLst>
                                    </p:anim>
                                    <p:anim calcmode="lin" valueType="num">
                                      <p:cBhvr additive="base">
                                        <p:cTn id="30" dur="10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par>
                                <p:cTn id="36" presetID="16" presetClass="entr" presetSubtype="21"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par>
                          <p:cTn id="39" fill="hold">
                            <p:stCondLst>
                              <p:cond delay="500"/>
                            </p:stCondLst>
                            <p:childTnLst>
                              <p:par>
                                <p:cTn id="40" presetID="2" presetClass="entr" presetSubtype="2"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additive="base">
                                        <p:cTn id="42" dur="1500" fill="hold"/>
                                        <p:tgtEl>
                                          <p:spTgt spid="30"/>
                                        </p:tgtEl>
                                        <p:attrNameLst>
                                          <p:attrName>ppt_x</p:attrName>
                                        </p:attrNameLst>
                                      </p:cBhvr>
                                      <p:tavLst>
                                        <p:tav tm="0">
                                          <p:val>
                                            <p:strVal val="1+#ppt_w/2"/>
                                          </p:val>
                                        </p:tav>
                                        <p:tav tm="100000">
                                          <p:val>
                                            <p:strVal val="#ppt_x"/>
                                          </p:val>
                                        </p:tav>
                                      </p:tavLst>
                                    </p:anim>
                                    <p:anim calcmode="lin" valueType="num">
                                      <p:cBhvr additive="base">
                                        <p:cTn id="43" dur="1500" fill="hold"/>
                                        <p:tgtEl>
                                          <p:spTgt spid="30"/>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2"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1000" fill="hold"/>
                                        <p:tgtEl>
                                          <p:spTgt spid="31"/>
                                        </p:tgtEl>
                                        <p:attrNameLst>
                                          <p:attrName>ppt_x</p:attrName>
                                        </p:attrNameLst>
                                      </p:cBhvr>
                                      <p:tavLst>
                                        <p:tav tm="0">
                                          <p:val>
                                            <p:strVal val="1+#ppt_w/2"/>
                                          </p:val>
                                        </p:tav>
                                        <p:tav tm="100000">
                                          <p:val>
                                            <p:strVal val="#ppt_x"/>
                                          </p:val>
                                        </p:tav>
                                      </p:tavLst>
                                    </p:anim>
                                    <p:anim calcmode="lin" valueType="num">
                                      <p:cBhvr additive="base">
                                        <p:cTn id="48" dur="1000" fill="hold"/>
                                        <p:tgtEl>
                                          <p:spTgt spid="31"/>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2"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1000" fill="hold"/>
                                        <p:tgtEl>
                                          <p:spTgt spid="34"/>
                                        </p:tgtEl>
                                        <p:attrNameLst>
                                          <p:attrName>ppt_x</p:attrName>
                                        </p:attrNameLst>
                                      </p:cBhvr>
                                      <p:tavLst>
                                        <p:tav tm="0">
                                          <p:val>
                                            <p:strVal val="1+#ppt_w/2"/>
                                          </p:val>
                                        </p:tav>
                                        <p:tav tm="100000">
                                          <p:val>
                                            <p:strVal val="#ppt_x"/>
                                          </p:val>
                                        </p:tav>
                                      </p:tavLst>
                                    </p:anim>
                                    <p:anim calcmode="lin" valueType="num">
                                      <p:cBhvr additive="base">
                                        <p:cTn id="53"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5" grpId="0"/>
      <p:bldP spid="26" grpId="0"/>
      <p:bldP spid="27" grpId="0"/>
      <p:bldP spid="28" grpId="0"/>
      <p:bldP spid="30" grpId="0"/>
      <p:bldP spid="31" grpId="0"/>
      <p:bldP spid="3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1" y="0"/>
            <a:ext cx="2743199" cy="838200"/>
          </a:xfrm>
        </p:spPr>
        <p:txBody>
          <a:bodyPr/>
          <a:lstStyle/>
          <a:p>
            <a:r>
              <a:rPr lang="en-US" dirty="0"/>
              <a:t>Properties Dialog</a:t>
            </a:r>
          </a:p>
        </p:txBody>
      </p:sp>
      <p:sp>
        <p:nvSpPr>
          <p:cNvPr id="9" name="Text Placeholder 8"/>
          <p:cNvSpPr>
            <a:spLocks noGrp="1"/>
          </p:cNvSpPr>
          <p:nvPr>
            <p:ph type="body" sz="half" idx="2"/>
          </p:nvPr>
        </p:nvSpPr>
        <p:spPr/>
        <p:txBody>
          <a:bodyPr/>
          <a:lstStyle/>
          <a:p>
            <a:endParaRPr lang="en-US" dirty="0"/>
          </a:p>
        </p:txBody>
      </p:sp>
      <p:pic>
        <p:nvPicPr>
          <p:cNvPr id="10" name="Picture 9"/>
          <p:cNvPicPr>
            <a:picLocks noChangeAspect="1"/>
          </p:cNvPicPr>
          <p:nvPr/>
        </p:nvPicPr>
        <p:blipFill>
          <a:blip r:embed="rId3"/>
          <a:stretch>
            <a:fillRect/>
          </a:stretch>
        </p:blipFill>
        <p:spPr>
          <a:xfrm>
            <a:off x="76200" y="982446"/>
            <a:ext cx="3326577" cy="5596369"/>
          </a:xfrm>
          <a:prstGeom prst="rect">
            <a:avLst/>
          </a:prstGeom>
          <a:ln>
            <a:solidFill>
              <a:srgbClr val="0086FB"/>
            </a:solidFill>
          </a:ln>
        </p:spPr>
      </p:pic>
      <p:sp>
        <p:nvSpPr>
          <p:cNvPr id="12" name="Oval 11"/>
          <p:cNvSpPr/>
          <p:nvPr/>
        </p:nvSpPr>
        <p:spPr>
          <a:xfrm>
            <a:off x="77002" y="3513930"/>
            <a:ext cx="2437598" cy="9818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63991" y="3200399"/>
            <a:ext cx="2437598" cy="5334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4800600" y="1957466"/>
            <a:ext cx="3155474" cy="3019266"/>
          </a:xfrm>
          <a:prstGeom prst="rect">
            <a:avLst/>
          </a:prstGeom>
          <a:ln>
            <a:solidFill>
              <a:srgbClr val="0086FB"/>
            </a:solidFill>
          </a:ln>
        </p:spPr>
      </p:pic>
    </p:spTree>
    <p:extLst>
      <p:ext uri="{BB962C8B-B14F-4D97-AF65-F5344CB8AC3E}">
        <p14:creationId xmlns:p14="http://schemas.microsoft.com/office/powerpoint/2010/main" val="111110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1000"/>
                                        <p:tgtEl>
                                          <p:spTgt spid="12"/>
                                        </p:tgtEl>
                                      </p:cBhvr>
                                    </p:animEffect>
                                  </p:childTnLst>
                                </p:cTn>
                              </p:par>
                              <p:par>
                                <p:cTn id="17" presetID="10" presetClass="exit" presetSubtype="0" fill="hold" grpId="1"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P spid="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286731" y="5966181"/>
            <a:ext cx="1857269"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Cloud Display Control</a:t>
            </a:r>
          </a:p>
        </p:txBody>
      </p:sp>
      <p:pic>
        <p:nvPicPr>
          <p:cNvPr id="8" name="cloud displ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0758" y="1828800"/>
            <a:ext cx="7620000" cy="4821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143000" y="1175198"/>
            <a:ext cx="4175630" cy="646331"/>
          </a:xfrm>
          <a:prstGeom prst="rect">
            <a:avLst/>
          </a:prstGeom>
          <a:noFill/>
        </p:spPr>
        <p:txBody>
          <a:bodyPr wrap="none" rtlCol="0">
            <a:spAutoFit/>
          </a:bodyPr>
          <a:lstStyle/>
          <a:p>
            <a:r>
              <a:rPr lang="en-US" dirty="0">
                <a:solidFill>
                  <a:srgbClr val="002060"/>
                </a:solidFill>
              </a:rPr>
              <a:t>View &gt; Cloud Display Control (or CTRL + T) </a:t>
            </a:r>
          </a:p>
          <a:p>
            <a:endParaRPr lang="en-US" dirty="0">
              <a:solidFill>
                <a:srgbClr val="002060"/>
              </a:solidFill>
            </a:endParaRPr>
          </a:p>
        </p:txBody>
      </p:sp>
    </p:spTree>
    <p:extLst>
      <p:ext uri="{BB962C8B-B14F-4D97-AF65-F5344CB8AC3E}">
        <p14:creationId xmlns:p14="http://schemas.microsoft.com/office/powerpoint/2010/main" val="439607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0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34841" b="98157" l="9883" r="89950">
                        <a14:foregroundMark x1="40034" y1="54271" x2="40034" y2="54271"/>
                        <a14:foregroundMark x1="40369" y1="52429" x2="40369" y2="52429"/>
                        <a14:foregroundMark x1="38191" y1="51424" x2="38191" y2="51424"/>
                        <a14:foregroundMark x1="38023" y1="38693" x2="38023" y2="38693"/>
                        <a14:foregroundMark x1="43049" y1="38861" x2="43049" y2="38861"/>
                        <a14:foregroundMark x1="48241" y1="34841" x2="48241" y2="34841"/>
                        <a14:foregroundMark x1="53434" y1="52931" x2="53434" y2="52931"/>
                        <a14:foregroundMark x1="50754" y1="53099" x2="50754" y2="53099"/>
                        <a14:foregroundMark x1="53769" y1="55779" x2="53769" y2="55779"/>
                        <a14:foregroundMark x1="41206" y1="52429" x2="41206" y2="52429"/>
                        <a14:foregroundMark x1="36013" y1="53434" x2="36013" y2="53434"/>
                        <a14:foregroundMark x1="47069" y1="54104" x2="47069" y2="54104"/>
                        <a14:foregroundMark x1="42546" y1="66164" x2="42546" y2="66164"/>
                        <a14:foregroundMark x1="42881" y1="98157" x2="42881" y2="98157"/>
                      </a14:backgroundRemoval>
                    </a14:imgEffect>
                  </a14:imgLayer>
                </a14:imgProps>
              </a:ext>
              <a:ext uri="{28A0092B-C50C-407E-A947-70E740481C1C}">
                <a14:useLocalDpi xmlns:a14="http://schemas.microsoft.com/office/drawing/2010/main" val="0"/>
              </a:ext>
            </a:extLst>
          </a:blip>
          <a:srcRect t="33076"/>
          <a:stretch/>
        </p:blipFill>
        <p:spPr>
          <a:xfrm>
            <a:off x="-76200" y="2484438"/>
            <a:ext cx="3886200" cy="2620962"/>
          </a:xfrm>
          <a:prstGeom prst="rect">
            <a:avLst/>
          </a:prstGeom>
        </p:spPr>
      </p:pic>
      <p:sp>
        <p:nvSpPr>
          <p:cNvPr id="2" name="Title 1"/>
          <p:cNvSpPr>
            <a:spLocks noGrp="1"/>
          </p:cNvSpPr>
          <p:nvPr>
            <p:ph type="title"/>
          </p:nvPr>
        </p:nvSpPr>
        <p:spPr/>
        <p:txBody>
          <a:bodyPr>
            <a:normAutofit fontScale="90000"/>
          </a:bodyPr>
          <a:lstStyle/>
          <a:p>
            <a:r>
              <a:rPr lang="en-US" dirty="0"/>
              <a:t>What is Measurement Uncertainty?</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535" y="2200738"/>
            <a:ext cx="3962400" cy="3188361"/>
          </a:xfrm>
          <a:prstGeom prst="rect">
            <a:avLst/>
          </a:prstGeom>
        </p:spPr>
      </p:pic>
      <p:cxnSp>
        <p:nvCxnSpPr>
          <p:cNvPr id="17" name="Straight Arrow Connector 16"/>
          <p:cNvCxnSpPr>
            <a:cxnSpLocks/>
          </p:cNvCxnSpPr>
          <p:nvPr/>
        </p:nvCxnSpPr>
        <p:spPr>
          <a:xfrm>
            <a:off x="381001" y="5731669"/>
            <a:ext cx="3962400"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57400" y="5334000"/>
            <a:ext cx="952500" cy="523220"/>
          </a:xfrm>
          <a:prstGeom prst="rect">
            <a:avLst/>
          </a:prstGeom>
          <a:noFill/>
        </p:spPr>
        <p:txBody>
          <a:bodyPr wrap="square" rtlCol="0">
            <a:spAutoFit/>
          </a:bodyPr>
          <a:lstStyle/>
          <a:p>
            <a:r>
              <a:rPr lang="en-US" sz="2800" dirty="0">
                <a:latin typeface="Adobe Devanagari" panose="02040503050201020203" pitchFamily="18" charset="0"/>
                <a:cs typeface="Adobe Devanagari" panose="02040503050201020203" pitchFamily="18" charset="0"/>
              </a:rPr>
              <a:t>40”</a:t>
            </a:r>
          </a:p>
        </p:txBody>
      </p:sp>
      <p:sp>
        <p:nvSpPr>
          <p:cNvPr id="20" name="TextBox 19"/>
          <p:cNvSpPr txBox="1"/>
          <p:nvPr/>
        </p:nvSpPr>
        <p:spPr>
          <a:xfrm>
            <a:off x="5486400" y="2273065"/>
            <a:ext cx="1803699" cy="523220"/>
          </a:xfrm>
          <a:prstGeom prst="rect">
            <a:avLst/>
          </a:prstGeom>
          <a:noFill/>
        </p:spPr>
        <p:txBody>
          <a:bodyPr wrap="none" rtlCol="0">
            <a:spAutoFit/>
          </a:bodyPr>
          <a:lstStyle/>
          <a:p>
            <a:r>
              <a:rPr lang="en-US" sz="2800" dirty="0">
                <a:solidFill>
                  <a:srgbClr val="003876"/>
                </a:solidFill>
                <a:latin typeface="Oswald Regular" panose="020B0604020202020204" charset="0"/>
              </a:rPr>
              <a:t>40” ± 0.500”</a:t>
            </a:r>
          </a:p>
        </p:txBody>
      </p:sp>
      <p:sp>
        <p:nvSpPr>
          <p:cNvPr id="21" name="TextBox 20"/>
          <p:cNvSpPr txBox="1"/>
          <p:nvPr/>
        </p:nvSpPr>
        <p:spPr>
          <a:xfrm>
            <a:off x="5486401" y="4670889"/>
            <a:ext cx="1803699" cy="523220"/>
          </a:xfrm>
          <a:prstGeom prst="rect">
            <a:avLst/>
          </a:prstGeom>
          <a:noFill/>
        </p:spPr>
        <p:txBody>
          <a:bodyPr wrap="none" rtlCol="0">
            <a:spAutoFit/>
          </a:bodyPr>
          <a:lstStyle/>
          <a:p>
            <a:r>
              <a:rPr lang="en-US" sz="2800" dirty="0">
                <a:solidFill>
                  <a:srgbClr val="003876"/>
                </a:solidFill>
                <a:latin typeface="Oswald Regular" panose="020B0604020202020204" charset="0"/>
              </a:rPr>
              <a:t>40” ± 0.005”</a:t>
            </a:r>
          </a:p>
        </p:txBody>
      </p:sp>
      <p:sp>
        <p:nvSpPr>
          <p:cNvPr id="22" name="TextBox 21"/>
          <p:cNvSpPr txBox="1"/>
          <p:nvPr/>
        </p:nvSpPr>
        <p:spPr>
          <a:xfrm>
            <a:off x="5486402" y="3424248"/>
            <a:ext cx="1803699" cy="523220"/>
          </a:xfrm>
          <a:prstGeom prst="rect">
            <a:avLst/>
          </a:prstGeom>
          <a:noFill/>
        </p:spPr>
        <p:txBody>
          <a:bodyPr wrap="none" rtlCol="0">
            <a:spAutoFit/>
          </a:bodyPr>
          <a:lstStyle/>
          <a:p>
            <a:r>
              <a:rPr lang="en-US" sz="2800" dirty="0">
                <a:solidFill>
                  <a:srgbClr val="003876"/>
                </a:solidFill>
                <a:latin typeface="Oswald Regular" panose="020B0604020202020204" charset="0"/>
              </a:rPr>
              <a:t>40” ± 0.050”</a:t>
            </a:r>
          </a:p>
        </p:txBody>
      </p:sp>
      <p:sp>
        <p:nvSpPr>
          <p:cNvPr id="23" name="Rectangle 22"/>
          <p:cNvSpPr/>
          <p:nvPr/>
        </p:nvSpPr>
        <p:spPr>
          <a:xfrm>
            <a:off x="7879891" y="1886996"/>
            <a:ext cx="1083425" cy="1094135"/>
          </a:xfrm>
          <a:prstGeom prst="rect">
            <a:avLst/>
          </a:prstGeom>
          <a:blipFill dpi="0" rotWithShape="1">
            <a:blip r:embed="rId6">
              <a:alphaModFix amt="7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7874382" y="4431729"/>
            <a:ext cx="1063872" cy="1099279"/>
          </a:xfrm>
          <a:prstGeom prst="rect">
            <a:avLst/>
          </a:prstGeom>
          <a:blipFill dpi="0" rotWithShape="1">
            <a:blip r:embed="rId7">
              <a:alphaModFix amt="5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a:spLocks noChangeAspect="1"/>
          </p:cNvSpPr>
          <p:nvPr/>
        </p:nvSpPr>
        <p:spPr>
          <a:xfrm>
            <a:off x="7970703" y="3113463"/>
            <a:ext cx="656533" cy="1185933"/>
          </a:xfrm>
          <a:prstGeom prst="rect">
            <a:avLst/>
          </a:prstGeom>
          <a:blipFill dpi="0" rotWithShape="1">
            <a:blip r:embed="rId8">
              <a:alphaModFix amt="6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421785">
            <a:off x="867187" y="5269607"/>
            <a:ext cx="2346641" cy="1966912"/>
          </a:xfrm>
          <a:prstGeom prst="rect">
            <a:avLst/>
          </a:prstGeom>
        </p:spPr>
      </p:pic>
    </p:spTree>
    <p:extLst>
      <p:ext uri="{BB962C8B-B14F-4D97-AF65-F5344CB8AC3E}">
        <p14:creationId xmlns:p14="http://schemas.microsoft.com/office/powerpoint/2010/main" val="154189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3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par>
                                <p:cTn id="25" presetID="22" presetClass="entr" presetSubtype="8" fill="hold" grpId="0" nodeType="withEffect">
                                  <p:stCondLst>
                                    <p:cond delay="100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par>
                                <p:cTn id="33" presetID="22" presetClass="entr" presetSubtype="4" fill="hold" grpId="0" nodeType="withEffect">
                                  <p:stCondLst>
                                    <p:cond delay="100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par>
                                <p:cTn id="41" presetID="22" presetClass="entr" presetSubtype="8" fill="hold" grpId="0" nodeType="withEffect">
                                  <p:stCondLst>
                                    <p:cond delay="100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animBg="1"/>
      <p:bldP spid="24" grpId="0" animBg="1"/>
      <p:bldP spid="2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286731" y="5966181"/>
            <a:ext cx="1857269"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457201" y="0"/>
            <a:ext cx="2743199" cy="838200"/>
          </a:xfrm>
        </p:spPr>
        <p:txBody>
          <a:bodyPr/>
          <a:lstStyle/>
          <a:p>
            <a:r>
              <a:rPr lang="en-US" dirty="0"/>
              <a:t>Properties Dialog</a:t>
            </a:r>
          </a:p>
        </p:txBody>
      </p:sp>
      <p:sp>
        <p:nvSpPr>
          <p:cNvPr id="9" name="Text Placeholder 8"/>
          <p:cNvSpPr>
            <a:spLocks noGrp="1"/>
          </p:cNvSpPr>
          <p:nvPr>
            <p:ph type="body" sz="half" idx="2"/>
          </p:nvPr>
        </p:nvSpPr>
        <p:spPr/>
        <p:txBody>
          <a:bodyPr/>
          <a:lstStyle/>
          <a:p>
            <a:endParaRPr lang="en-US" dirty="0"/>
          </a:p>
        </p:txBody>
      </p:sp>
      <p:pic>
        <p:nvPicPr>
          <p:cNvPr id="10" name="Picture 9"/>
          <p:cNvPicPr>
            <a:picLocks noChangeAspect="1"/>
          </p:cNvPicPr>
          <p:nvPr/>
        </p:nvPicPr>
        <p:blipFill>
          <a:blip r:embed="rId5"/>
          <a:stretch>
            <a:fillRect/>
          </a:stretch>
        </p:blipFill>
        <p:spPr>
          <a:xfrm>
            <a:off x="75678" y="1217139"/>
            <a:ext cx="3326577" cy="5596369"/>
          </a:xfrm>
          <a:prstGeom prst="rect">
            <a:avLst/>
          </a:prstGeom>
          <a:ln>
            <a:solidFill>
              <a:srgbClr val="0086FB"/>
            </a:solidFill>
          </a:ln>
        </p:spPr>
      </p:pic>
      <p:sp>
        <p:nvSpPr>
          <p:cNvPr id="13" name="Oval 12"/>
          <p:cNvSpPr/>
          <p:nvPr/>
        </p:nvSpPr>
        <p:spPr>
          <a:xfrm>
            <a:off x="82336" y="4572000"/>
            <a:ext cx="32004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6"/>
          <a:stretch>
            <a:fillRect/>
          </a:stretch>
        </p:blipFill>
        <p:spPr>
          <a:xfrm>
            <a:off x="3487594" y="1886571"/>
            <a:ext cx="5656406" cy="4971429"/>
          </a:xfrm>
          <a:prstGeom prst="rect">
            <a:avLst/>
          </a:prstGeom>
        </p:spPr>
      </p:pic>
      <p:pic>
        <p:nvPicPr>
          <p:cNvPr id="5" name="Picture 4"/>
          <p:cNvPicPr>
            <a:picLocks noChangeAspect="1"/>
          </p:cNvPicPr>
          <p:nvPr/>
        </p:nvPicPr>
        <p:blipFill>
          <a:blip r:embed="rId7"/>
          <a:stretch>
            <a:fillRect/>
          </a:stretch>
        </p:blipFill>
        <p:spPr>
          <a:xfrm>
            <a:off x="6586899" y="152400"/>
            <a:ext cx="2104762" cy="2180952"/>
          </a:xfrm>
          <a:prstGeom prst="rect">
            <a:avLst/>
          </a:prstGeom>
          <a:ln w="28575">
            <a:solidFill>
              <a:srgbClr val="0086FB"/>
            </a:solidFill>
          </a:ln>
        </p:spPr>
      </p:pic>
      <p:cxnSp>
        <p:nvCxnSpPr>
          <p:cNvPr id="14" name="Connector: Elbow 13"/>
          <p:cNvCxnSpPr>
            <a:cxnSpLocks/>
          </p:cNvCxnSpPr>
          <p:nvPr/>
        </p:nvCxnSpPr>
        <p:spPr>
          <a:xfrm rot="5400000">
            <a:off x="5329600" y="3196000"/>
            <a:ext cx="2514599" cy="542202"/>
          </a:xfrm>
          <a:prstGeom prst="bentConnector3">
            <a:avLst/>
          </a:prstGeom>
          <a:ln w="57150">
            <a:solidFill>
              <a:srgbClr val="0086FB"/>
            </a:solidFill>
            <a:tailEnd type="triangle"/>
          </a:ln>
        </p:spPr>
        <p:style>
          <a:lnRef idx="1">
            <a:schemeClr val="accent1"/>
          </a:lnRef>
          <a:fillRef idx="0">
            <a:schemeClr val="accent1"/>
          </a:fillRef>
          <a:effectRef idx="0">
            <a:schemeClr val="accent1"/>
          </a:effectRef>
          <a:fontRef idx="minor">
            <a:schemeClr val="tx1"/>
          </a:fontRef>
        </p:style>
      </p:cxnSp>
      <p:pic>
        <p:nvPicPr>
          <p:cNvPr id="18" name="configure clippinng planes">
            <a:hlinkClick r:id="" action="ppaction://media"/>
          </p:cNvPr>
          <p:cNvPicPr>
            <a:picLocks noChangeAspect="1"/>
          </p:cNvPicPr>
          <p:nvPr>
            <a:videoFile r:link="rId1"/>
            <p:extLst>
              <p:ext uri="{DAA4B4D4-6D71-4841-9C94-3DE7FCFB9230}">
                <p14:media xmlns:p14="http://schemas.microsoft.com/office/powerpoint/2010/main" r:embed="rId2">
                  <p14:trim end="11467"/>
                </p14:media>
              </p:ext>
            </p:extLst>
          </p:nvPr>
        </p:nvPicPr>
        <p:blipFill>
          <a:blip r:embed="rId8"/>
          <a:stretch>
            <a:fillRect/>
          </a:stretch>
        </p:blipFill>
        <p:spPr>
          <a:xfrm>
            <a:off x="3544187" y="1886571"/>
            <a:ext cx="5521415" cy="48709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9"/>
          <a:stretch>
            <a:fillRect/>
          </a:stretch>
        </p:blipFill>
        <p:spPr>
          <a:xfrm>
            <a:off x="6586899" y="126663"/>
            <a:ext cx="2104762" cy="2180952"/>
          </a:xfrm>
          <a:prstGeom prst="rect">
            <a:avLst/>
          </a:prstGeom>
          <a:ln w="28575">
            <a:solidFill>
              <a:srgbClr val="0086FB"/>
            </a:solidFill>
          </a:ln>
        </p:spPr>
      </p:pic>
      <p:sp>
        <p:nvSpPr>
          <p:cNvPr id="12" name="Oval 11"/>
          <p:cNvSpPr/>
          <p:nvPr/>
        </p:nvSpPr>
        <p:spPr>
          <a:xfrm>
            <a:off x="68276" y="5791200"/>
            <a:ext cx="3200400" cy="7310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08956" y="5714604"/>
            <a:ext cx="609600" cy="609600"/>
          </a:xfrm>
          <a:prstGeom prst="rect">
            <a:avLst/>
          </a:prstGeom>
          <a:blipFill dpi="0" rotWithShape="1">
            <a:blip r:embed="rId10">
              <a:alphaModFix amt="7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208956" y="4198978"/>
            <a:ext cx="3059719" cy="1477328"/>
          </a:xfrm>
          <a:prstGeom prst="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n-US" dirty="0">
              <a:solidFill>
                <a:srgbClr val="002060"/>
              </a:solidFill>
            </a:endParaRPr>
          </a:p>
          <a:p>
            <a:pPr algn="ctr"/>
            <a:r>
              <a:rPr lang="en-US" dirty="0">
                <a:solidFill>
                  <a:srgbClr val="002060"/>
                </a:solidFill>
              </a:rPr>
              <a:t>CONSTRUCT &gt; </a:t>
            </a:r>
          </a:p>
          <a:p>
            <a:pPr algn="ctr"/>
            <a:r>
              <a:rPr lang="en-US" dirty="0">
                <a:solidFill>
                  <a:srgbClr val="002060"/>
                </a:solidFill>
              </a:rPr>
              <a:t>POINT CLOUDS &gt;</a:t>
            </a:r>
          </a:p>
          <a:p>
            <a:pPr algn="ctr"/>
            <a:r>
              <a:rPr lang="en-US" dirty="0">
                <a:solidFill>
                  <a:srgbClr val="002060"/>
                </a:solidFill>
              </a:rPr>
              <a:t>EMPTY SCAN STRIPE CLOUD </a:t>
            </a:r>
          </a:p>
          <a:p>
            <a:endParaRPr lang="en-US" dirty="0">
              <a:solidFill>
                <a:srgbClr val="002060"/>
              </a:solidFill>
            </a:endParaRPr>
          </a:p>
        </p:txBody>
      </p:sp>
    </p:spTree>
    <p:extLst>
      <p:ext uri="{BB962C8B-B14F-4D97-AF65-F5344CB8AC3E}">
        <p14:creationId xmlns:p14="http://schemas.microsoft.com/office/powerpoint/2010/main" val="155603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up)">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xit" presetSubtype="0" fill="hold"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mediacall" presetSubtype="0" fill="hold" nodeType="withEffect">
                                  <p:stCondLst>
                                    <p:cond delay="0"/>
                                  </p:stCondLst>
                                  <p:childTnLst>
                                    <p:cmd type="call" cmd="playFrom(0.0)">
                                      <p:cBhvr>
                                        <p:cTn id="28" dur="11543" fill="hold"/>
                                        <p:tgtEl>
                                          <p:spTgt spid="18"/>
                                        </p:tgtEl>
                                      </p:cBhvr>
                                    </p:cmd>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 calcmode="lin" valueType="num">
                                      <p:cBhvr>
                                        <p:cTn id="35" dur="1000" fill="hold"/>
                                        <p:tgtEl>
                                          <p:spTgt spid="12"/>
                                        </p:tgtEl>
                                        <p:attrNameLst>
                                          <p:attrName>style.rotation</p:attrName>
                                        </p:attrNameLst>
                                      </p:cBhvr>
                                      <p:tavLst>
                                        <p:tav tm="0">
                                          <p:val>
                                            <p:fltVal val="90"/>
                                          </p:val>
                                        </p:tav>
                                        <p:tav tm="100000">
                                          <p:val>
                                            <p:fltVal val="0"/>
                                          </p:val>
                                        </p:tav>
                                      </p:tavLst>
                                    </p:anim>
                                    <p:animEffect transition="in" filter="fade">
                                      <p:cBhvr>
                                        <p:cTn id="36" dur="1000"/>
                                        <p:tgtEl>
                                          <p:spTgt spid="12"/>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4" fill="hold" display="0">
                  <p:stCondLst>
                    <p:cond delay="indefinite"/>
                  </p:stCondLst>
                </p:cTn>
                <p:tgtEl>
                  <p:spTgt spid="18"/>
                </p:tgtEl>
              </p:cMediaNode>
            </p:video>
          </p:childTnLst>
        </p:cTn>
      </p:par>
    </p:tnLst>
    <p:bldLst>
      <p:bldP spid="13" grpId="0" animBg="1"/>
      <p:bldP spid="12" grpId="0" animBg="1"/>
      <p:bldP spid="15" grpId="0" animBg="1"/>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286731" y="5966181"/>
            <a:ext cx="1857269"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itle 6"/>
          <p:cNvSpPr>
            <a:spLocks noGrp="1"/>
          </p:cNvSpPr>
          <p:nvPr>
            <p:ph type="title"/>
          </p:nvPr>
        </p:nvSpPr>
        <p:spPr>
          <a:xfrm>
            <a:off x="457201" y="0"/>
            <a:ext cx="2743199" cy="838200"/>
          </a:xfrm>
        </p:spPr>
        <p:txBody>
          <a:bodyPr/>
          <a:lstStyle/>
          <a:p>
            <a:r>
              <a:rPr lang="en-US" dirty="0"/>
              <a:t>Properties Dialog</a:t>
            </a:r>
          </a:p>
        </p:txBody>
      </p:sp>
      <p:pic>
        <p:nvPicPr>
          <p:cNvPr id="10" name="Picture 9"/>
          <p:cNvPicPr>
            <a:picLocks noChangeAspect="1"/>
          </p:cNvPicPr>
          <p:nvPr/>
        </p:nvPicPr>
        <p:blipFill>
          <a:blip r:embed="rId3"/>
          <a:stretch>
            <a:fillRect/>
          </a:stretch>
        </p:blipFill>
        <p:spPr>
          <a:xfrm>
            <a:off x="62347" y="990600"/>
            <a:ext cx="3326577" cy="5596369"/>
          </a:xfrm>
          <a:prstGeom prst="rect">
            <a:avLst/>
          </a:prstGeom>
          <a:ln>
            <a:solidFill>
              <a:srgbClr val="0086FB"/>
            </a:solidFill>
          </a:ln>
        </p:spPr>
      </p:pic>
      <p:sp>
        <p:nvSpPr>
          <p:cNvPr id="12" name="Oval 11"/>
          <p:cNvSpPr/>
          <p:nvPr/>
        </p:nvSpPr>
        <p:spPr>
          <a:xfrm>
            <a:off x="17585" y="4800600"/>
            <a:ext cx="3239241" cy="11655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62347" y="5181600"/>
            <a:ext cx="457200" cy="484535"/>
          </a:xfrm>
          <a:prstGeom prst="rect">
            <a:avLst/>
          </a:prstGeom>
          <a:blipFill dpi="0" rotWithShape="1">
            <a:blip r:embed="rId4">
              <a:alphaModFix amt="7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3497580" y="152400"/>
            <a:ext cx="5638800" cy="2895600"/>
          </a:xfrm>
          <a:prstGeom prst="rect">
            <a:avLst/>
          </a:prstGeom>
        </p:spPr>
      </p:pic>
      <p:pic>
        <p:nvPicPr>
          <p:cNvPr id="3" name="Picture 2"/>
          <p:cNvPicPr>
            <a:picLocks noChangeAspect="1"/>
          </p:cNvPicPr>
          <p:nvPr/>
        </p:nvPicPr>
        <p:blipFill>
          <a:blip r:embed="rId6"/>
          <a:stretch>
            <a:fillRect/>
          </a:stretch>
        </p:blipFill>
        <p:spPr>
          <a:xfrm>
            <a:off x="3581400" y="3429000"/>
            <a:ext cx="5554980" cy="3030382"/>
          </a:xfrm>
          <a:prstGeom prst="rect">
            <a:avLst/>
          </a:prstGeom>
        </p:spPr>
      </p:pic>
      <p:sp>
        <p:nvSpPr>
          <p:cNvPr id="14" name="TextBox 13"/>
          <p:cNvSpPr txBox="1"/>
          <p:nvPr/>
        </p:nvSpPr>
        <p:spPr>
          <a:xfrm>
            <a:off x="3695700" y="396240"/>
            <a:ext cx="2057400" cy="523220"/>
          </a:xfrm>
          <a:prstGeom prst="rect">
            <a:avLst/>
          </a:prstGeom>
          <a:noFill/>
        </p:spPr>
        <p:txBody>
          <a:bodyPr wrap="square" rtlCol="0">
            <a:spAutoFit/>
          </a:bodyPr>
          <a:lstStyle/>
          <a:p>
            <a:pPr algn="ctr"/>
            <a:r>
              <a:rPr lang="en-US" sz="2800" dirty="0"/>
              <a:t>Axis Aligned</a:t>
            </a:r>
          </a:p>
        </p:txBody>
      </p:sp>
      <p:sp>
        <p:nvSpPr>
          <p:cNvPr id="15" name="TextBox 14"/>
          <p:cNvSpPr txBox="1"/>
          <p:nvPr/>
        </p:nvSpPr>
        <p:spPr>
          <a:xfrm>
            <a:off x="3680460" y="3635216"/>
            <a:ext cx="1981200" cy="954107"/>
          </a:xfrm>
          <a:prstGeom prst="rect">
            <a:avLst/>
          </a:prstGeom>
          <a:noFill/>
        </p:spPr>
        <p:txBody>
          <a:bodyPr wrap="square" rtlCol="0">
            <a:spAutoFit/>
          </a:bodyPr>
          <a:lstStyle/>
          <a:p>
            <a:pPr algn="ctr"/>
            <a:r>
              <a:rPr lang="en-US" sz="2800" dirty="0"/>
              <a:t>Minimum Oriented</a:t>
            </a:r>
          </a:p>
        </p:txBody>
      </p:sp>
    </p:spTree>
    <p:extLst>
      <p:ext uri="{BB962C8B-B14F-4D97-AF65-F5344CB8AC3E}">
        <p14:creationId xmlns:p14="http://schemas.microsoft.com/office/powerpoint/2010/main" val="131827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Meshing Formats</a:t>
            </a:r>
          </a:p>
        </p:txBody>
      </p:sp>
      <p:grpSp>
        <p:nvGrpSpPr>
          <p:cNvPr id="94" name="Group 93"/>
          <p:cNvGrpSpPr/>
          <p:nvPr/>
        </p:nvGrpSpPr>
        <p:grpSpPr>
          <a:xfrm>
            <a:off x="3269510" y="1592580"/>
            <a:ext cx="2678411" cy="4366257"/>
            <a:chOff x="3251442" y="1600200"/>
            <a:chExt cx="2678411" cy="4366257"/>
          </a:xfrm>
        </p:grpSpPr>
        <p:graphicFrame>
          <p:nvGraphicFramePr>
            <p:cNvPr id="90" name="Diagram 89"/>
            <p:cNvGraphicFramePr/>
            <p:nvPr>
              <p:extLst>
                <p:ext uri="{D42A27DB-BD31-4B8C-83A1-F6EECF244321}">
                  <p14:modId xmlns:p14="http://schemas.microsoft.com/office/powerpoint/2010/main" val="3524273505"/>
                </p:ext>
              </p:extLst>
            </p:nvPr>
          </p:nvGraphicFramePr>
          <p:xfrm>
            <a:off x="3284658" y="1600200"/>
            <a:ext cx="2645195" cy="4366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2" name="Picture 81" descr="No higher resolution available."/>
            <p:cNvPicPr>
              <a:picLocks noChangeAspect="1"/>
            </p:cNvPicPr>
            <p:nvPr/>
          </p:nvPicPr>
          <p:blipFill>
            <a:blip r:embed="rId8">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251442" y="1792835"/>
              <a:ext cx="1003322" cy="877206"/>
            </a:xfrm>
            <a:prstGeom prst="rect">
              <a:avLst/>
            </a:prstGeom>
          </p:spPr>
        </p:pic>
      </p:grpSp>
      <p:grpSp>
        <p:nvGrpSpPr>
          <p:cNvPr id="93" name="Group 92"/>
          <p:cNvGrpSpPr/>
          <p:nvPr/>
        </p:nvGrpSpPr>
        <p:grpSpPr>
          <a:xfrm>
            <a:off x="6135357" y="1600200"/>
            <a:ext cx="2645195" cy="4366257"/>
            <a:chOff x="6135357" y="1600200"/>
            <a:chExt cx="2645195" cy="4366257"/>
          </a:xfrm>
        </p:grpSpPr>
        <p:graphicFrame>
          <p:nvGraphicFramePr>
            <p:cNvPr id="91" name="Diagram 90"/>
            <p:cNvGraphicFramePr/>
            <p:nvPr>
              <p:extLst>
                <p:ext uri="{D42A27DB-BD31-4B8C-83A1-F6EECF244321}">
                  <p14:modId xmlns:p14="http://schemas.microsoft.com/office/powerpoint/2010/main" val="656861763"/>
                </p:ext>
              </p:extLst>
            </p:nvPr>
          </p:nvGraphicFramePr>
          <p:xfrm>
            <a:off x="6135357" y="1600200"/>
            <a:ext cx="2645195" cy="436625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76" name="Group 75"/>
            <p:cNvGrpSpPr/>
            <p:nvPr/>
          </p:nvGrpSpPr>
          <p:grpSpPr>
            <a:xfrm>
              <a:off x="6172200" y="1770052"/>
              <a:ext cx="875043" cy="899990"/>
              <a:chOff x="3610928" y="1817528"/>
              <a:chExt cx="1345882" cy="994253"/>
            </a:xfrm>
          </p:grpSpPr>
          <p:sp>
            <p:nvSpPr>
              <p:cNvPr id="52" name="Rectangle 51"/>
              <p:cNvSpPr/>
              <p:nvPr/>
            </p:nvSpPr>
            <p:spPr>
              <a:xfrm>
                <a:off x="3619499" y="1821181"/>
                <a:ext cx="1318258" cy="990600"/>
              </a:xfrm>
              <a:prstGeom prst="rect">
                <a:avLst/>
              </a:prstGeom>
              <a:solidFill>
                <a:schemeClr val="bg1">
                  <a:lumMod val="9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a:cxnSpLocks/>
              </p:cNvCxnSpPr>
              <p:nvPr/>
            </p:nvCxnSpPr>
            <p:spPr>
              <a:xfrm>
                <a:off x="3610928" y="2293620"/>
                <a:ext cx="530542" cy="51816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cxnSpLocks/>
              </p:cNvCxnSpPr>
              <p:nvPr/>
            </p:nvCxnSpPr>
            <p:spPr>
              <a:xfrm>
                <a:off x="3638549" y="1876423"/>
                <a:ext cx="1085850" cy="935354"/>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p:cNvCxnSpPr>
              <p:nvPr/>
            </p:nvCxnSpPr>
            <p:spPr>
              <a:xfrm>
                <a:off x="4030980" y="1821180"/>
                <a:ext cx="925830" cy="74295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a:cxnSpLocks/>
              </p:cNvCxnSpPr>
              <p:nvPr/>
            </p:nvCxnSpPr>
            <p:spPr>
              <a:xfrm>
                <a:off x="4493895" y="1817529"/>
                <a:ext cx="443865" cy="375126"/>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638550" y="1821180"/>
                <a:ext cx="640080" cy="72390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3832856" y="1817528"/>
                <a:ext cx="967742" cy="994251"/>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cxnSpLocks/>
              </p:cNvCxnSpPr>
              <p:nvPr/>
            </p:nvCxnSpPr>
            <p:spPr>
              <a:xfrm flipH="1">
                <a:off x="4278630" y="2091690"/>
                <a:ext cx="659130" cy="720090"/>
              </a:xfrm>
              <a:prstGeom prst="line">
                <a:avLst/>
              </a:prstGeom>
              <a:ln w="19050">
                <a:solidFill>
                  <a:srgbClr val="FF00FF"/>
                </a:solidFill>
              </a:ln>
            </p:spPr>
            <p:style>
              <a:lnRef idx="1">
                <a:schemeClr val="accent1"/>
              </a:lnRef>
              <a:fillRef idx="0">
                <a:schemeClr val="accent1"/>
              </a:fillRef>
              <a:effectRef idx="0">
                <a:schemeClr val="accent1"/>
              </a:effectRef>
              <a:fontRef idx="minor">
                <a:schemeClr val="tx1"/>
              </a:fontRef>
            </p:style>
          </p:cxnSp>
        </p:grpSp>
      </p:grpSp>
      <p:grpSp>
        <p:nvGrpSpPr>
          <p:cNvPr id="95" name="Group 94"/>
          <p:cNvGrpSpPr/>
          <p:nvPr/>
        </p:nvGrpSpPr>
        <p:grpSpPr>
          <a:xfrm>
            <a:off x="436879" y="1600200"/>
            <a:ext cx="2645195" cy="4366257"/>
            <a:chOff x="433959" y="1600200"/>
            <a:chExt cx="2645195" cy="4366257"/>
          </a:xfrm>
        </p:grpSpPr>
        <p:graphicFrame>
          <p:nvGraphicFramePr>
            <p:cNvPr id="86" name="Diagram 85"/>
            <p:cNvGraphicFramePr/>
            <p:nvPr>
              <p:extLst>
                <p:ext uri="{D42A27DB-BD31-4B8C-83A1-F6EECF244321}">
                  <p14:modId xmlns:p14="http://schemas.microsoft.com/office/powerpoint/2010/main" val="884027375"/>
                </p:ext>
              </p:extLst>
            </p:nvPr>
          </p:nvGraphicFramePr>
          <p:xfrm>
            <a:off x="433959" y="1600200"/>
            <a:ext cx="2645195" cy="436625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92" name="Rectangle 91"/>
            <p:cNvSpPr/>
            <p:nvPr/>
          </p:nvSpPr>
          <p:spPr>
            <a:xfrm>
              <a:off x="486469" y="1811139"/>
              <a:ext cx="861443" cy="85890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474083" y="1811139"/>
            <a:ext cx="861443" cy="858902"/>
            <a:chOff x="1143000" y="2057400"/>
            <a:chExt cx="762000" cy="762000"/>
          </a:xfrm>
        </p:grpSpPr>
        <p:cxnSp>
          <p:nvCxnSpPr>
            <p:cNvPr id="12" name="Straight Connector 11"/>
            <p:cNvCxnSpPr/>
            <p:nvPr/>
          </p:nvCxnSpPr>
          <p:spPr>
            <a:xfrm flipV="1">
              <a:off x="1143000" y="2057400"/>
              <a:ext cx="304800" cy="1524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447800" y="2057400"/>
              <a:ext cx="228600" cy="1524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676400" y="2209800"/>
              <a:ext cx="152400" cy="1524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828800" y="2362200"/>
              <a:ext cx="76200" cy="2286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524000" y="2590800"/>
              <a:ext cx="381000" cy="2286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cxnSpLocks/>
            </p:cNvCxnSpPr>
            <p:nvPr/>
          </p:nvCxnSpPr>
          <p:spPr>
            <a:xfrm>
              <a:off x="1143000" y="2209800"/>
              <a:ext cx="381000" cy="6096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flipH="1">
              <a:off x="1295400" y="2209800"/>
              <a:ext cx="381000" cy="20955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1371600" y="2362200"/>
              <a:ext cx="457200" cy="2286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a:off x="1257300" y="2152650"/>
              <a:ext cx="419100" cy="59055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a:off x="1419225" y="2076450"/>
              <a:ext cx="409575" cy="579664"/>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875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ppt_x"/>
                                          </p:val>
                                        </p:tav>
                                        <p:tav tm="100000">
                                          <p:val>
                                            <p:strVal val="#ppt_x"/>
                                          </p:val>
                                        </p:tav>
                                      </p:tavLst>
                                    </p:anim>
                                    <p:anim calcmode="lin" valueType="num">
                                      <p:cBhvr additive="base">
                                        <p:cTn id="8" dur="100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5"/>
                                        </p:tgtEl>
                                        <p:attrNameLst>
                                          <p:attrName>style.visibility</p:attrName>
                                        </p:attrNameLst>
                                      </p:cBhvr>
                                      <p:to>
                                        <p:strVal val="visible"/>
                                      </p:to>
                                    </p:set>
                                    <p:anim calcmode="lin" valueType="num">
                                      <p:cBhvr additive="base">
                                        <p:cTn id="11" dur="1000" fill="hold"/>
                                        <p:tgtEl>
                                          <p:spTgt spid="95"/>
                                        </p:tgtEl>
                                        <p:attrNameLst>
                                          <p:attrName>ppt_x</p:attrName>
                                        </p:attrNameLst>
                                      </p:cBhvr>
                                      <p:tavLst>
                                        <p:tav tm="0">
                                          <p:val>
                                            <p:strVal val="#ppt_x"/>
                                          </p:val>
                                        </p:tav>
                                        <p:tav tm="100000">
                                          <p:val>
                                            <p:strVal val="#ppt_x"/>
                                          </p:val>
                                        </p:tav>
                                      </p:tavLst>
                                    </p:anim>
                                    <p:anim calcmode="lin" valueType="num">
                                      <p:cBhvr additive="base">
                                        <p:cTn id="12" dur="10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4"/>
                                        </p:tgtEl>
                                        <p:attrNameLst>
                                          <p:attrName>style.visibility</p:attrName>
                                        </p:attrNameLst>
                                      </p:cBhvr>
                                      <p:to>
                                        <p:strVal val="visible"/>
                                      </p:to>
                                    </p:set>
                                    <p:anim calcmode="lin" valueType="num">
                                      <p:cBhvr additive="base">
                                        <p:cTn id="17" dur="1000" fill="hold"/>
                                        <p:tgtEl>
                                          <p:spTgt spid="94"/>
                                        </p:tgtEl>
                                        <p:attrNameLst>
                                          <p:attrName>ppt_x</p:attrName>
                                        </p:attrNameLst>
                                      </p:cBhvr>
                                      <p:tavLst>
                                        <p:tav tm="0">
                                          <p:val>
                                            <p:strVal val="#ppt_x"/>
                                          </p:val>
                                        </p:tav>
                                        <p:tav tm="100000">
                                          <p:val>
                                            <p:strVal val="#ppt_x"/>
                                          </p:val>
                                        </p:tav>
                                      </p:tavLst>
                                    </p:anim>
                                    <p:anim calcmode="lin" valueType="num">
                                      <p:cBhvr additive="base">
                                        <p:cTn id="18" dur="10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3"/>
                                        </p:tgtEl>
                                        <p:attrNameLst>
                                          <p:attrName>style.visibility</p:attrName>
                                        </p:attrNameLst>
                                      </p:cBhvr>
                                      <p:to>
                                        <p:strVal val="visible"/>
                                      </p:to>
                                    </p:set>
                                    <p:anim calcmode="lin" valueType="num">
                                      <p:cBhvr additive="base">
                                        <p:cTn id="23" dur="1000" fill="hold"/>
                                        <p:tgtEl>
                                          <p:spTgt spid="93"/>
                                        </p:tgtEl>
                                        <p:attrNameLst>
                                          <p:attrName>ppt_x</p:attrName>
                                        </p:attrNameLst>
                                      </p:cBhvr>
                                      <p:tavLst>
                                        <p:tav tm="0">
                                          <p:val>
                                            <p:strVal val="#ppt_x"/>
                                          </p:val>
                                        </p:tav>
                                        <p:tav tm="100000">
                                          <p:val>
                                            <p:strVal val="#ppt_x"/>
                                          </p:val>
                                        </p:tav>
                                      </p:tavLst>
                                    </p:anim>
                                    <p:anim calcmode="lin" valueType="num">
                                      <p:cBhvr additive="base">
                                        <p:cTn id="24" dur="1000" fill="hold"/>
                                        <p:tgtEl>
                                          <p:spTgt spid="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1737956"/>
            <a:ext cx="2872740" cy="1143000"/>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en-US" dirty="0">
                <a:solidFill>
                  <a:srgbClr val="063247"/>
                </a:solidFill>
              </a:rPr>
              <a:t>Scan Stripe</a:t>
            </a:r>
            <a:br>
              <a:rPr lang="en-US" dirty="0">
                <a:solidFill>
                  <a:srgbClr val="063247"/>
                </a:solidFill>
              </a:rPr>
            </a:br>
            <a:r>
              <a:rPr lang="en-US" dirty="0">
                <a:solidFill>
                  <a:srgbClr val="063247"/>
                </a:solidFill>
              </a:rPr>
              <a:t>Cloud</a:t>
            </a:r>
          </a:p>
        </p:txBody>
      </p:sp>
      <p:pic>
        <p:nvPicPr>
          <p:cNvPr id="13" name="scan stripe coul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26720" y="3124200"/>
            <a:ext cx="2872740" cy="2190108"/>
          </a:xfrm>
          <a:prstGeom prst="rect">
            <a:avLst/>
          </a:prstGeom>
        </p:spPr>
      </p:pic>
      <p:pic>
        <p:nvPicPr>
          <p:cNvPr id="14" name="coarse mesh">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345180" y="3124200"/>
            <a:ext cx="2872740" cy="2190108"/>
          </a:xfrm>
          <a:prstGeom prst="rect">
            <a:avLst/>
          </a:prstGeom>
        </p:spPr>
      </p:pic>
      <p:pic>
        <p:nvPicPr>
          <p:cNvPr id="15" name="fine mesh">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6263640" y="3124200"/>
            <a:ext cx="2872740" cy="2190109"/>
          </a:xfrm>
          <a:prstGeom prst="rect">
            <a:avLst/>
          </a:prstGeom>
        </p:spPr>
      </p:pic>
      <p:sp>
        <p:nvSpPr>
          <p:cNvPr id="16" name="Title 1"/>
          <p:cNvSpPr txBox="1">
            <a:spLocks/>
          </p:cNvSpPr>
          <p:nvPr/>
        </p:nvSpPr>
        <p:spPr>
          <a:xfrm>
            <a:off x="6256020" y="1737956"/>
            <a:ext cx="2857500" cy="1143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pPr algn="ctr"/>
            <a:r>
              <a:rPr lang="en-US" sz="3600" dirty="0"/>
              <a:t>Fine </a:t>
            </a:r>
          </a:p>
          <a:p>
            <a:pPr algn="ctr"/>
            <a:r>
              <a:rPr lang="en-US" sz="3600" dirty="0"/>
              <a:t>Mesh</a:t>
            </a:r>
          </a:p>
        </p:txBody>
      </p:sp>
      <p:sp>
        <p:nvSpPr>
          <p:cNvPr id="17" name="Title 1"/>
          <p:cNvSpPr txBox="1">
            <a:spLocks/>
          </p:cNvSpPr>
          <p:nvPr/>
        </p:nvSpPr>
        <p:spPr>
          <a:xfrm>
            <a:off x="3352800" y="1737956"/>
            <a:ext cx="2872740" cy="11430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pPr algn="ctr"/>
            <a:r>
              <a:rPr lang="en-US" sz="3600" dirty="0"/>
              <a:t>Coarse</a:t>
            </a:r>
          </a:p>
          <a:p>
            <a:pPr algn="ctr"/>
            <a:r>
              <a:rPr lang="en-US" sz="3600" dirty="0"/>
              <a:t>Mesh</a:t>
            </a:r>
          </a:p>
        </p:txBody>
      </p:sp>
      <p:sp>
        <p:nvSpPr>
          <p:cNvPr id="18" name="Title 1"/>
          <p:cNvSpPr txBox="1">
            <a:spLocks/>
          </p:cNvSpPr>
          <p:nvPr/>
        </p:nvSpPr>
        <p:spPr>
          <a:xfrm>
            <a:off x="1143000" y="274638"/>
            <a:ext cx="7543800" cy="1143000"/>
          </a:xfrm>
          <a:prstGeom prst="rect">
            <a:avLst/>
          </a:prstGeom>
        </p:spPr>
        <p:txBody>
          <a:bodyPr vert="horz" lIns="91440" tIns="45720" rIns="91440" bIns="45720" rtlCol="0" anchor="ctr">
            <a:normAutofit/>
          </a:bodyPr>
          <a:lst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a:lstStyle>
          <a:p>
            <a:r>
              <a:rPr lang="en-US" dirty="0"/>
              <a:t>Visualization</a:t>
            </a:r>
          </a:p>
        </p:txBody>
      </p:sp>
    </p:spTree>
    <p:extLst>
      <p:ext uri="{BB962C8B-B14F-4D97-AF65-F5344CB8AC3E}">
        <p14:creationId xmlns:p14="http://schemas.microsoft.com/office/powerpoint/2010/main" val="322608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 presetClass="mediacall" presetSubtype="0" fill="hold" nodeType="withEffect">
                                  <p:stCondLst>
                                    <p:cond delay="0"/>
                                  </p:stCondLst>
                                  <p:childTnLst>
                                    <p:cmd type="call" cmd="playFrom(0.0)">
                                      <p:cBhvr>
                                        <p:cTn id="12" dur="11006" fill="hold"/>
                                        <p:tgtEl>
                                          <p:spTgt spid="13"/>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childTnLst>
                                </p:cTn>
                              </p:par>
                              <p:par>
                                <p:cTn id="21" presetID="1" presetClass="mediacall" presetSubtype="0" fill="hold" nodeType="withEffect">
                                  <p:stCondLst>
                                    <p:cond delay="0"/>
                                  </p:stCondLst>
                                  <p:childTnLst>
                                    <p:cmd type="call" cmd="playFrom(0.0)">
                                      <p:cBhvr>
                                        <p:cTn id="22" dur="10518" fill="hold"/>
                                        <p:tgtEl>
                                          <p:spTgt spid="14"/>
                                        </p:tgtEl>
                                      </p:cBhvr>
                                    </p:cmd>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childTnLst>
                                </p:cTn>
                              </p:par>
                              <p:par>
                                <p:cTn id="31" presetID="1" presetClass="mediacall" presetSubtype="0" repeatCount="indefinite" fill="hold" nodeType="withEffect">
                                  <p:stCondLst>
                                    <p:cond delay="0"/>
                                  </p:stCondLst>
                                  <p:childTnLst>
                                    <p:cmd type="call" cmd="playFrom(0.0)">
                                      <p:cBhvr>
                                        <p:cTn id="32" dur="1151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33" repeatCount="indefinite" fill="hold" display="0">
                  <p:stCondLst>
                    <p:cond delay="indefinite"/>
                  </p:stCondLst>
                </p:cTn>
                <p:tgtEl>
                  <p:spTgt spid="13"/>
                </p:tgtEl>
              </p:cMediaNode>
            </p:video>
            <p:video>
              <p:cMediaNode vol="80000" mute="1">
                <p:cTn id="34" repeatCount="indefinite" fill="hold" display="0">
                  <p:stCondLst>
                    <p:cond delay="indefinite"/>
                  </p:stCondLst>
                </p:cTn>
                <p:tgtEl>
                  <p:spTgt spid="14"/>
                </p:tgtEl>
              </p:cMediaNode>
            </p:video>
            <p:video>
              <p:cMediaNode vol="80000" mute="1">
                <p:cTn id="35" repeatCount="indefinite" fill="hold" display="0">
                  <p:stCondLst>
                    <p:cond delay="indefinite"/>
                  </p:stCondLst>
                  <p:endCondLst>
                    <p:cond evt="onNext" delay="0">
                      <p:tgtEl>
                        <p:sldTgt/>
                      </p:tgtEl>
                    </p:cond>
                  </p:endCondLst>
                </p:cTn>
                <p:tgtEl>
                  <p:spTgt spid="15"/>
                </p:tgtEl>
              </p:cMediaNode>
            </p:video>
          </p:childTnLst>
        </p:cTn>
      </p:par>
    </p:tnLst>
    <p:bldLst>
      <p:bldP spid="2" grpId="0" animBg="1"/>
      <p:bldP spid="16" grpId="0" animBg="1"/>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81801" y="5966181"/>
            <a:ext cx="2362200"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4"/>
          <p:cNvSpPr>
            <a:spLocks noGrp="1"/>
          </p:cNvSpPr>
          <p:nvPr>
            <p:ph type="title"/>
          </p:nvPr>
        </p:nvSpPr>
        <p:spPr/>
        <p:txBody>
          <a:bodyPr/>
          <a:lstStyle/>
          <a:p>
            <a:r>
              <a:rPr lang="en-US" dirty="0"/>
              <a:t>Mesh Parameters</a:t>
            </a:r>
          </a:p>
        </p:txBody>
      </p:sp>
      <p:pic>
        <p:nvPicPr>
          <p:cNvPr id="8" name="Picture 7"/>
          <p:cNvPicPr>
            <a:picLocks noChangeAspect="1"/>
          </p:cNvPicPr>
          <p:nvPr/>
        </p:nvPicPr>
        <p:blipFill>
          <a:blip r:embed="rId3"/>
          <a:stretch>
            <a:fillRect/>
          </a:stretch>
        </p:blipFill>
        <p:spPr>
          <a:xfrm>
            <a:off x="3795835" y="533400"/>
            <a:ext cx="5016500" cy="6019800"/>
          </a:xfrm>
          <a:prstGeom prst="rect">
            <a:avLst/>
          </a:prstGeom>
          <a:ln w="19050">
            <a:solidFill>
              <a:srgbClr val="0086FB"/>
            </a:solidFill>
          </a:ln>
        </p:spPr>
      </p:pic>
      <p:sp>
        <p:nvSpPr>
          <p:cNvPr id="16" name="TextBox 15"/>
          <p:cNvSpPr txBox="1"/>
          <p:nvPr/>
        </p:nvSpPr>
        <p:spPr>
          <a:xfrm>
            <a:off x="524120" y="2022203"/>
            <a:ext cx="2236665" cy="369332"/>
          </a:xfrm>
          <a:prstGeom prst="rect">
            <a:avLst/>
          </a:prstGeom>
          <a:noFill/>
          <a:ln w="38100">
            <a:solidFill>
              <a:schemeClr val="bg1"/>
            </a:solidFill>
          </a:ln>
        </p:spPr>
        <p:txBody>
          <a:bodyPr wrap="square" rtlCol="0">
            <a:spAutoFit/>
          </a:bodyPr>
          <a:lstStyle/>
          <a:p>
            <a:pPr algn="ctr"/>
            <a:r>
              <a:rPr lang="en-US" dirty="0">
                <a:solidFill>
                  <a:schemeClr val="bg1"/>
                </a:solidFill>
              </a:rPr>
              <a:t>Fine Mesh Controls</a:t>
            </a:r>
          </a:p>
        </p:txBody>
      </p:sp>
      <p:cxnSp>
        <p:nvCxnSpPr>
          <p:cNvPr id="23" name="Connector: Elbow 22"/>
          <p:cNvCxnSpPr>
            <a:stCxn id="16" idx="1"/>
            <a:endCxn id="19" idx="1"/>
          </p:cNvCxnSpPr>
          <p:nvPr/>
        </p:nvCxnSpPr>
        <p:spPr>
          <a:xfrm rot="10800000" flipH="1" flipV="1">
            <a:off x="524120" y="2206869"/>
            <a:ext cx="8792" cy="565652"/>
          </a:xfrm>
          <a:prstGeom prst="bentConnector3">
            <a:avLst>
              <a:gd name="adj1" fmla="val -260009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p:cNvCxnSpPr>
            <a:stCxn id="16" idx="1"/>
            <a:endCxn id="20" idx="1"/>
          </p:cNvCxnSpPr>
          <p:nvPr/>
        </p:nvCxnSpPr>
        <p:spPr>
          <a:xfrm rot="10800000" flipV="1">
            <a:off x="506536" y="2206868"/>
            <a:ext cx="17585" cy="1834635"/>
          </a:xfrm>
          <a:prstGeom prst="bentConnector3">
            <a:avLst>
              <a:gd name="adj1" fmla="val 1399972"/>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p:cNvCxnSpPr>
            <a:cxnSpLocks/>
            <a:stCxn id="16" idx="1"/>
            <a:endCxn id="21" idx="1"/>
          </p:cNvCxnSpPr>
          <p:nvPr/>
        </p:nvCxnSpPr>
        <p:spPr>
          <a:xfrm rot="10800000" flipH="1" flipV="1">
            <a:off x="524120" y="2206868"/>
            <a:ext cx="8792" cy="3212569"/>
          </a:xfrm>
          <a:prstGeom prst="bentConnector3">
            <a:avLst>
              <a:gd name="adj1" fmla="val -260009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506535" y="762000"/>
            <a:ext cx="8180265" cy="1099066"/>
            <a:chOff x="506535" y="762000"/>
            <a:chExt cx="8180265" cy="1099066"/>
          </a:xfrm>
        </p:grpSpPr>
        <p:sp>
          <p:nvSpPr>
            <p:cNvPr id="2" name="Rectangle: Rounded Corners 1"/>
            <p:cNvSpPr/>
            <p:nvPr/>
          </p:nvSpPr>
          <p:spPr>
            <a:xfrm>
              <a:off x="3962400" y="762000"/>
              <a:ext cx="4724400" cy="838200"/>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06535" y="1491734"/>
              <a:ext cx="2236665" cy="369332"/>
            </a:xfrm>
            <a:prstGeom prst="rect">
              <a:avLst/>
            </a:prstGeom>
            <a:noFill/>
            <a:ln w="38100">
              <a:solidFill>
                <a:schemeClr val="accent6">
                  <a:lumMod val="75000"/>
                </a:schemeClr>
              </a:solidFill>
            </a:ln>
          </p:spPr>
          <p:txBody>
            <a:bodyPr wrap="square" rtlCol="0">
              <a:spAutoFit/>
            </a:bodyPr>
            <a:lstStyle/>
            <a:p>
              <a:pPr algn="ctr"/>
              <a:r>
                <a:rPr lang="en-US" dirty="0">
                  <a:solidFill>
                    <a:schemeClr val="accent6">
                      <a:lumMod val="75000"/>
                    </a:schemeClr>
                  </a:solidFill>
                </a:rPr>
                <a:t>Coarse Mesh Controls</a:t>
              </a:r>
            </a:p>
          </p:txBody>
        </p:sp>
        <p:cxnSp>
          <p:nvCxnSpPr>
            <p:cNvPr id="31" name="Connector: Elbow 30"/>
            <p:cNvCxnSpPr>
              <a:stCxn id="14" idx="3"/>
            </p:cNvCxnSpPr>
            <p:nvPr/>
          </p:nvCxnSpPr>
          <p:spPr>
            <a:xfrm flipV="1">
              <a:off x="2743200" y="1143000"/>
              <a:ext cx="1219199" cy="533400"/>
            </a:xfrm>
            <a:prstGeom prst="bentConnector3">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532912" y="1600200"/>
            <a:ext cx="8153888" cy="1600200"/>
            <a:chOff x="532912" y="1600200"/>
            <a:chExt cx="8153888" cy="1600200"/>
          </a:xfrm>
        </p:grpSpPr>
        <p:sp>
          <p:nvSpPr>
            <p:cNvPr id="9" name="Rectangle: Rounded Corners 8"/>
            <p:cNvSpPr/>
            <p:nvPr/>
          </p:nvSpPr>
          <p:spPr>
            <a:xfrm>
              <a:off x="3962400" y="1600200"/>
              <a:ext cx="4724400" cy="16002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32912" y="2587855"/>
              <a:ext cx="2236665" cy="369332"/>
            </a:xfrm>
            <a:prstGeom prst="rect">
              <a:avLst/>
            </a:prstGeom>
            <a:noFill/>
            <a:ln w="38100">
              <a:solidFill>
                <a:srgbClr val="00B050"/>
              </a:solidFill>
            </a:ln>
          </p:spPr>
          <p:txBody>
            <a:bodyPr wrap="square" rtlCol="0">
              <a:spAutoFit/>
            </a:bodyPr>
            <a:lstStyle/>
            <a:p>
              <a:pPr algn="ctr"/>
              <a:r>
                <a:rPr lang="en-US" dirty="0">
                  <a:solidFill>
                    <a:srgbClr val="00B050"/>
                  </a:solidFill>
                </a:rPr>
                <a:t>Pre-Filtering Options</a:t>
              </a:r>
            </a:p>
          </p:txBody>
        </p:sp>
        <p:cxnSp>
          <p:nvCxnSpPr>
            <p:cNvPr id="32" name="Connector: Elbow 31"/>
            <p:cNvCxnSpPr/>
            <p:nvPr/>
          </p:nvCxnSpPr>
          <p:spPr>
            <a:xfrm flipV="1">
              <a:off x="2769577" y="2228822"/>
              <a:ext cx="1219199" cy="533400"/>
            </a:xfrm>
            <a:prstGeom prst="bentConnector3">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506535" y="3200400"/>
            <a:ext cx="8167682" cy="1025770"/>
            <a:chOff x="506535" y="3200400"/>
            <a:chExt cx="8167682" cy="1025770"/>
          </a:xfrm>
        </p:grpSpPr>
        <p:sp>
          <p:nvSpPr>
            <p:cNvPr id="10" name="Rectangle: Rounded Corners 9"/>
            <p:cNvSpPr/>
            <p:nvPr/>
          </p:nvSpPr>
          <p:spPr>
            <a:xfrm>
              <a:off x="3962400" y="3200400"/>
              <a:ext cx="4711817" cy="685800"/>
            </a:xfrm>
            <a:prstGeom prst="round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506535" y="3856838"/>
              <a:ext cx="2236665" cy="369332"/>
            </a:xfrm>
            <a:prstGeom prst="rect">
              <a:avLst/>
            </a:prstGeom>
            <a:noFill/>
            <a:ln w="38100">
              <a:solidFill>
                <a:srgbClr val="FF00FF"/>
              </a:solidFill>
            </a:ln>
          </p:spPr>
          <p:txBody>
            <a:bodyPr wrap="square" rtlCol="0">
              <a:spAutoFit/>
            </a:bodyPr>
            <a:lstStyle/>
            <a:p>
              <a:pPr algn="ctr"/>
              <a:r>
                <a:rPr lang="en-US" dirty="0">
                  <a:solidFill>
                    <a:srgbClr val="FF00FF"/>
                  </a:solidFill>
                </a:rPr>
                <a:t>Iterative Processing</a:t>
              </a:r>
            </a:p>
          </p:txBody>
        </p:sp>
        <p:cxnSp>
          <p:nvCxnSpPr>
            <p:cNvPr id="34" name="Connector: Elbow 33"/>
            <p:cNvCxnSpPr>
              <a:cxnSpLocks/>
              <a:stCxn id="20" idx="3"/>
              <a:endCxn id="10" idx="1"/>
            </p:cNvCxnSpPr>
            <p:nvPr/>
          </p:nvCxnSpPr>
          <p:spPr>
            <a:xfrm flipV="1">
              <a:off x="2743200" y="3543300"/>
              <a:ext cx="1219200" cy="498204"/>
            </a:xfrm>
            <a:prstGeom prst="bentConnector3">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532912" y="3897490"/>
            <a:ext cx="8153888" cy="2350909"/>
            <a:chOff x="532912" y="3897490"/>
            <a:chExt cx="8153888" cy="2350909"/>
          </a:xfrm>
        </p:grpSpPr>
        <p:sp>
          <p:nvSpPr>
            <p:cNvPr id="11" name="Rectangle: Rounded Corners 10"/>
            <p:cNvSpPr/>
            <p:nvPr/>
          </p:nvSpPr>
          <p:spPr>
            <a:xfrm>
              <a:off x="3962400" y="3897490"/>
              <a:ext cx="4724400" cy="2350909"/>
            </a:xfrm>
            <a:prstGeom prst="roundRect">
              <a:avLst>
                <a:gd name="adj" fmla="val 10309"/>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21" name="TextBox 20"/>
            <p:cNvSpPr txBox="1"/>
            <p:nvPr/>
          </p:nvSpPr>
          <p:spPr>
            <a:xfrm>
              <a:off x="532912" y="5234772"/>
              <a:ext cx="2236665" cy="369332"/>
            </a:xfrm>
            <a:prstGeom prst="rect">
              <a:avLst/>
            </a:prstGeom>
            <a:noFill/>
            <a:ln w="38100">
              <a:solidFill>
                <a:srgbClr val="FFFF00"/>
              </a:solidFill>
            </a:ln>
          </p:spPr>
          <p:txBody>
            <a:bodyPr wrap="square" rtlCol="0">
              <a:spAutoFit/>
            </a:bodyPr>
            <a:lstStyle/>
            <a:p>
              <a:pPr algn="ctr"/>
              <a:r>
                <a:rPr lang="en-US" dirty="0">
                  <a:solidFill>
                    <a:srgbClr val="FFFF00"/>
                  </a:solidFill>
                </a:rPr>
                <a:t>Finalization Options</a:t>
              </a:r>
            </a:p>
          </p:txBody>
        </p:sp>
        <p:cxnSp>
          <p:nvCxnSpPr>
            <p:cNvPr id="36" name="Connector: Elbow 35"/>
            <p:cNvCxnSpPr>
              <a:stCxn id="21" idx="3"/>
            </p:cNvCxnSpPr>
            <p:nvPr/>
          </p:nvCxnSpPr>
          <p:spPr>
            <a:xfrm flipV="1">
              <a:off x="2769577" y="4876800"/>
              <a:ext cx="1192822" cy="542638"/>
            </a:xfrm>
            <a:prstGeom prst="bentConnector3">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230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left)">
                                      <p:cBhvr>
                                        <p:cTn id="20" dur="1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10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Align Cloud to CAD/Mesh</a:t>
            </a:r>
          </a:p>
        </p:txBody>
      </p:sp>
      <p:pic>
        <p:nvPicPr>
          <p:cNvPr id="8" name="Picture 7"/>
          <p:cNvPicPr>
            <a:picLocks noChangeAspect="1"/>
          </p:cNvPicPr>
          <p:nvPr/>
        </p:nvPicPr>
        <p:blipFill>
          <a:blip r:embed="rId3"/>
          <a:stretch>
            <a:fillRect/>
          </a:stretch>
        </p:blipFill>
        <p:spPr>
          <a:xfrm>
            <a:off x="685800" y="2209800"/>
            <a:ext cx="2695238" cy="2990476"/>
          </a:xfrm>
          <a:prstGeom prst="rect">
            <a:avLst/>
          </a:prstGeom>
        </p:spPr>
      </p:pic>
      <p:pic>
        <p:nvPicPr>
          <p:cNvPr id="9" name="Picture 8"/>
          <p:cNvPicPr>
            <a:picLocks noChangeAspect="1"/>
          </p:cNvPicPr>
          <p:nvPr/>
        </p:nvPicPr>
        <p:blipFill>
          <a:blip r:embed="rId4">
            <a:clrChange>
              <a:clrFrom>
                <a:srgbClr val="FFFFFF"/>
              </a:clrFrom>
              <a:clrTo>
                <a:srgbClr val="FFFFFF">
                  <a:alpha val="0"/>
                </a:srgbClr>
              </a:clrTo>
            </a:clrChange>
          </a:blip>
          <a:stretch>
            <a:fillRect/>
          </a:stretch>
        </p:blipFill>
        <p:spPr>
          <a:xfrm>
            <a:off x="6248400" y="2157419"/>
            <a:ext cx="2657143" cy="3095238"/>
          </a:xfrm>
          <a:prstGeom prst="rect">
            <a:avLst/>
          </a:prstGeom>
        </p:spPr>
      </p:pic>
      <p:pic>
        <p:nvPicPr>
          <p:cNvPr id="12" name="Picture 11"/>
          <p:cNvPicPr>
            <a:picLocks noChangeAspect="1"/>
          </p:cNvPicPr>
          <p:nvPr/>
        </p:nvPicPr>
        <p:blipFill>
          <a:blip r:embed="rId5"/>
          <a:stretch>
            <a:fillRect/>
          </a:stretch>
        </p:blipFill>
        <p:spPr>
          <a:xfrm>
            <a:off x="5181600" y="5264379"/>
            <a:ext cx="2257143" cy="1361905"/>
          </a:xfrm>
          <a:prstGeom prst="rect">
            <a:avLst/>
          </a:prstGeom>
          <a:ln w="38100">
            <a:solidFill>
              <a:srgbClr val="0086FB"/>
            </a:solidFill>
          </a:ln>
        </p:spPr>
      </p:pic>
      <p:sp>
        <p:nvSpPr>
          <p:cNvPr id="13" name="Oval 12"/>
          <p:cNvSpPr/>
          <p:nvPr/>
        </p:nvSpPr>
        <p:spPr>
          <a:xfrm>
            <a:off x="5410200" y="6137408"/>
            <a:ext cx="990601" cy="50059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6"/>
          <a:stretch>
            <a:fillRect/>
          </a:stretch>
        </p:blipFill>
        <p:spPr>
          <a:xfrm>
            <a:off x="5883828" y="1412744"/>
            <a:ext cx="2016775" cy="3257219"/>
          </a:xfrm>
          <a:prstGeom prst="rect">
            <a:avLst/>
          </a:prstGeom>
          <a:ln w="38100">
            <a:solidFill>
              <a:srgbClr val="0086FB"/>
            </a:solidFill>
          </a:ln>
        </p:spPr>
      </p:pic>
      <p:pic>
        <p:nvPicPr>
          <p:cNvPr id="11" name="Picture 10"/>
          <p:cNvPicPr>
            <a:picLocks noChangeAspect="1"/>
          </p:cNvPicPr>
          <p:nvPr/>
        </p:nvPicPr>
        <p:blipFill>
          <a:blip r:embed="rId7"/>
          <a:stretch>
            <a:fillRect/>
          </a:stretch>
        </p:blipFill>
        <p:spPr>
          <a:xfrm>
            <a:off x="4794721" y="2365642"/>
            <a:ext cx="3923809" cy="2647619"/>
          </a:xfrm>
          <a:prstGeom prst="rect">
            <a:avLst/>
          </a:prstGeom>
          <a:ln w="38100">
            <a:solidFill>
              <a:srgbClr val="0086FB"/>
            </a:solidFill>
          </a:ln>
        </p:spPr>
      </p:pic>
      <p:pic>
        <p:nvPicPr>
          <p:cNvPr id="10" name="Picture 9"/>
          <p:cNvPicPr>
            <a:picLocks noChangeAspect="1"/>
          </p:cNvPicPr>
          <p:nvPr/>
        </p:nvPicPr>
        <p:blipFill>
          <a:blip r:embed="rId8"/>
          <a:stretch>
            <a:fillRect/>
          </a:stretch>
        </p:blipFill>
        <p:spPr>
          <a:xfrm>
            <a:off x="4797246" y="2365642"/>
            <a:ext cx="3923809" cy="2647619"/>
          </a:xfrm>
          <a:prstGeom prst="rect">
            <a:avLst/>
          </a:prstGeom>
          <a:ln w="38100">
            <a:solidFill>
              <a:srgbClr val="0086FB"/>
            </a:solidFill>
          </a:ln>
        </p:spPr>
      </p:pic>
      <p:sp>
        <p:nvSpPr>
          <p:cNvPr id="14" name="Oval 13"/>
          <p:cNvSpPr/>
          <p:nvPr/>
        </p:nvSpPr>
        <p:spPr>
          <a:xfrm>
            <a:off x="5400241" y="3454738"/>
            <a:ext cx="1031808" cy="6600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9164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4.16667E-6 2.22222E-6 L -0.60365 0.00416 " pathEditMode="relative" rAng="0" ptsTypes="AA">
                                      <p:cBhvr>
                                        <p:cTn id="16" dur="2000" fill="hold"/>
                                        <p:tgtEl>
                                          <p:spTgt spid="9"/>
                                        </p:tgtEl>
                                        <p:attrNameLst>
                                          <p:attrName>ppt_x</p:attrName>
                                          <p:attrName>ppt_y</p:attrName>
                                        </p:attrNameLst>
                                      </p:cBhvr>
                                      <p:rCtr x="-30191" y="208"/>
                                    </p:animMotion>
                                  </p:childTnLst>
                                </p:cTn>
                              </p:par>
                              <p:par>
                                <p:cTn id="17" presetID="10" presetClass="exit" presetSubtype="0" fill="hold" nodeType="with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up)">
                                      <p:cBhvr>
                                        <p:cTn id="38" dur="500"/>
                                        <p:tgtEl>
                                          <p:spTgt spid="13"/>
                                        </p:tgtEl>
                                      </p:cBhvr>
                                    </p:animEffect>
                                  </p:childTnLst>
                                </p:cTn>
                              </p:par>
                            </p:childTnLst>
                          </p:cTn>
                        </p:par>
                        <p:par>
                          <p:cTn id="39" fill="hold">
                            <p:stCondLst>
                              <p:cond delay="1000"/>
                            </p:stCondLst>
                            <p:childTnLst>
                              <p:par>
                                <p:cTn id="40" presetID="53" presetClass="entr" presetSubtype="16" fill="hold" grpId="1"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fltVal val="0"/>
                                          </p:val>
                                        </p:tav>
                                        <p:tav tm="100000">
                                          <p:val>
                                            <p:strVal val="#ppt_w"/>
                                          </p:val>
                                        </p:tav>
                                      </p:tavLst>
                                    </p:anim>
                                    <p:anim calcmode="lin" valueType="num">
                                      <p:cBhvr>
                                        <p:cTn id="43" dur="1000" fill="hold"/>
                                        <p:tgtEl>
                                          <p:spTgt spid="14"/>
                                        </p:tgtEl>
                                        <p:attrNameLst>
                                          <p:attrName>ppt_h</p:attrName>
                                        </p:attrNameLst>
                                      </p:cBhvr>
                                      <p:tavLst>
                                        <p:tav tm="0">
                                          <p:val>
                                            <p:fltVal val="0"/>
                                          </p:val>
                                        </p:tav>
                                        <p:tav tm="100000">
                                          <p:val>
                                            <p:strVal val="#ppt_h"/>
                                          </p:val>
                                        </p:tav>
                                      </p:tavLst>
                                    </p:anim>
                                    <p:animEffect transition="in" filter="fade">
                                      <p:cBhvr>
                                        <p:cTn id="4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781801" y="5966181"/>
            <a:ext cx="2362200"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5"/>
          <p:cNvSpPr>
            <a:spLocks noGrp="1"/>
          </p:cNvSpPr>
          <p:nvPr>
            <p:ph type="title"/>
          </p:nvPr>
        </p:nvSpPr>
        <p:spPr>
          <a:xfrm>
            <a:off x="838200" y="274638"/>
            <a:ext cx="7848600" cy="1143000"/>
          </a:xfrm>
        </p:spPr>
        <p:txBody>
          <a:bodyPr>
            <a:normAutofit/>
          </a:bodyPr>
          <a:lstStyle/>
          <a:p>
            <a:r>
              <a:rPr lang="en-US" dirty="0"/>
              <a:t>Align N Points to Objects</a:t>
            </a:r>
          </a:p>
        </p:txBody>
      </p:sp>
      <p:pic>
        <p:nvPicPr>
          <p:cNvPr id="10" name="jigsaw puzz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1417638"/>
            <a:ext cx="8458200" cy="5404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8338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mute="1">
                <p:cTn id="7" fill="hold" display="0">
                  <p:stCondLst>
                    <p:cond delay="indefinite"/>
                  </p:stCondLst>
                </p:cTn>
                <p:tgtEl>
                  <p:spTgt spid="10"/>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38200" y="1125602"/>
            <a:ext cx="8077200"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381000" y="981140"/>
            <a:ext cx="8382000" cy="5870794"/>
          </a:xfrm>
          <a:prstGeom prst="rect">
            <a:avLst/>
          </a:prstGeom>
        </p:spPr>
      </p:pic>
      <p:sp>
        <p:nvSpPr>
          <p:cNvPr id="2" name="Title 1"/>
          <p:cNvSpPr>
            <a:spLocks noGrp="1"/>
          </p:cNvSpPr>
          <p:nvPr>
            <p:ph type="title"/>
          </p:nvPr>
        </p:nvSpPr>
        <p:spPr>
          <a:xfrm>
            <a:off x="1104900" y="29373"/>
            <a:ext cx="7543800" cy="1143000"/>
          </a:xfrm>
        </p:spPr>
        <p:txBody>
          <a:bodyPr/>
          <a:lstStyle/>
          <a:p>
            <a:r>
              <a:rPr lang="en-US" dirty="0"/>
              <a:t>Filter Clouds to Vectors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2826" y="1797531"/>
            <a:ext cx="5181600" cy="3581400"/>
          </a:xfrm>
          <a:prstGeom prst="rect">
            <a:avLst/>
          </a:prstGeom>
        </p:spPr>
      </p:pic>
      <p:pic>
        <p:nvPicPr>
          <p:cNvPr id="10" name="Pictur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779978">
            <a:off x="2320757" y="1966194"/>
            <a:ext cx="5018181" cy="3590751"/>
          </a:xfrm>
          <a:prstGeom prst="rect">
            <a:avLst/>
          </a:prstGeom>
        </p:spPr>
      </p:pic>
      <p:pic>
        <p:nvPicPr>
          <p:cNvPr id="5" name="Picture 4"/>
          <p:cNvPicPr>
            <a:picLocks noChangeAspect="1"/>
          </p:cNvPicPr>
          <p:nvPr/>
        </p:nvPicPr>
        <p:blipFill>
          <a:blip r:embed="rId6"/>
          <a:stretch>
            <a:fillRect/>
          </a:stretch>
        </p:blipFill>
        <p:spPr>
          <a:xfrm>
            <a:off x="609929" y="1880016"/>
            <a:ext cx="3323809" cy="2190476"/>
          </a:xfrm>
          <a:prstGeom prst="rect">
            <a:avLst/>
          </a:prstGeom>
          <a:ln w="38100">
            <a:solidFill>
              <a:srgbClr val="0086FB"/>
            </a:solidFill>
          </a:ln>
        </p:spPr>
      </p:pic>
    </p:spTree>
    <p:extLst>
      <p:ext uri="{BB962C8B-B14F-4D97-AF65-F5344CB8AC3E}">
        <p14:creationId xmlns:p14="http://schemas.microsoft.com/office/powerpoint/2010/main" val="394726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 Clouds to Plane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1334547"/>
            <a:ext cx="5359752" cy="36576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63" y="2514600"/>
            <a:ext cx="3429000" cy="2066925"/>
          </a:xfrm>
          <a:prstGeom prst="rect">
            <a:avLst/>
          </a:prstGeom>
        </p:spPr>
      </p:pic>
      <p:pic>
        <p:nvPicPr>
          <p:cNvPr id="3" name="Picture 2"/>
          <p:cNvPicPr>
            <a:picLocks noChangeAspect="1"/>
          </p:cNvPicPr>
          <p:nvPr/>
        </p:nvPicPr>
        <p:blipFill>
          <a:blip r:embed="rId5">
            <a:clrChange>
              <a:clrFrom>
                <a:srgbClr val="FFFFFF"/>
              </a:clrFrom>
              <a:clrTo>
                <a:srgbClr val="FFFFFF">
                  <a:alpha val="0"/>
                </a:srgbClr>
              </a:clrTo>
            </a:clrChange>
          </a:blip>
          <a:stretch>
            <a:fillRect/>
          </a:stretch>
        </p:blipFill>
        <p:spPr>
          <a:xfrm>
            <a:off x="3483528" y="0"/>
            <a:ext cx="5660472" cy="5165868"/>
          </a:xfrm>
          <a:prstGeom prst="rect">
            <a:avLst/>
          </a:prstGeom>
        </p:spPr>
      </p:pic>
    </p:spTree>
    <p:extLst>
      <p:ext uri="{BB962C8B-B14F-4D97-AF65-F5344CB8AC3E}">
        <p14:creationId xmlns:p14="http://schemas.microsoft.com/office/powerpoint/2010/main" val="26461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 Section Clouds</a:t>
            </a:r>
          </a:p>
        </p:txBody>
      </p:sp>
      <p:sp>
        <p:nvSpPr>
          <p:cNvPr id="8" name="Rectangle 7"/>
          <p:cNvSpPr/>
          <p:nvPr/>
        </p:nvSpPr>
        <p:spPr>
          <a:xfrm>
            <a:off x="842045" y="3048000"/>
            <a:ext cx="1143000" cy="1143000"/>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9" name="Rectangle 8"/>
          <p:cNvSpPr/>
          <p:nvPr/>
        </p:nvSpPr>
        <p:spPr>
          <a:xfrm>
            <a:off x="1066800" y="2857500"/>
            <a:ext cx="1143000" cy="1143000"/>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sp>
        <p:nvSpPr>
          <p:cNvPr id="10" name="Rectangle 9"/>
          <p:cNvSpPr/>
          <p:nvPr/>
        </p:nvSpPr>
        <p:spPr>
          <a:xfrm>
            <a:off x="1257300" y="2667000"/>
            <a:ext cx="1143000" cy="1143000"/>
          </a:xfrm>
          <a:prstGeom prst="rect">
            <a:avLst/>
          </a:pr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FF"/>
              </a:solidFill>
            </a:endParaRP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3201186" y="1088438"/>
            <a:ext cx="6290891" cy="4681124"/>
          </a:xfrm>
          <a:prstGeom prst="rect">
            <a:avLst/>
          </a:prstGeom>
        </p:spPr>
      </p:pic>
    </p:spTree>
    <p:extLst>
      <p:ext uri="{BB962C8B-B14F-4D97-AF65-F5344CB8AC3E}">
        <p14:creationId xmlns:p14="http://schemas.microsoft.com/office/powerpoint/2010/main" val="299337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Standards for Uncertainty</a:t>
            </a:r>
          </a:p>
        </p:txBody>
      </p:sp>
      <p:sp>
        <p:nvSpPr>
          <p:cNvPr id="6" name="Content Placeholder 5"/>
          <p:cNvSpPr>
            <a:spLocks noGrp="1"/>
          </p:cNvSpPr>
          <p:nvPr>
            <p:ph idx="1"/>
          </p:nvPr>
        </p:nvSpPr>
        <p:spPr>
          <a:xfrm>
            <a:off x="3810000" y="1828800"/>
            <a:ext cx="4953000" cy="2667000"/>
          </a:xfrm>
        </p:spPr>
        <p:txBody>
          <a:bodyPr>
            <a:normAutofit fontScale="85000" lnSpcReduction="10000"/>
          </a:bodyPr>
          <a:lstStyle/>
          <a:p>
            <a:pPr marL="0" indent="0" algn="ctr">
              <a:buNone/>
            </a:pPr>
            <a:r>
              <a:rPr lang="en-US" i="1" dirty="0"/>
              <a:t>“A measurement result is complete only when accompanied by a quantitative statement of its uncertainty.”</a:t>
            </a:r>
          </a:p>
          <a:p>
            <a:pPr marL="0" indent="0" algn="ctr">
              <a:buNone/>
            </a:pPr>
            <a:endParaRPr lang="en-US" i="1" dirty="0"/>
          </a:p>
          <a:p>
            <a:pPr marL="0" indent="0" algn="ctr">
              <a:buNone/>
            </a:pPr>
            <a:r>
              <a:rPr lang="en-US" dirty="0"/>
              <a:t>- NIST-</a:t>
            </a:r>
          </a:p>
        </p:txBody>
      </p:sp>
      <p:sp>
        <p:nvSpPr>
          <p:cNvPr id="7" name="Text Placeholder 6"/>
          <p:cNvSpPr>
            <a:spLocks noGrp="1"/>
          </p:cNvSpPr>
          <p:nvPr>
            <p:ph type="body" sz="half" idx="2"/>
          </p:nvPr>
        </p:nvSpPr>
        <p:spPr>
          <a:xfrm>
            <a:off x="457201" y="1752600"/>
            <a:ext cx="2743199" cy="4373563"/>
          </a:xfrm>
        </p:spPr>
        <p:txBody>
          <a:bodyPr>
            <a:normAutofit/>
          </a:bodyPr>
          <a:lstStyle/>
          <a:p>
            <a:pPr marL="285750" indent="-285750">
              <a:buFont typeface="Arial" panose="020B0604020202020204" pitchFamily="34" charset="0"/>
              <a:buChar char="•"/>
            </a:pPr>
            <a:r>
              <a:rPr lang="en-US" sz="2000" dirty="0"/>
              <a:t>NIST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ISO</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ANSI</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781801" y="5966181"/>
            <a:ext cx="2362200"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2"/>
          <a:stretch>
            <a:fillRect/>
          </a:stretch>
        </p:blipFill>
        <p:spPr>
          <a:xfrm>
            <a:off x="4239704" y="609600"/>
            <a:ext cx="4038600" cy="6134260"/>
          </a:xfrm>
          <a:prstGeom prst="rect">
            <a:avLst/>
          </a:prstGeom>
          <a:ln w="38100">
            <a:solidFill>
              <a:srgbClr val="0086FB"/>
            </a:solidFill>
          </a:ln>
        </p:spPr>
      </p:pic>
      <p:sp>
        <p:nvSpPr>
          <p:cNvPr id="2" name="Title 1"/>
          <p:cNvSpPr>
            <a:spLocks noGrp="1"/>
          </p:cNvSpPr>
          <p:nvPr>
            <p:ph type="title"/>
          </p:nvPr>
        </p:nvSpPr>
        <p:spPr/>
        <p:txBody>
          <a:bodyPr/>
          <a:lstStyle/>
          <a:p>
            <a:r>
              <a:rPr lang="en-US" dirty="0"/>
              <a:t>Building Cross Sections</a:t>
            </a:r>
          </a:p>
        </p:txBody>
      </p:sp>
      <p:sp>
        <p:nvSpPr>
          <p:cNvPr id="12" name="TextBox 11"/>
          <p:cNvSpPr txBox="1"/>
          <p:nvPr/>
        </p:nvSpPr>
        <p:spPr>
          <a:xfrm>
            <a:off x="3593142" y="120134"/>
            <a:ext cx="5364802" cy="369332"/>
          </a:xfrm>
          <a:prstGeom prst="rect">
            <a:avLst/>
          </a:prstGeom>
          <a:noFill/>
        </p:spPr>
        <p:txBody>
          <a:bodyPr wrap="none" rtlCol="0">
            <a:spAutoFit/>
          </a:bodyPr>
          <a:lstStyle/>
          <a:p>
            <a:r>
              <a:rPr lang="en-US" dirty="0">
                <a:solidFill>
                  <a:srgbClr val="002060"/>
                </a:solidFill>
              </a:rPr>
              <a:t>Construct &gt; Point Clouds &gt; Auto-Filter to Cross-Sections</a:t>
            </a:r>
          </a:p>
        </p:txBody>
      </p:sp>
      <p:sp>
        <p:nvSpPr>
          <p:cNvPr id="25" name="Rectangle: Rounded Corners 24"/>
          <p:cNvSpPr/>
          <p:nvPr/>
        </p:nvSpPr>
        <p:spPr>
          <a:xfrm>
            <a:off x="4980143" y="1219593"/>
            <a:ext cx="2590800" cy="1142607"/>
          </a:xfrm>
          <a:prstGeom prst="round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p:cNvSpPr/>
          <p:nvPr/>
        </p:nvSpPr>
        <p:spPr>
          <a:xfrm>
            <a:off x="4364610" y="2819400"/>
            <a:ext cx="3788790" cy="14478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p:cNvSpPr/>
          <p:nvPr/>
        </p:nvSpPr>
        <p:spPr>
          <a:xfrm>
            <a:off x="4364609" y="4267200"/>
            <a:ext cx="3788791" cy="533400"/>
          </a:xfrm>
          <a:prstGeom prst="round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8" name="Rectangle: Rounded Corners 37"/>
          <p:cNvSpPr/>
          <p:nvPr/>
        </p:nvSpPr>
        <p:spPr>
          <a:xfrm>
            <a:off x="4364608" y="4800600"/>
            <a:ext cx="3788792" cy="1599807"/>
          </a:xfrm>
          <a:prstGeom prst="roundRect">
            <a:avLst>
              <a:gd name="adj" fmla="val 10309"/>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121139" y="1600200"/>
            <a:ext cx="3228571" cy="4904762"/>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a:off x="135912" y="1443057"/>
            <a:ext cx="3238095" cy="5219048"/>
          </a:xfrm>
          <a:prstGeom prst="rect">
            <a:avLst/>
          </a:prstGeom>
        </p:spPr>
      </p:pic>
      <p:cxnSp>
        <p:nvCxnSpPr>
          <p:cNvPr id="32" name="Connector: Elbow 31"/>
          <p:cNvCxnSpPr>
            <a:cxnSpLocks/>
            <a:endCxn id="28" idx="1"/>
          </p:cNvCxnSpPr>
          <p:nvPr/>
        </p:nvCxnSpPr>
        <p:spPr>
          <a:xfrm flipV="1">
            <a:off x="1828800" y="4533900"/>
            <a:ext cx="2535809" cy="1181100"/>
          </a:xfrm>
          <a:prstGeom prst="bentConnector3">
            <a:avLst>
              <a:gd name="adj1" fmla="val 50000"/>
            </a:avLst>
          </a:prstGeom>
          <a:ln w="38100">
            <a:headEnd type="triangle"/>
            <a:tailEnd type="triangle"/>
          </a:ln>
        </p:spPr>
        <p:style>
          <a:lnRef idx="2">
            <a:schemeClr val="accent5"/>
          </a:lnRef>
          <a:fillRef idx="1">
            <a:schemeClr val="lt1"/>
          </a:fillRef>
          <a:effectRef idx="0">
            <a:schemeClr val="accent5"/>
          </a:effectRef>
          <a:fontRef idx="minor">
            <a:schemeClr val="dk1"/>
          </a:fontRef>
        </p:style>
      </p:cxnSp>
    </p:spTree>
    <p:extLst>
      <p:ext uri="{BB962C8B-B14F-4D97-AF65-F5344CB8AC3E}">
        <p14:creationId xmlns:p14="http://schemas.microsoft.com/office/powerpoint/2010/main" val="203093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heel(2)">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2"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heel(2)">
                                      <p:cBhvr>
                                        <p:cTn id="17" dur="2000"/>
                                        <p:tgtEl>
                                          <p:spTgt spid="26"/>
                                        </p:tgtEl>
                                      </p:cBhvr>
                                    </p:animEffect>
                                  </p:childTnLst>
                                </p:cTn>
                              </p:par>
                              <p:par>
                                <p:cTn id="18" presetID="10" presetClass="exit" presetSubtype="0" fill="hold" grpId="1" nodeType="withEffect">
                                  <p:stCondLst>
                                    <p:cond delay="0"/>
                                  </p:stCondLst>
                                  <p:childTnLst>
                                    <p:animEffect transition="out" filter="fade">
                                      <p:cBhvr>
                                        <p:cTn id="19" dur="500"/>
                                        <p:tgtEl>
                                          <p:spTgt spid="25"/>
                                        </p:tgtEl>
                                      </p:cBhvr>
                                    </p:animEffect>
                                    <p:set>
                                      <p:cBhvr>
                                        <p:cTn id="20" dur="1" fill="hold">
                                          <p:stCondLst>
                                            <p:cond delay="499"/>
                                          </p:stCondLst>
                                        </p:cTn>
                                        <p:tgtEl>
                                          <p:spTgt spid="2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childTnLst>
                          </p:cTn>
                        </p:par>
                        <p:par>
                          <p:cTn id="29" fill="hold">
                            <p:stCondLst>
                              <p:cond delay="500"/>
                            </p:stCondLst>
                            <p:childTnLst>
                              <p:par>
                                <p:cTn id="30" presetID="21" presetClass="entr" presetSubtype="2" fill="hold" grpId="0"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heel(2)">
                                      <p:cBhvr>
                                        <p:cTn id="32" dur="2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8"/>
                                        </p:tgtEl>
                                      </p:cBhvr>
                                    </p:animEffect>
                                    <p:set>
                                      <p:cBhvr>
                                        <p:cTn id="40" dur="1" fill="hold">
                                          <p:stCondLst>
                                            <p:cond delay="499"/>
                                          </p:stCondLst>
                                        </p:cTn>
                                        <p:tgtEl>
                                          <p:spTgt spid="28"/>
                                        </p:tgtEl>
                                        <p:attrNameLst>
                                          <p:attrName>style.visibility</p:attrName>
                                        </p:attrNameLst>
                                      </p:cBhvr>
                                      <p:to>
                                        <p:strVal val="hidden"/>
                                      </p:to>
                                    </p:set>
                                  </p:childTnLst>
                                </p:cTn>
                              </p:par>
                              <p:par>
                                <p:cTn id="41" presetID="21" presetClass="entr" presetSubtype="2"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heel(2)">
                                      <p:cBhvr>
                                        <p:cTn id="43"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6" grpId="0" animBg="1"/>
      <p:bldP spid="26" grpId="1" animBg="1"/>
      <p:bldP spid="28" grpId="0" animBg="1"/>
      <p:bldP spid="28" grpId="1" animBg="1"/>
      <p:bldP spid="3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 Section Cloud Properties</a:t>
            </a:r>
          </a:p>
        </p:txBody>
      </p:sp>
      <p:pic>
        <p:nvPicPr>
          <p:cNvPr id="6" name="Picture 5"/>
          <p:cNvPicPr>
            <a:picLocks noChangeAspect="1"/>
          </p:cNvPicPr>
          <p:nvPr/>
        </p:nvPicPr>
        <p:blipFill>
          <a:blip r:embed="rId2">
            <a:clrChange>
              <a:clrFrom>
                <a:srgbClr val="FFFFFF"/>
              </a:clrFrom>
              <a:clrTo>
                <a:srgbClr val="FFFFFF">
                  <a:alpha val="0"/>
                </a:srgbClr>
              </a:clrTo>
            </a:clrChange>
          </a:blip>
          <a:stretch>
            <a:fillRect/>
          </a:stretch>
        </p:blipFill>
        <p:spPr>
          <a:xfrm>
            <a:off x="0" y="1524000"/>
            <a:ext cx="3373704" cy="5208998"/>
          </a:xfrm>
          <a:prstGeom prst="rect">
            <a:avLst/>
          </a:prstGeom>
        </p:spPr>
      </p:pic>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152401" y="1702513"/>
            <a:ext cx="3124200" cy="4851971"/>
          </a:xfrm>
          <a:prstGeom prst="rect">
            <a:avLst/>
          </a:prstGeom>
        </p:spPr>
      </p:pic>
      <p:pic>
        <p:nvPicPr>
          <p:cNvPr id="9" name="Picture 8"/>
          <p:cNvPicPr>
            <a:picLocks noChangeAspect="1"/>
          </p:cNvPicPr>
          <p:nvPr/>
        </p:nvPicPr>
        <p:blipFill>
          <a:blip r:embed="rId4"/>
          <a:stretch>
            <a:fillRect/>
          </a:stretch>
        </p:blipFill>
        <p:spPr>
          <a:xfrm>
            <a:off x="3733800" y="304800"/>
            <a:ext cx="5047619" cy="5800000"/>
          </a:xfrm>
          <a:prstGeom prst="rect">
            <a:avLst/>
          </a:prstGeom>
          <a:ln w="38100">
            <a:solidFill>
              <a:srgbClr val="0086FB"/>
            </a:solidFill>
          </a:ln>
        </p:spPr>
      </p:pic>
      <p:pic>
        <p:nvPicPr>
          <p:cNvPr id="10" name="Picture 9"/>
          <p:cNvPicPr>
            <a:picLocks noChangeAspect="1"/>
          </p:cNvPicPr>
          <p:nvPr/>
        </p:nvPicPr>
        <p:blipFill>
          <a:blip r:embed="rId5"/>
          <a:stretch>
            <a:fillRect/>
          </a:stretch>
        </p:blipFill>
        <p:spPr>
          <a:xfrm>
            <a:off x="3733800" y="304800"/>
            <a:ext cx="5047619" cy="5800000"/>
          </a:xfrm>
          <a:prstGeom prst="rect">
            <a:avLst/>
          </a:prstGeom>
          <a:ln w="38100">
            <a:solidFill>
              <a:srgbClr val="0086FB"/>
            </a:solidFill>
          </a:ln>
        </p:spPr>
      </p:pic>
      <p:pic>
        <p:nvPicPr>
          <p:cNvPr id="11" name="Picture 10"/>
          <p:cNvPicPr>
            <a:picLocks noChangeAspect="1"/>
          </p:cNvPicPr>
          <p:nvPr/>
        </p:nvPicPr>
        <p:blipFill>
          <a:blip r:embed="rId6">
            <a:clrChange>
              <a:clrFrom>
                <a:srgbClr val="FFFFFF"/>
              </a:clrFrom>
              <a:clrTo>
                <a:srgbClr val="FFFFFF">
                  <a:alpha val="0"/>
                </a:srgbClr>
              </a:clrTo>
            </a:clrChange>
          </a:blip>
          <a:stretch>
            <a:fillRect/>
          </a:stretch>
        </p:blipFill>
        <p:spPr>
          <a:xfrm>
            <a:off x="304800" y="1845924"/>
            <a:ext cx="2971801" cy="4708560"/>
          </a:xfrm>
          <a:prstGeom prst="rect">
            <a:avLst/>
          </a:prstGeom>
        </p:spPr>
      </p:pic>
    </p:spTree>
    <p:extLst>
      <p:ext uri="{BB962C8B-B14F-4D97-AF65-F5344CB8AC3E}">
        <p14:creationId xmlns:p14="http://schemas.microsoft.com/office/powerpoint/2010/main" val="31521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clrChange>
              <a:clrFrom>
                <a:srgbClr val="FFFFFF"/>
              </a:clrFrom>
              <a:clrTo>
                <a:srgbClr val="FFFFFF">
                  <a:alpha val="0"/>
                </a:srgbClr>
              </a:clrTo>
            </a:clrChange>
          </a:blip>
          <a:stretch>
            <a:fillRect/>
          </a:stretch>
        </p:blipFill>
        <p:spPr>
          <a:xfrm>
            <a:off x="1447800" y="1668730"/>
            <a:ext cx="6781800" cy="4779194"/>
          </a:xfrm>
          <a:prstGeom prst="rect">
            <a:avLst/>
          </a:prstGeom>
        </p:spPr>
      </p:pic>
      <p:sp>
        <p:nvSpPr>
          <p:cNvPr id="6" name="Title 5"/>
          <p:cNvSpPr>
            <a:spLocks noGrp="1"/>
          </p:cNvSpPr>
          <p:nvPr>
            <p:ph type="title"/>
          </p:nvPr>
        </p:nvSpPr>
        <p:spPr/>
        <p:txBody>
          <a:bodyPr/>
          <a:lstStyle/>
          <a:p>
            <a:r>
              <a:rPr lang="en-US" dirty="0"/>
              <a:t>Auto Filter to Surfaces/Faces</a:t>
            </a:r>
          </a:p>
        </p:txBody>
      </p:sp>
      <p:grpSp>
        <p:nvGrpSpPr>
          <p:cNvPr id="11" name="Group 10"/>
          <p:cNvGrpSpPr/>
          <p:nvPr/>
        </p:nvGrpSpPr>
        <p:grpSpPr>
          <a:xfrm>
            <a:off x="1314890" y="2104763"/>
            <a:ext cx="7047619" cy="4009524"/>
            <a:chOff x="1524000" y="2057400"/>
            <a:chExt cx="7047619" cy="4009524"/>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2057400"/>
              <a:ext cx="7047619" cy="4009524"/>
            </a:xfrm>
            <a:prstGeom prst="rect">
              <a:avLst/>
            </a:prstGeom>
            <a:ln w="28575">
              <a:solidFill>
                <a:schemeClr val="accent1"/>
              </a:solidFill>
            </a:ln>
          </p:spPr>
        </p:pic>
        <p:sp>
          <p:nvSpPr>
            <p:cNvPr id="10" name="Rectangle 9"/>
            <p:cNvSpPr/>
            <p:nvPr/>
          </p:nvSpPr>
          <p:spPr>
            <a:xfrm>
              <a:off x="1524000" y="2057400"/>
              <a:ext cx="1905000" cy="968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4" name="Picture 13"/>
          <p:cNvPicPr>
            <a:picLocks noChangeAspect="1"/>
          </p:cNvPicPr>
          <p:nvPr/>
        </p:nvPicPr>
        <p:blipFill>
          <a:blip r:embed="rId5">
            <a:clrChange>
              <a:clrFrom>
                <a:srgbClr val="FFFFFF"/>
              </a:clrFrom>
              <a:clrTo>
                <a:srgbClr val="FFFFFF">
                  <a:alpha val="0"/>
                </a:srgbClr>
              </a:clrTo>
            </a:clrChange>
          </a:blip>
          <a:stretch>
            <a:fillRect/>
          </a:stretch>
        </p:blipFill>
        <p:spPr>
          <a:xfrm>
            <a:off x="1181100" y="1358518"/>
            <a:ext cx="7315200" cy="5450969"/>
          </a:xfrm>
          <a:prstGeom prst="rect">
            <a:avLst/>
          </a:prstGeom>
        </p:spPr>
      </p:pic>
      <p:sp>
        <p:nvSpPr>
          <p:cNvPr id="13" name="TextBox 12"/>
          <p:cNvSpPr txBox="1"/>
          <p:nvPr/>
        </p:nvSpPr>
        <p:spPr>
          <a:xfrm>
            <a:off x="1143000" y="1173852"/>
            <a:ext cx="6856813" cy="369332"/>
          </a:xfrm>
          <a:prstGeom prst="rect">
            <a:avLst/>
          </a:prstGeom>
          <a:noFill/>
        </p:spPr>
        <p:txBody>
          <a:bodyPr wrap="none" rtlCol="0">
            <a:spAutoFit/>
          </a:bodyPr>
          <a:lstStyle/>
          <a:p>
            <a:r>
              <a:rPr lang="en-US" dirty="0">
                <a:solidFill>
                  <a:srgbClr val="002060"/>
                </a:solidFill>
              </a:rPr>
              <a:t>Construct &gt; Point Clouds &gt; Auto-Filter to Faces &gt; Select Surfaces (Faces)</a:t>
            </a:r>
          </a:p>
        </p:txBody>
      </p:sp>
    </p:spTree>
    <p:extLst>
      <p:ext uri="{BB962C8B-B14F-4D97-AF65-F5344CB8AC3E}">
        <p14:creationId xmlns:p14="http://schemas.microsoft.com/office/powerpoint/2010/main" val="79621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clrChange>
              <a:clrFrom>
                <a:srgbClr val="FFFFFF"/>
              </a:clrFrom>
              <a:clrTo>
                <a:srgbClr val="FFFFFF">
                  <a:alpha val="0"/>
                </a:srgbClr>
              </a:clrTo>
            </a:clrChange>
          </a:blip>
          <a:stretch>
            <a:fillRect/>
          </a:stretch>
        </p:blipFill>
        <p:spPr>
          <a:xfrm>
            <a:off x="1600200" y="1755180"/>
            <a:ext cx="6629400" cy="5296815"/>
          </a:xfrm>
          <a:prstGeom prst="rect">
            <a:avLst/>
          </a:prstGeom>
        </p:spPr>
      </p:pic>
      <p:pic>
        <p:nvPicPr>
          <p:cNvPr id="10" name="Picture 9"/>
          <p:cNvPicPr>
            <a:picLocks noChangeAspect="1"/>
          </p:cNvPicPr>
          <p:nvPr/>
        </p:nvPicPr>
        <p:blipFill rotWithShape="1">
          <a:blip r:embed="rId4"/>
          <a:srcRect l="1447" t="51498" r="4605" b="22046"/>
          <a:stretch/>
        </p:blipFill>
        <p:spPr>
          <a:xfrm>
            <a:off x="381000" y="1736519"/>
            <a:ext cx="1865084" cy="1371600"/>
          </a:xfrm>
          <a:prstGeom prst="rect">
            <a:avLst/>
          </a:prstGeom>
        </p:spPr>
      </p:pic>
      <p:sp>
        <p:nvSpPr>
          <p:cNvPr id="14" name="Arrow: Down 13"/>
          <p:cNvSpPr/>
          <p:nvPr/>
        </p:nvSpPr>
        <p:spPr>
          <a:xfrm>
            <a:off x="3703541" y="1888859"/>
            <a:ext cx="1143000" cy="14439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5"/>
          <a:stretch>
            <a:fillRect/>
          </a:stretch>
        </p:blipFill>
        <p:spPr>
          <a:xfrm>
            <a:off x="2275392" y="1656688"/>
            <a:ext cx="5660697" cy="4860497"/>
          </a:xfrm>
          <a:prstGeom prst="rect">
            <a:avLst/>
          </a:prstGeom>
          <a:ln w="38100">
            <a:solidFill>
              <a:srgbClr val="0086FB"/>
            </a:solidFill>
          </a:ln>
        </p:spPr>
      </p:pic>
      <p:sp>
        <p:nvSpPr>
          <p:cNvPr id="6" name="Title 5"/>
          <p:cNvSpPr>
            <a:spLocks noGrp="1"/>
          </p:cNvSpPr>
          <p:nvPr>
            <p:ph type="title"/>
          </p:nvPr>
        </p:nvSpPr>
        <p:spPr/>
        <p:txBody>
          <a:bodyPr>
            <a:normAutofit fontScale="90000"/>
          </a:bodyPr>
          <a:lstStyle/>
          <a:p>
            <a:r>
              <a:rPr lang="en-US" dirty="0"/>
              <a:t>Nominal Geometry Relationships</a:t>
            </a:r>
          </a:p>
        </p:txBody>
      </p:sp>
      <p:pic>
        <p:nvPicPr>
          <p:cNvPr id="17" name="Picture 16"/>
          <p:cNvPicPr>
            <a:picLocks noChangeAspect="1"/>
          </p:cNvPicPr>
          <p:nvPr/>
        </p:nvPicPr>
        <p:blipFill>
          <a:blip r:embed="rId6"/>
          <a:stretch>
            <a:fillRect/>
          </a:stretch>
        </p:blipFill>
        <p:spPr>
          <a:xfrm>
            <a:off x="2246084" y="1643950"/>
            <a:ext cx="5683848" cy="4885971"/>
          </a:xfrm>
          <a:prstGeom prst="rect">
            <a:avLst/>
          </a:prstGeom>
          <a:ln w="38100">
            <a:solidFill>
              <a:srgbClr val="0086FB"/>
            </a:solidFill>
          </a:ln>
        </p:spPr>
      </p:pic>
      <p:sp>
        <p:nvSpPr>
          <p:cNvPr id="11" name="Rectangle 10"/>
          <p:cNvSpPr/>
          <p:nvPr/>
        </p:nvSpPr>
        <p:spPr>
          <a:xfrm>
            <a:off x="3332755" y="4204882"/>
            <a:ext cx="609600" cy="609600"/>
          </a:xfrm>
          <a:prstGeom prst="rect">
            <a:avLst/>
          </a:prstGeom>
          <a:blipFill dpi="0" rotWithShape="1">
            <a:blip r:embed="rId7">
              <a:alphaModFix amt="7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275392" y="4622838"/>
            <a:ext cx="1180238" cy="34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6477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45"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anim calcmode="lin" valueType="num">
                                      <p:cBhvr>
                                        <p:cTn id="12" dur="2000" fill="hold"/>
                                        <p:tgtEl>
                                          <p:spTgt spid="14"/>
                                        </p:tgtEl>
                                        <p:attrNameLst>
                                          <p:attrName>ppt_w</p:attrName>
                                        </p:attrNameLst>
                                      </p:cBhvr>
                                      <p:tavLst>
                                        <p:tav tm="0" fmla="#ppt_w*sin(2.5*pi*$)">
                                          <p:val>
                                            <p:fltVal val="0"/>
                                          </p:val>
                                        </p:tav>
                                        <p:tav tm="100000">
                                          <p:val>
                                            <p:fltVal val="1"/>
                                          </p:val>
                                        </p:tav>
                                      </p:tavLst>
                                    </p:anim>
                                    <p:anim calcmode="lin" valueType="num">
                                      <p:cBhvr>
                                        <p:cTn id="13"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5"/>
                                        </p:tgtEl>
                                      </p:cBhvr>
                                    </p:animEffect>
                                    <p:set>
                                      <p:cBhvr>
                                        <p:cTn id="29" dur="1" fill="hold">
                                          <p:stCondLst>
                                            <p:cond delay="499"/>
                                          </p:stCondLst>
                                        </p:cTn>
                                        <p:tgtEl>
                                          <p:spTgt spid="15"/>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Auto Filter to Nominal</a:t>
            </a:r>
          </a:p>
        </p:txBody>
      </p:sp>
      <p:pic>
        <p:nvPicPr>
          <p:cNvPr id="7" name="Picture 6"/>
          <p:cNvPicPr>
            <a:picLocks noChangeAspect="1"/>
          </p:cNvPicPr>
          <p:nvPr/>
        </p:nvPicPr>
        <p:blipFill>
          <a:blip r:embed="rId3">
            <a:clrChange>
              <a:clrFrom>
                <a:srgbClr val="FFFFFF"/>
              </a:clrFrom>
              <a:clrTo>
                <a:srgbClr val="FFFFFF">
                  <a:alpha val="0"/>
                </a:srgbClr>
              </a:clrTo>
            </a:clrChange>
          </a:blip>
          <a:stretch>
            <a:fillRect/>
          </a:stretch>
        </p:blipFill>
        <p:spPr>
          <a:xfrm>
            <a:off x="3037093" y="1524000"/>
            <a:ext cx="6106907" cy="4495476"/>
          </a:xfrm>
          <a:prstGeom prst="rect">
            <a:avLst/>
          </a:prstGeom>
        </p:spPr>
      </p:pic>
      <p:pic>
        <p:nvPicPr>
          <p:cNvPr id="8" name="Picture 7"/>
          <p:cNvPicPr>
            <a:picLocks noChangeAspect="1"/>
          </p:cNvPicPr>
          <p:nvPr/>
        </p:nvPicPr>
        <p:blipFill>
          <a:blip r:embed="rId4"/>
          <a:stretch>
            <a:fillRect/>
          </a:stretch>
        </p:blipFill>
        <p:spPr>
          <a:xfrm>
            <a:off x="623528" y="1530292"/>
            <a:ext cx="2238095" cy="4819048"/>
          </a:xfrm>
          <a:prstGeom prst="rect">
            <a:avLst/>
          </a:prstGeom>
        </p:spPr>
      </p:pic>
      <p:pic>
        <p:nvPicPr>
          <p:cNvPr id="9" name="Picture 8"/>
          <p:cNvPicPr>
            <a:picLocks noChangeAspect="1"/>
          </p:cNvPicPr>
          <p:nvPr/>
        </p:nvPicPr>
        <p:blipFill>
          <a:blip r:embed="rId5">
            <a:clrChange>
              <a:clrFrom>
                <a:srgbClr val="FFFFFF"/>
              </a:clrFrom>
              <a:clrTo>
                <a:srgbClr val="FFFFFF">
                  <a:alpha val="0"/>
                </a:srgbClr>
              </a:clrTo>
            </a:clrChange>
          </a:blip>
          <a:stretch>
            <a:fillRect/>
          </a:stretch>
        </p:blipFill>
        <p:spPr>
          <a:xfrm>
            <a:off x="3037093" y="1365308"/>
            <a:ext cx="6259307" cy="4971448"/>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3505200" y="0"/>
            <a:ext cx="5638800" cy="3657600"/>
          </a:xfrm>
          <a:prstGeom prst="rect">
            <a:avLst/>
          </a:prstGeom>
        </p:spPr>
      </p:pic>
    </p:spTree>
    <p:extLst>
      <p:ext uri="{BB962C8B-B14F-4D97-AF65-F5344CB8AC3E}">
        <p14:creationId xmlns:p14="http://schemas.microsoft.com/office/powerpoint/2010/main" val="5191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781801" y="5966181"/>
            <a:ext cx="2362200"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itle 5"/>
          <p:cNvSpPr>
            <a:spLocks noGrp="1"/>
          </p:cNvSpPr>
          <p:nvPr>
            <p:ph type="title"/>
          </p:nvPr>
        </p:nvSpPr>
        <p:spPr/>
        <p:txBody>
          <a:bodyPr/>
          <a:lstStyle/>
          <a:p>
            <a:r>
              <a:rPr lang="en-US" dirty="0"/>
              <a:t>Auto Filter to Nominal</a:t>
            </a:r>
          </a:p>
        </p:txBody>
      </p:sp>
      <p:pic>
        <p:nvPicPr>
          <p:cNvPr id="8" name="Picture 7"/>
          <p:cNvPicPr>
            <a:picLocks noChangeAspect="1"/>
          </p:cNvPicPr>
          <p:nvPr/>
        </p:nvPicPr>
        <p:blipFill>
          <a:blip r:embed="rId3"/>
          <a:stretch>
            <a:fillRect/>
          </a:stretch>
        </p:blipFill>
        <p:spPr>
          <a:xfrm>
            <a:off x="842138" y="1706702"/>
            <a:ext cx="3324775" cy="5079763"/>
          </a:xfrm>
          <a:prstGeom prst="rect">
            <a:avLst/>
          </a:prstGeom>
          <a:ln w="38100">
            <a:solidFill>
              <a:srgbClr val="0086FB"/>
            </a:solidFill>
          </a:ln>
        </p:spPr>
      </p:pic>
      <p:pic>
        <p:nvPicPr>
          <p:cNvPr id="18" name="Picture 17"/>
          <p:cNvPicPr>
            <a:picLocks noChangeAspect="1"/>
          </p:cNvPicPr>
          <p:nvPr/>
        </p:nvPicPr>
        <p:blipFill>
          <a:blip r:embed="rId4"/>
          <a:stretch>
            <a:fillRect/>
          </a:stretch>
        </p:blipFill>
        <p:spPr>
          <a:xfrm>
            <a:off x="5867400" y="1755168"/>
            <a:ext cx="2686814" cy="5079762"/>
          </a:xfrm>
          <a:prstGeom prst="rect">
            <a:avLst/>
          </a:prstGeom>
          <a:ln w="38100">
            <a:solidFill>
              <a:srgbClr val="0086FB"/>
            </a:solidFill>
          </a:ln>
        </p:spPr>
      </p:pic>
      <p:cxnSp>
        <p:nvCxnSpPr>
          <p:cNvPr id="10" name="Connector: Curved 9"/>
          <p:cNvCxnSpPr>
            <a:cxnSpLocks/>
          </p:cNvCxnSpPr>
          <p:nvPr/>
        </p:nvCxnSpPr>
        <p:spPr>
          <a:xfrm flipV="1">
            <a:off x="2133600" y="2895600"/>
            <a:ext cx="3886200" cy="1219200"/>
          </a:xfrm>
          <a:prstGeom prst="curvedConnector3">
            <a:avLst>
              <a:gd name="adj1" fmla="val 50000"/>
            </a:avLst>
          </a:prstGeom>
          <a:ln w="38100">
            <a:tailEnd type="triangle"/>
          </a:ln>
        </p:spPr>
        <p:style>
          <a:lnRef idx="1">
            <a:schemeClr val="accent6"/>
          </a:lnRef>
          <a:fillRef idx="0">
            <a:schemeClr val="accent6"/>
          </a:fillRef>
          <a:effectRef idx="0">
            <a:schemeClr val="accent6"/>
          </a:effectRef>
          <a:fontRef idx="minor">
            <a:schemeClr val="tx1"/>
          </a:fontRef>
        </p:style>
      </p:cxnSp>
      <p:pic>
        <p:nvPicPr>
          <p:cNvPr id="23" name="Picture 22"/>
          <p:cNvPicPr>
            <a:picLocks noChangeAspect="1"/>
          </p:cNvPicPr>
          <p:nvPr/>
        </p:nvPicPr>
        <p:blipFill>
          <a:blip r:embed="rId5"/>
          <a:stretch>
            <a:fillRect/>
          </a:stretch>
        </p:blipFill>
        <p:spPr>
          <a:xfrm>
            <a:off x="842138" y="1706702"/>
            <a:ext cx="3324776" cy="5079763"/>
          </a:xfrm>
          <a:prstGeom prst="rect">
            <a:avLst/>
          </a:prstGeom>
          <a:ln w="38100">
            <a:solidFill>
              <a:srgbClr val="0086FB"/>
            </a:solidFill>
          </a:ln>
        </p:spPr>
      </p:pic>
      <p:sp>
        <p:nvSpPr>
          <p:cNvPr id="24" name="Flowchart: Process 23"/>
          <p:cNvSpPr/>
          <p:nvPr/>
        </p:nvSpPr>
        <p:spPr>
          <a:xfrm>
            <a:off x="990600" y="5375989"/>
            <a:ext cx="1219200" cy="216773"/>
          </a:xfrm>
          <a:prstGeom prst="flowChartProcess">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stretch>
            <a:fillRect/>
          </a:stretch>
        </p:blipFill>
        <p:spPr>
          <a:xfrm>
            <a:off x="842138" y="1706702"/>
            <a:ext cx="3324775" cy="5079763"/>
          </a:xfrm>
          <a:prstGeom prst="rect">
            <a:avLst/>
          </a:prstGeom>
          <a:ln w="38100">
            <a:solidFill>
              <a:srgbClr val="0086FB"/>
            </a:solidFill>
          </a:ln>
        </p:spPr>
      </p:pic>
      <p:sp>
        <p:nvSpPr>
          <p:cNvPr id="26" name="Flowchart: Process 25"/>
          <p:cNvSpPr/>
          <p:nvPr/>
        </p:nvSpPr>
        <p:spPr>
          <a:xfrm>
            <a:off x="1752600" y="6517333"/>
            <a:ext cx="1524000" cy="216773"/>
          </a:xfrm>
          <a:prstGeom prst="flowChartProcess">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7"/>
          <a:stretch>
            <a:fillRect/>
          </a:stretch>
        </p:blipFill>
        <p:spPr>
          <a:xfrm>
            <a:off x="5867401" y="1736064"/>
            <a:ext cx="2686814" cy="5098866"/>
          </a:xfrm>
          <a:prstGeom prst="rect">
            <a:avLst/>
          </a:prstGeom>
          <a:ln w="38100">
            <a:solidFill>
              <a:srgbClr val="0086FB"/>
            </a:solidFill>
          </a:ln>
        </p:spPr>
      </p:pic>
      <p:sp>
        <p:nvSpPr>
          <p:cNvPr id="30" name="Flowchart: Process 29"/>
          <p:cNvSpPr/>
          <p:nvPr/>
        </p:nvSpPr>
        <p:spPr>
          <a:xfrm>
            <a:off x="902357" y="6517333"/>
            <a:ext cx="673756" cy="216773"/>
          </a:xfrm>
          <a:prstGeom prst="flowChartProcess">
            <a:avLst/>
          </a:prstGeom>
          <a:noFill/>
          <a:ln w="381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Connector: Curved 26"/>
          <p:cNvCxnSpPr>
            <a:cxnSpLocks/>
          </p:cNvCxnSpPr>
          <p:nvPr/>
        </p:nvCxnSpPr>
        <p:spPr>
          <a:xfrm flipV="1">
            <a:off x="3269608" y="4403864"/>
            <a:ext cx="2597791" cy="2235140"/>
          </a:xfrm>
          <a:prstGeom prst="curvedConnector3">
            <a:avLst>
              <a:gd name="adj1" fmla="val 50000"/>
            </a:avLst>
          </a:prstGeom>
          <a:ln w="381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98416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xit" presetSubtype="0" fill="hold" nodeType="with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par>
                          <p:cTn id="23" fill="hold">
                            <p:stCondLst>
                              <p:cond delay="500"/>
                            </p:stCondLst>
                            <p:childTnLst>
                              <p:par>
                                <p:cTn id="24" presetID="45"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2000"/>
                                        <p:tgtEl>
                                          <p:spTgt spid="24"/>
                                        </p:tgtEl>
                                      </p:cBhvr>
                                    </p:animEffect>
                                    <p:anim calcmode="lin" valueType="num">
                                      <p:cBhvr>
                                        <p:cTn id="27" dur="2000" fill="hold"/>
                                        <p:tgtEl>
                                          <p:spTgt spid="24"/>
                                        </p:tgtEl>
                                        <p:attrNameLst>
                                          <p:attrName>ppt_w</p:attrName>
                                        </p:attrNameLst>
                                      </p:cBhvr>
                                      <p:tavLst>
                                        <p:tav tm="0" fmla="#ppt_w*sin(2.5*pi*$)">
                                          <p:val>
                                            <p:fltVal val="0"/>
                                          </p:val>
                                        </p:tav>
                                        <p:tav tm="100000">
                                          <p:val>
                                            <p:fltVal val="1"/>
                                          </p:val>
                                        </p:tav>
                                      </p:tavLst>
                                    </p:anim>
                                    <p:anim calcmode="lin" valueType="num">
                                      <p:cBhvr>
                                        <p:cTn id="28" dur="2000" fill="hold"/>
                                        <p:tgtEl>
                                          <p:spTgt spid="24"/>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100"/>
                                        <p:tgtEl>
                                          <p:spTgt spid="26"/>
                                        </p:tgtEl>
                                      </p:cBhvr>
                                    </p:animEffect>
                                    <p:anim calcmode="lin" valueType="num">
                                      <p:cBhvr>
                                        <p:cTn id="38" dur="1100" fill="hold"/>
                                        <p:tgtEl>
                                          <p:spTgt spid="26"/>
                                        </p:tgtEl>
                                        <p:attrNameLst>
                                          <p:attrName>ppt_w</p:attrName>
                                        </p:attrNameLst>
                                      </p:cBhvr>
                                      <p:tavLst>
                                        <p:tav tm="0" fmla="#ppt_w*sin(2.5*pi*$)">
                                          <p:val>
                                            <p:fltVal val="0"/>
                                          </p:val>
                                        </p:tav>
                                        <p:tav tm="100000">
                                          <p:val>
                                            <p:fltVal val="1"/>
                                          </p:val>
                                        </p:tav>
                                      </p:tavLst>
                                    </p:anim>
                                    <p:anim calcmode="lin" valueType="num">
                                      <p:cBhvr>
                                        <p:cTn id="39" dur="1100" fill="hold"/>
                                        <p:tgtEl>
                                          <p:spTgt spid="26"/>
                                        </p:tgtEl>
                                        <p:attrNameLst>
                                          <p:attrName>ppt_h</p:attrName>
                                        </p:attrNameLst>
                                      </p:cBhvr>
                                      <p:tavLst>
                                        <p:tav tm="0">
                                          <p:val>
                                            <p:strVal val="#ppt_h"/>
                                          </p:val>
                                        </p:tav>
                                        <p:tav tm="100000">
                                          <p:val>
                                            <p:strVal val="#ppt_h"/>
                                          </p:val>
                                        </p:tav>
                                      </p:tavLst>
                                    </p:anim>
                                  </p:childTnLst>
                                </p:cTn>
                              </p:par>
                            </p:childTnLst>
                          </p:cTn>
                        </p:par>
                        <p:par>
                          <p:cTn id="40" fill="hold">
                            <p:stCondLst>
                              <p:cond delay="1100"/>
                            </p:stCondLst>
                            <p:childTnLst>
                              <p:par>
                                <p:cTn id="41" presetID="22" presetClass="entr" presetSubtype="4"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500"/>
                                        <p:tgtEl>
                                          <p:spTgt spid="27"/>
                                        </p:tgtEl>
                                      </p:cBhvr>
                                    </p:animEffect>
                                  </p:childTnLst>
                                </p:cTn>
                              </p:par>
                            </p:childTnLst>
                          </p:cTn>
                        </p:par>
                        <p:par>
                          <p:cTn id="44" fill="hold">
                            <p:stCondLst>
                              <p:cond delay="1600"/>
                            </p:stCondLst>
                            <p:childTnLst>
                              <p:par>
                                <p:cTn id="45" presetID="22" presetClass="entr" presetSubtype="8"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7"/>
                                        </p:tgtEl>
                                      </p:cBhvr>
                                    </p:animEffect>
                                    <p:set>
                                      <p:cBhvr>
                                        <p:cTn id="55" dur="1" fill="hold">
                                          <p:stCondLst>
                                            <p:cond delay="499"/>
                                          </p:stCondLst>
                                        </p:cTn>
                                        <p:tgtEl>
                                          <p:spTgt spid="27"/>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26"/>
                                        </p:tgtEl>
                                      </p:cBhvr>
                                    </p:animEffect>
                                    <p:set>
                                      <p:cBhvr>
                                        <p:cTn id="58" dur="1" fill="hold">
                                          <p:stCondLst>
                                            <p:cond delay="499"/>
                                          </p:stCondLst>
                                        </p:cTn>
                                        <p:tgtEl>
                                          <p:spTgt spid="26"/>
                                        </p:tgtEl>
                                        <p:attrNameLst>
                                          <p:attrName>style.visibility</p:attrName>
                                        </p:attrNameLst>
                                      </p:cBhvr>
                                      <p:to>
                                        <p:strVal val="hidden"/>
                                      </p:to>
                                    </p:set>
                                  </p:childTnLst>
                                </p:cTn>
                              </p:par>
                              <p:par>
                                <p:cTn id="59" presetID="45"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2000"/>
                                        <p:tgtEl>
                                          <p:spTgt spid="30"/>
                                        </p:tgtEl>
                                      </p:cBhvr>
                                    </p:animEffect>
                                    <p:anim calcmode="lin" valueType="num">
                                      <p:cBhvr>
                                        <p:cTn id="62" dur="2000" fill="hold"/>
                                        <p:tgtEl>
                                          <p:spTgt spid="30"/>
                                        </p:tgtEl>
                                        <p:attrNameLst>
                                          <p:attrName>ppt_w</p:attrName>
                                        </p:attrNameLst>
                                      </p:cBhvr>
                                      <p:tavLst>
                                        <p:tav tm="0" fmla="#ppt_w*sin(2.5*pi*$)">
                                          <p:val>
                                            <p:fltVal val="0"/>
                                          </p:val>
                                        </p:tav>
                                        <p:tav tm="100000">
                                          <p:val>
                                            <p:fltVal val="1"/>
                                          </p:val>
                                        </p:tav>
                                      </p:tavLst>
                                    </p:anim>
                                    <p:anim calcmode="lin" valueType="num">
                                      <p:cBhvr>
                                        <p:cTn id="63" dur="2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6" grpId="1" animBg="1"/>
      <p:bldP spid="3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895762" y="1050082"/>
            <a:ext cx="7726723" cy="6111925"/>
          </a:xfrm>
          <a:prstGeom prst="rect">
            <a:avLst/>
          </a:prstGeom>
        </p:spPr>
      </p:pic>
      <p:sp>
        <p:nvSpPr>
          <p:cNvPr id="2" name="Title 1"/>
          <p:cNvSpPr>
            <a:spLocks noGrp="1"/>
          </p:cNvSpPr>
          <p:nvPr>
            <p:ph type="title"/>
          </p:nvPr>
        </p:nvSpPr>
        <p:spPr/>
        <p:txBody>
          <a:bodyPr/>
          <a:lstStyle/>
          <a:p>
            <a:r>
              <a:rPr lang="en-US" dirty="0"/>
              <a:t>Auto Filter to Nominal</a:t>
            </a:r>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1139623" y="1131108"/>
            <a:ext cx="7239000" cy="5726892"/>
          </a:xfrm>
          <a:prstGeom prst="rect">
            <a:avLst/>
          </a:prstGeom>
        </p:spPr>
      </p:pic>
      <p:pic>
        <p:nvPicPr>
          <p:cNvPr id="11" name="Picture 10"/>
          <p:cNvPicPr>
            <a:picLocks noChangeAspect="1"/>
          </p:cNvPicPr>
          <p:nvPr/>
        </p:nvPicPr>
        <p:blipFill>
          <a:blip r:embed="rId5"/>
          <a:stretch>
            <a:fillRect/>
          </a:stretch>
        </p:blipFill>
        <p:spPr>
          <a:xfrm>
            <a:off x="2161385" y="1938996"/>
            <a:ext cx="5195476" cy="4466155"/>
          </a:xfrm>
          <a:prstGeom prst="rect">
            <a:avLst/>
          </a:prstGeom>
          <a:ln w="38100">
            <a:solidFill>
              <a:srgbClr val="0086FB"/>
            </a:solidFill>
          </a:ln>
        </p:spPr>
      </p:pic>
    </p:spTree>
    <p:extLst>
      <p:ext uri="{BB962C8B-B14F-4D97-AF65-F5344CB8AC3E}">
        <p14:creationId xmlns:p14="http://schemas.microsoft.com/office/powerpoint/2010/main" val="302204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8"/>
                                        </p:tgtEl>
                                      </p:cBhvr>
                                    </p:animEffect>
                                    <p:set>
                                      <p:cBhvr>
                                        <p:cTn id="12" dur="1" fill="hold">
                                          <p:stCondLst>
                                            <p:cond delay="999"/>
                                          </p:stCondLst>
                                        </p:cTn>
                                        <p:tgtEl>
                                          <p:spTgt spid="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Advanced Relationship Fitting</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5025" b="92965" l="9596" r="89899">
                        <a14:foregroundMark x1="60859" y1="91709" x2="60859" y2="91709"/>
                        <a14:foregroundMark x1="52778" y1="93216" x2="52778" y2="93216"/>
                        <a14:foregroundMark x1="60859" y1="92462" x2="60859" y2="92462"/>
                        <a14:foregroundMark x1="56566" y1="22613" x2="56566" y2="22613"/>
                        <a14:foregroundMark x1="72727" y1="24121" x2="72727" y2="24121"/>
                        <a14:foregroundMark x1="70707" y1="9799" x2="70707" y2="9799"/>
                        <a14:foregroundMark x1="65404" y1="10553" x2="65404" y2="10553"/>
                        <a14:foregroundMark x1="67677" y1="18593" x2="67677" y2="18593"/>
                        <a14:foregroundMark x1="56061" y1="9548" x2="56061" y2="9548"/>
                        <a14:foregroundMark x1="48232" y1="8543" x2="48232" y2="8543"/>
                        <a14:foregroundMark x1="35606" y1="8794" x2="35606" y2="8794"/>
                        <a14:foregroundMark x1="28283" y1="8794" x2="28283" y2="8794"/>
                        <a14:foregroundMark x1="28788" y1="5025" x2="28788" y2="5025"/>
                        <a14:foregroundMark x1="26010" y1="21106" x2="26010" y2="21106"/>
                        <a14:foregroundMark x1="33838" y1="22613" x2="33838" y2="22613"/>
                        <a14:backgroundMark x1="50505" y1="77889" x2="50505" y2="77889"/>
                        <a14:backgroundMark x1="53788" y1="85427" x2="53788" y2="85427"/>
                        <a14:backgroundMark x1="35101" y1="13065" x2="35101" y2="13065"/>
                        <a14:backgroundMark x1="49495" y1="10302" x2="49495" y2="10302"/>
                      </a14:backgroundRemoval>
                    </a14:imgEffect>
                  </a14:imgLayer>
                </a14:imgProps>
              </a:ext>
              <a:ext uri="{28A0092B-C50C-407E-A947-70E740481C1C}">
                <a14:useLocalDpi xmlns:a14="http://schemas.microsoft.com/office/drawing/2010/main" val="0"/>
              </a:ext>
            </a:extLst>
          </a:blip>
          <a:stretch>
            <a:fillRect/>
          </a:stretch>
        </p:blipFill>
        <p:spPr>
          <a:xfrm>
            <a:off x="5943600" y="3984117"/>
            <a:ext cx="2819400" cy="2833638"/>
          </a:xfrm>
          <a:prstGeom prst="rect">
            <a:avLst/>
          </a:prstGeom>
        </p:spPr>
      </p:pic>
    </p:spTree>
    <p:extLst>
      <p:ext uri="{BB962C8B-B14F-4D97-AF65-F5344CB8AC3E}">
        <p14:creationId xmlns:p14="http://schemas.microsoft.com/office/powerpoint/2010/main" val="358980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3.33333E-6 0 L -0.00643 -0.98796 " pathEditMode="relative" rAng="0" ptsTypes="AA">
                                      <p:cBhvr>
                                        <p:cTn id="6" dur="8200" fill="hold"/>
                                        <p:tgtEl>
                                          <p:spTgt spid="3"/>
                                        </p:tgtEl>
                                        <p:attrNameLst>
                                          <p:attrName>ppt_x</p:attrName>
                                          <p:attrName>ppt_y</p:attrName>
                                        </p:attrNameLst>
                                      </p:cBhvr>
                                      <p:rCtr x="-330" y="-49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Building Relationships</a:t>
            </a:r>
          </a:p>
        </p:txBody>
      </p:sp>
      <p:sp>
        <p:nvSpPr>
          <p:cNvPr id="4" name="Date Placeholder 3"/>
          <p:cNvSpPr>
            <a:spLocks noGrp="1"/>
          </p:cNvSpPr>
          <p:nvPr>
            <p:ph type="dt" sz="half" idx="10"/>
          </p:nvPr>
        </p:nvSpPr>
        <p:spPr/>
        <p:txBody>
          <a:bodyPr/>
          <a:lstStyle/>
          <a:p>
            <a:fld id="{75568653-CFA4-4932-AEC3-3DE3699ED458}" type="datetime1">
              <a:rPr lang="en-US" smtClean="0"/>
              <a:t>5/1/2017</a:t>
            </a:fld>
            <a:endParaRPr lang="en-US"/>
          </a:p>
        </p:txBody>
      </p:sp>
      <p:pic>
        <p:nvPicPr>
          <p:cNvPr id="8" name="Picture 7"/>
          <p:cNvPicPr>
            <a:picLocks noChangeAspect="1"/>
          </p:cNvPicPr>
          <p:nvPr/>
        </p:nvPicPr>
        <p:blipFill>
          <a:blip r:embed="rId3">
            <a:clrChange>
              <a:clrFrom>
                <a:srgbClr val="E3E6E8"/>
              </a:clrFrom>
              <a:clrTo>
                <a:srgbClr val="E3E6E8">
                  <a:alpha val="0"/>
                </a:srgbClr>
              </a:clrTo>
            </a:clrChange>
          </a:blip>
          <a:stretch>
            <a:fillRect/>
          </a:stretch>
        </p:blipFill>
        <p:spPr>
          <a:xfrm>
            <a:off x="6807300" y="1676400"/>
            <a:ext cx="1985242" cy="5184531"/>
          </a:xfrm>
          <a:prstGeom prst="rect">
            <a:avLst/>
          </a:prstGeom>
        </p:spPr>
      </p:pic>
      <p:sp>
        <p:nvSpPr>
          <p:cNvPr id="9" name="Right Arrow 11"/>
          <p:cNvSpPr/>
          <p:nvPr/>
        </p:nvSpPr>
        <p:spPr>
          <a:xfrm>
            <a:off x="3876124" y="3441969"/>
            <a:ext cx="2077551" cy="157719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4"/>
          <a:stretch>
            <a:fillRect/>
          </a:stretch>
        </p:blipFill>
        <p:spPr>
          <a:xfrm>
            <a:off x="857488" y="1669052"/>
            <a:ext cx="1985242" cy="5184531"/>
          </a:xfrm>
          <a:prstGeom prst="rect">
            <a:avLst/>
          </a:prstGeom>
        </p:spPr>
      </p:pic>
      <p:sp>
        <p:nvSpPr>
          <p:cNvPr id="11" name="Flowchart: Process 10"/>
          <p:cNvSpPr/>
          <p:nvPr/>
        </p:nvSpPr>
        <p:spPr>
          <a:xfrm>
            <a:off x="2209800" y="5925983"/>
            <a:ext cx="355477" cy="346490"/>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012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Minimize Relationships </a:t>
            </a: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457200" y="4198825"/>
            <a:ext cx="2941575" cy="2987299"/>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76200" y="762000"/>
            <a:ext cx="9746825" cy="3078747"/>
          </a:xfrm>
          <a:prstGeom prst="rect">
            <a:avLst/>
          </a:prstGeom>
        </p:spPr>
      </p:pic>
      <p:pic>
        <p:nvPicPr>
          <p:cNvPr id="8" name="Picture 7"/>
          <p:cNvPicPr>
            <a:picLocks noChangeAspect="1"/>
          </p:cNvPicPr>
          <p:nvPr/>
        </p:nvPicPr>
        <p:blipFill>
          <a:blip r:embed="rId5"/>
          <a:stretch>
            <a:fillRect/>
          </a:stretch>
        </p:blipFill>
        <p:spPr>
          <a:xfrm>
            <a:off x="3276600" y="1600200"/>
            <a:ext cx="2469094" cy="3863675"/>
          </a:xfrm>
          <a:prstGeom prst="rect">
            <a:avLst/>
          </a:prstGeom>
        </p:spPr>
      </p:pic>
      <p:sp>
        <p:nvSpPr>
          <p:cNvPr id="9" name="Flowchart: Process 8"/>
          <p:cNvSpPr/>
          <p:nvPr/>
        </p:nvSpPr>
        <p:spPr>
          <a:xfrm>
            <a:off x="3429000" y="4328109"/>
            <a:ext cx="1905000" cy="243891"/>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stretch>
            <a:fillRect/>
          </a:stretch>
        </p:blipFill>
        <p:spPr>
          <a:xfrm>
            <a:off x="6837548" y="2914583"/>
            <a:ext cx="2220767" cy="3107081"/>
          </a:xfrm>
          <a:prstGeom prst="rect">
            <a:avLst/>
          </a:prstGeom>
        </p:spPr>
      </p:pic>
      <p:pic>
        <p:nvPicPr>
          <p:cNvPr id="11" name="Picture 10"/>
          <p:cNvPicPr>
            <a:picLocks noChangeAspect="1"/>
          </p:cNvPicPr>
          <p:nvPr/>
        </p:nvPicPr>
        <p:blipFill>
          <a:blip r:embed="rId7"/>
          <a:stretch>
            <a:fillRect/>
          </a:stretch>
        </p:blipFill>
        <p:spPr>
          <a:xfrm>
            <a:off x="2570164" y="1600200"/>
            <a:ext cx="3655074" cy="4613405"/>
          </a:xfrm>
          <a:prstGeom prst="rect">
            <a:avLst/>
          </a:prstGeom>
          <a:ln w="38100">
            <a:solidFill>
              <a:srgbClr val="0086FB"/>
            </a:solidFill>
          </a:ln>
        </p:spPr>
      </p:pic>
      <p:sp>
        <p:nvSpPr>
          <p:cNvPr id="12" name="Flowchart: Process 11"/>
          <p:cNvSpPr/>
          <p:nvPr/>
        </p:nvSpPr>
        <p:spPr>
          <a:xfrm>
            <a:off x="2699459" y="5476730"/>
            <a:ext cx="1612670" cy="215744"/>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374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500"/>
                            </p:stCondLst>
                            <p:childTnLst>
                              <p:par>
                                <p:cTn id="17" presetID="45"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anim calcmode="lin" valueType="num">
                                      <p:cBhvr>
                                        <p:cTn id="20" dur="2000" fill="hold"/>
                                        <p:tgtEl>
                                          <p:spTgt spid="9"/>
                                        </p:tgtEl>
                                        <p:attrNameLst>
                                          <p:attrName>ppt_w</p:attrName>
                                        </p:attrNameLst>
                                      </p:cBhvr>
                                      <p:tavLst>
                                        <p:tav tm="0" fmla="#ppt_w*sin(2.5*pi*$)">
                                          <p:val>
                                            <p:fltVal val="0"/>
                                          </p:val>
                                        </p:tav>
                                        <p:tav tm="100000">
                                          <p:val>
                                            <p:fltVal val="1"/>
                                          </p:val>
                                        </p:tav>
                                      </p:tavLst>
                                    </p:anim>
                                    <p:anim calcmode="lin" valueType="num">
                                      <p:cBhvr>
                                        <p:cTn id="21"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par>
                          <p:cTn id="27" fill="hold">
                            <p:stCondLst>
                              <p:cond delay="500"/>
                            </p:stCondLst>
                            <p:childTnLst>
                              <p:par>
                                <p:cTn id="28" presetID="21" presetClass="entr" presetSubtype="1"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cTn>
                              </p:par>
                            </p:childTnLst>
                          </p:cTn>
                        </p:par>
                        <p:par>
                          <p:cTn id="31" fill="hold">
                            <p:stCondLst>
                              <p:cond delay="2500"/>
                            </p:stCondLst>
                            <p:childTnLst>
                              <p:par>
                                <p:cTn id="32" presetID="42" presetClass="path" presetSubtype="0" accel="50000" decel="50000" fill="hold" nodeType="afterEffect">
                                  <p:stCondLst>
                                    <p:cond delay="0"/>
                                  </p:stCondLst>
                                  <p:childTnLst>
                                    <p:animMotion origin="layout" path="M -2.77778E-6 3.33333E-6 L -0.00798 0.43125 " pathEditMode="relative" rAng="0" ptsTypes="AA">
                                      <p:cBhvr>
                                        <p:cTn id="33" dur="2000" fill="hold"/>
                                        <p:tgtEl>
                                          <p:spTgt spid="7"/>
                                        </p:tgtEl>
                                        <p:attrNameLst>
                                          <p:attrName>ppt_x</p:attrName>
                                          <p:attrName>ppt_y</p:attrName>
                                        </p:attrNameLst>
                                      </p:cBhvr>
                                      <p:rCtr x="-399" y="21551"/>
                                    </p:animMotion>
                                  </p:childTnLst>
                                </p:cTn>
                              </p:par>
                              <p:par>
                                <p:cTn id="34" presetID="10" presetClass="exit" presetSubtype="0" fill="hold" nodeType="with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274638"/>
            <a:ext cx="7924800" cy="1143000"/>
          </a:xfrm>
        </p:spPr>
        <p:txBody>
          <a:bodyPr>
            <a:normAutofit/>
          </a:bodyPr>
          <a:lstStyle/>
          <a:p>
            <a:r>
              <a:rPr lang="en-US" dirty="0"/>
              <a:t>Types of Uncertainty Calculations</a:t>
            </a:r>
          </a:p>
        </p:txBody>
      </p:sp>
      <p:sp>
        <p:nvSpPr>
          <p:cNvPr id="5" name="Content Placeholder 4"/>
          <p:cNvSpPr>
            <a:spLocks noGrp="1"/>
          </p:cNvSpPr>
          <p:nvPr>
            <p:ph idx="1"/>
          </p:nvPr>
        </p:nvSpPr>
        <p:spPr/>
        <p:txBody>
          <a:bodyPr/>
          <a:lstStyle/>
          <a:p>
            <a:pPr>
              <a:buFont typeface="Arial" panose="020B0604020202020204" pitchFamily="34" charset="0"/>
              <a:buChar char="•"/>
            </a:pPr>
            <a:r>
              <a:rPr lang="en-US" sz="3600" dirty="0"/>
              <a:t>Points</a:t>
            </a:r>
          </a:p>
          <a:p>
            <a:pPr>
              <a:buFont typeface="Arial" panose="020B0604020202020204" pitchFamily="34" charset="0"/>
              <a:buChar char="•"/>
            </a:pPr>
            <a:r>
              <a:rPr lang="en-US" sz="3600" dirty="0"/>
              <a:t>Instruments</a:t>
            </a:r>
          </a:p>
          <a:p>
            <a:pPr>
              <a:buFont typeface="Arial" panose="020B0604020202020204" pitchFamily="34" charset="0"/>
              <a:buChar char="•"/>
            </a:pPr>
            <a:r>
              <a:rPr lang="en-US" sz="3600" dirty="0"/>
              <a:t>Point to Point Distances</a:t>
            </a:r>
          </a:p>
          <a:p>
            <a:pPr>
              <a:buFont typeface="Arial" panose="020B0604020202020204" pitchFamily="34" charset="0"/>
              <a:buChar char="•"/>
            </a:pPr>
            <a:r>
              <a:rPr lang="en-US" sz="3600" dirty="0"/>
              <a:t>Geometry Fits</a:t>
            </a:r>
          </a:p>
          <a:p>
            <a:pPr>
              <a:buFont typeface="Arial" panose="020B0604020202020204" pitchFamily="34" charset="0"/>
              <a:buChar char="•"/>
            </a:pPr>
            <a:r>
              <a:rPr lang="en-US" sz="3600" dirty="0"/>
              <a:t>Instrument Network</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4343400"/>
            <a:ext cx="2514600" cy="25146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Advanced Properties</a:t>
            </a:r>
          </a:p>
        </p:txBody>
      </p:sp>
      <p:sp>
        <p:nvSpPr>
          <p:cNvPr id="5" name="Freeform 33"/>
          <p:cNvSpPr/>
          <p:nvPr/>
        </p:nvSpPr>
        <p:spPr>
          <a:xfrm>
            <a:off x="2667000" y="1905000"/>
            <a:ext cx="4343400" cy="477497"/>
          </a:xfrm>
          <a:custGeom>
            <a:avLst/>
            <a:gdLst>
              <a:gd name="connsiteX0" fmla="*/ 0 w 4342783"/>
              <a:gd name="connsiteY0" fmla="*/ 0 h 477495"/>
              <a:gd name="connsiteX1" fmla="*/ 4104036 w 4342783"/>
              <a:gd name="connsiteY1" fmla="*/ 0 h 477495"/>
              <a:gd name="connsiteX2" fmla="*/ 4342783 w 4342783"/>
              <a:gd name="connsiteY2" fmla="*/ 238748 h 477495"/>
              <a:gd name="connsiteX3" fmla="*/ 4104036 w 4342783"/>
              <a:gd name="connsiteY3" fmla="*/ 477495 h 477495"/>
              <a:gd name="connsiteX4" fmla="*/ 0 w 4342783"/>
              <a:gd name="connsiteY4" fmla="*/ 477495 h 477495"/>
              <a:gd name="connsiteX5" fmla="*/ 0 w 4342783"/>
              <a:gd name="connsiteY5" fmla="*/ 0 h 47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2783" h="477495">
                <a:moveTo>
                  <a:pt x="4342783" y="477494"/>
                </a:moveTo>
                <a:lnTo>
                  <a:pt x="238747" y="477494"/>
                </a:lnTo>
                <a:lnTo>
                  <a:pt x="0" y="238747"/>
                </a:lnTo>
                <a:lnTo>
                  <a:pt x="238747" y="1"/>
                </a:lnTo>
                <a:lnTo>
                  <a:pt x="4342783" y="1"/>
                </a:lnTo>
                <a:lnTo>
                  <a:pt x="4342783" y="47749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29936" tIns="83821" rIns="156464" bIns="83821" numCol="1" spcCol="1270" anchor="ctr" anchorCtr="0">
            <a:noAutofit/>
          </a:bodyPr>
          <a:lstStyle/>
          <a:p>
            <a:pPr lvl="0" algn="ctr" defTabSz="977900">
              <a:lnSpc>
                <a:spcPct val="90000"/>
              </a:lnSpc>
              <a:spcBef>
                <a:spcPct val="0"/>
              </a:spcBef>
              <a:spcAft>
                <a:spcPct val="35000"/>
              </a:spcAft>
            </a:pPr>
            <a:r>
              <a:rPr lang="en-US" sz="2200" kern="1200" dirty="0"/>
              <a:t>Auto Vectors</a:t>
            </a:r>
          </a:p>
        </p:txBody>
      </p:sp>
      <p:sp>
        <p:nvSpPr>
          <p:cNvPr id="6" name="Oval 5"/>
          <p:cNvSpPr/>
          <p:nvPr/>
        </p:nvSpPr>
        <p:spPr>
          <a:xfrm rot="10800000">
            <a:off x="2290799" y="1786487"/>
            <a:ext cx="752403" cy="714523"/>
          </a:xfrm>
          <a:prstGeom prst="ellipse">
            <a:avLst/>
          </a:prstGeom>
          <a:blipFill>
            <a:blip r:embed="rId3" cstate="print">
              <a:extLst>
                <a:ext uri="{28A0092B-C50C-407E-A947-70E740481C1C}">
                  <a14:useLocalDpi xmlns:a14="http://schemas.microsoft.com/office/drawing/2010/main" val="0"/>
                </a:ext>
              </a:extLst>
            </a:blip>
            <a:srcRect/>
            <a:stretch>
              <a:fillRect l="-4000" r="-4000"/>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7" name="Freeform 35"/>
          <p:cNvSpPr/>
          <p:nvPr/>
        </p:nvSpPr>
        <p:spPr>
          <a:xfrm>
            <a:off x="2693475" y="2767355"/>
            <a:ext cx="4343400" cy="477497"/>
          </a:xfrm>
          <a:custGeom>
            <a:avLst/>
            <a:gdLst>
              <a:gd name="connsiteX0" fmla="*/ 0 w 4342783"/>
              <a:gd name="connsiteY0" fmla="*/ 0 h 477495"/>
              <a:gd name="connsiteX1" fmla="*/ 4104036 w 4342783"/>
              <a:gd name="connsiteY1" fmla="*/ 0 h 477495"/>
              <a:gd name="connsiteX2" fmla="*/ 4342783 w 4342783"/>
              <a:gd name="connsiteY2" fmla="*/ 238748 h 477495"/>
              <a:gd name="connsiteX3" fmla="*/ 4104036 w 4342783"/>
              <a:gd name="connsiteY3" fmla="*/ 477495 h 477495"/>
              <a:gd name="connsiteX4" fmla="*/ 0 w 4342783"/>
              <a:gd name="connsiteY4" fmla="*/ 477495 h 477495"/>
              <a:gd name="connsiteX5" fmla="*/ 0 w 4342783"/>
              <a:gd name="connsiteY5" fmla="*/ 0 h 47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2783" h="477495">
                <a:moveTo>
                  <a:pt x="4342783" y="477494"/>
                </a:moveTo>
                <a:lnTo>
                  <a:pt x="238747" y="477494"/>
                </a:lnTo>
                <a:lnTo>
                  <a:pt x="0" y="238747"/>
                </a:lnTo>
                <a:lnTo>
                  <a:pt x="238747" y="1"/>
                </a:lnTo>
                <a:lnTo>
                  <a:pt x="4342783" y="1"/>
                </a:lnTo>
                <a:lnTo>
                  <a:pt x="4342783" y="477494"/>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29936" tIns="83821" rIns="156464" bIns="83821" numCol="1" spcCol="1270" anchor="ctr" anchorCtr="0">
            <a:noAutofit/>
          </a:bodyPr>
          <a:lstStyle/>
          <a:p>
            <a:pPr lvl="0" algn="ctr" defTabSz="977900">
              <a:lnSpc>
                <a:spcPct val="90000"/>
              </a:lnSpc>
              <a:spcBef>
                <a:spcPct val="0"/>
              </a:spcBef>
              <a:spcAft>
                <a:spcPct val="35000"/>
              </a:spcAft>
            </a:pPr>
            <a:r>
              <a:rPr lang="en-US" sz="2200" kern="1200" dirty="0"/>
              <a:t>Outlier Rejection</a:t>
            </a:r>
          </a:p>
        </p:txBody>
      </p:sp>
      <p:sp>
        <p:nvSpPr>
          <p:cNvPr id="8" name="Oval 7"/>
          <p:cNvSpPr/>
          <p:nvPr/>
        </p:nvSpPr>
        <p:spPr>
          <a:xfrm>
            <a:off x="2264324" y="2643546"/>
            <a:ext cx="858302" cy="725114"/>
          </a:xfrm>
          <a:prstGeom prst="ellipse">
            <a:avLst/>
          </a:prstGeom>
          <a:blipFill>
            <a:blip r:embed="rId4" cstate="print">
              <a:extLst>
                <a:ext uri="{28A0092B-C50C-407E-A947-70E740481C1C}">
                  <a14:useLocalDpi xmlns:a14="http://schemas.microsoft.com/office/drawing/2010/main" val="0"/>
                </a:ext>
              </a:extLst>
            </a:blip>
            <a:srcRect/>
            <a:stretch>
              <a:fillRect l="-43000" r="-43000"/>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9" name="Freeform 37"/>
          <p:cNvSpPr/>
          <p:nvPr/>
        </p:nvSpPr>
        <p:spPr>
          <a:xfrm>
            <a:off x="2693782" y="3670287"/>
            <a:ext cx="4343400" cy="477496"/>
          </a:xfrm>
          <a:custGeom>
            <a:avLst/>
            <a:gdLst>
              <a:gd name="connsiteX0" fmla="*/ 0 w 4342783"/>
              <a:gd name="connsiteY0" fmla="*/ 0 h 477495"/>
              <a:gd name="connsiteX1" fmla="*/ 4104036 w 4342783"/>
              <a:gd name="connsiteY1" fmla="*/ 0 h 477495"/>
              <a:gd name="connsiteX2" fmla="*/ 4342783 w 4342783"/>
              <a:gd name="connsiteY2" fmla="*/ 238748 h 477495"/>
              <a:gd name="connsiteX3" fmla="*/ 4104036 w 4342783"/>
              <a:gd name="connsiteY3" fmla="*/ 477495 h 477495"/>
              <a:gd name="connsiteX4" fmla="*/ 0 w 4342783"/>
              <a:gd name="connsiteY4" fmla="*/ 477495 h 477495"/>
              <a:gd name="connsiteX5" fmla="*/ 0 w 4342783"/>
              <a:gd name="connsiteY5" fmla="*/ 0 h 47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2783" h="477495">
                <a:moveTo>
                  <a:pt x="4342783" y="477494"/>
                </a:moveTo>
                <a:lnTo>
                  <a:pt x="238747" y="477494"/>
                </a:lnTo>
                <a:lnTo>
                  <a:pt x="0" y="238747"/>
                </a:lnTo>
                <a:lnTo>
                  <a:pt x="238747" y="1"/>
                </a:lnTo>
                <a:lnTo>
                  <a:pt x="4342783" y="1"/>
                </a:lnTo>
                <a:lnTo>
                  <a:pt x="4342783" y="477494"/>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29936" tIns="83821" rIns="156464" bIns="83820" numCol="1" spcCol="1270" anchor="ctr" anchorCtr="0">
            <a:noAutofit/>
          </a:bodyPr>
          <a:lstStyle/>
          <a:p>
            <a:pPr lvl="0" algn="ctr" defTabSz="977900">
              <a:lnSpc>
                <a:spcPct val="90000"/>
              </a:lnSpc>
              <a:spcBef>
                <a:spcPct val="0"/>
              </a:spcBef>
              <a:spcAft>
                <a:spcPct val="35000"/>
              </a:spcAft>
            </a:pPr>
            <a:r>
              <a:rPr lang="en-US" sz="2200" kern="1200" dirty="0"/>
              <a:t>Fit Weight</a:t>
            </a:r>
          </a:p>
        </p:txBody>
      </p:sp>
      <p:sp>
        <p:nvSpPr>
          <p:cNvPr id="10" name="Oval 9"/>
          <p:cNvSpPr/>
          <p:nvPr/>
        </p:nvSpPr>
        <p:spPr>
          <a:xfrm>
            <a:off x="2264017" y="3511197"/>
            <a:ext cx="859529" cy="795678"/>
          </a:xfrm>
          <a:prstGeom prst="ellipse">
            <a:avLst/>
          </a:prstGeom>
          <a:blipFill>
            <a:blip r:embed="rId5">
              <a:extLst>
                <a:ext uri="{28A0092B-C50C-407E-A947-70E740481C1C}">
                  <a14:useLocalDpi xmlns:a14="http://schemas.microsoft.com/office/drawing/2010/main" val="0"/>
                </a:ext>
              </a:extLst>
            </a:blip>
            <a:srcRect/>
            <a:stretch>
              <a:fillRect t="-4000" b="-4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11" name="Freeform 39"/>
          <p:cNvSpPr/>
          <p:nvPr/>
        </p:nvSpPr>
        <p:spPr>
          <a:xfrm>
            <a:off x="2667594" y="4571990"/>
            <a:ext cx="4343400" cy="477496"/>
          </a:xfrm>
          <a:custGeom>
            <a:avLst/>
            <a:gdLst>
              <a:gd name="connsiteX0" fmla="*/ 0 w 4342783"/>
              <a:gd name="connsiteY0" fmla="*/ 0 h 477495"/>
              <a:gd name="connsiteX1" fmla="*/ 4104036 w 4342783"/>
              <a:gd name="connsiteY1" fmla="*/ 0 h 477495"/>
              <a:gd name="connsiteX2" fmla="*/ 4342783 w 4342783"/>
              <a:gd name="connsiteY2" fmla="*/ 238748 h 477495"/>
              <a:gd name="connsiteX3" fmla="*/ 4104036 w 4342783"/>
              <a:gd name="connsiteY3" fmla="*/ 477495 h 477495"/>
              <a:gd name="connsiteX4" fmla="*/ 0 w 4342783"/>
              <a:gd name="connsiteY4" fmla="*/ 477495 h 477495"/>
              <a:gd name="connsiteX5" fmla="*/ 0 w 4342783"/>
              <a:gd name="connsiteY5" fmla="*/ 0 h 47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2783" h="477495">
                <a:moveTo>
                  <a:pt x="4342783" y="477494"/>
                </a:moveTo>
                <a:lnTo>
                  <a:pt x="238747" y="477494"/>
                </a:lnTo>
                <a:lnTo>
                  <a:pt x="0" y="238747"/>
                </a:lnTo>
                <a:lnTo>
                  <a:pt x="238747" y="1"/>
                </a:lnTo>
                <a:lnTo>
                  <a:pt x="4342783" y="1"/>
                </a:lnTo>
                <a:lnTo>
                  <a:pt x="4342783" y="47749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29936" tIns="83821" rIns="156464" bIns="83820" numCol="1" spcCol="1270" anchor="ctr" anchorCtr="0">
            <a:noAutofit/>
          </a:bodyPr>
          <a:lstStyle/>
          <a:p>
            <a:pPr lvl="0" algn="ctr" defTabSz="977900">
              <a:lnSpc>
                <a:spcPct val="90000"/>
              </a:lnSpc>
              <a:spcBef>
                <a:spcPct val="0"/>
              </a:spcBef>
              <a:spcAft>
                <a:spcPct val="35000"/>
              </a:spcAft>
            </a:pPr>
            <a:r>
              <a:rPr lang="en-US" sz="2200" kern="1200" dirty="0"/>
              <a:t>Degrees of Freedom</a:t>
            </a:r>
          </a:p>
        </p:txBody>
      </p:sp>
      <p:sp>
        <p:nvSpPr>
          <p:cNvPr id="12" name="Oval 11"/>
          <p:cNvSpPr/>
          <p:nvPr/>
        </p:nvSpPr>
        <p:spPr>
          <a:xfrm>
            <a:off x="2290205" y="4449411"/>
            <a:ext cx="754776" cy="722655"/>
          </a:xfrm>
          <a:prstGeom prst="ellipse">
            <a:avLst/>
          </a:prstGeom>
          <a:blipFill>
            <a:blip r:embed="rId6" cstate="print">
              <a:extLst>
                <a:ext uri="{28A0092B-C50C-407E-A947-70E740481C1C}">
                  <a14:useLocalDpi xmlns:a14="http://schemas.microsoft.com/office/drawing/2010/main" val="0"/>
                </a:ext>
              </a:extLst>
            </a:blip>
            <a:srcRect/>
            <a:stretch>
              <a:fillRect l="-31000" r="-31000"/>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3" name="Freeform 41"/>
          <p:cNvSpPr/>
          <p:nvPr/>
        </p:nvSpPr>
        <p:spPr>
          <a:xfrm>
            <a:off x="2704621" y="5492151"/>
            <a:ext cx="4343400" cy="477496"/>
          </a:xfrm>
          <a:custGeom>
            <a:avLst/>
            <a:gdLst>
              <a:gd name="connsiteX0" fmla="*/ 0 w 4342783"/>
              <a:gd name="connsiteY0" fmla="*/ 0 h 477495"/>
              <a:gd name="connsiteX1" fmla="*/ 4104036 w 4342783"/>
              <a:gd name="connsiteY1" fmla="*/ 0 h 477495"/>
              <a:gd name="connsiteX2" fmla="*/ 4342783 w 4342783"/>
              <a:gd name="connsiteY2" fmla="*/ 238748 h 477495"/>
              <a:gd name="connsiteX3" fmla="*/ 4104036 w 4342783"/>
              <a:gd name="connsiteY3" fmla="*/ 477495 h 477495"/>
              <a:gd name="connsiteX4" fmla="*/ 0 w 4342783"/>
              <a:gd name="connsiteY4" fmla="*/ 477495 h 477495"/>
              <a:gd name="connsiteX5" fmla="*/ 0 w 4342783"/>
              <a:gd name="connsiteY5" fmla="*/ 0 h 47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42783" h="477495">
                <a:moveTo>
                  <a:pt x="4342783" y="477494"/>
                </a:moveTo>
                <a:lnTo>
                  <a:pt x="238747" y="477494"/>
                </a:lnTo>
                <a:lnTo>
                  <a:pt x="0" y="238747"/>
                </a:lnTo>
                <a:lnTo>
                  <a:pt x="238747" y="1"/>
                </a:lnTo>
                <a:lnTo>
                  <a:pt x="4342783" y="1"/>
                </a:lnTo>
                <a:lnTo>
                  <a:pt x="4342783" y="477494"/>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29936" tIns="83821" rIns="156464" bIns="83820" numCol="1" spcCol="1270" anchor="ctr" anchorCtr="0">
            <a:noAutofit/>
          </a:bodyPr>
          <a:lstStyle/>
          <a:p>
            <a:pPr lvl="0" algn="ctr" defTabSz="977900">
              <a:lnSpc>
                <a:spcPct val="90000"/>
              </a:lnSpc>
              <a:spcBef>
                <a:spcPct val="0"/>
              </a:spcBef>
              <a:spcAft>
                <a:spcPct val="35000"/>
              </a:spcAft>
            </a:pPr>
            <a:r>
              <a:rPr lang="en-US" sz="2200" kern="1200" dirty="0"/>
              <a:t>Fit Constraints</a:t>
            </a:r>
          </a:p>
        </p:txBody>
      </p:sp>
      <p:sp>
        <p:nvSpPr>
          <p:cNvPr id="14" name="Oval 13"/>
          <p:cNvSpPr/>
          <p:nvPr/>
        </p:nvSpPr>
        <p:spPr>
          <a:xfrm>
            <a:off x="2264017" y="5314602"/>
            <a:ext cx="854425" cy="832593"/>
          </a:xfrm>
          <a:prstGeom prst="ellipse">
            <a:avLst/>
          </a:prstGeom>
          <a:blipFill>
            <a:blip r:embed="rId7" cstate="print">
              <a:extLst>
                <a:ext uri="{28A0092B-C50C-407E-A947-70E740481C1C}">
                  <a14:useLocalDpi xmlns:a14="http://schemas.microsoft.com/office/drawing/2010/main" val="0"/>
                </a:ext>
              </a:extLst>
            </a:blip>
            <a:srcRect/>
            <a:stretch>
              <a:fillRect l="-8000" r="-8000"/>
            </a:stretch>
          </a:blipFill>
        </p:spPr>
        <p:style>
          <a:lnRef idx="2">
            <a:schemeClr val="lt1">
              <a:hueOff val="0"/>
              <a:satOff val="0"/>
              <a:lumOff val="0"/>
              <a:alphaOff val="0"/>
            </a:schemeClr>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0999" y="4876800"/>
            <a:ext cx="1938513" cy="1981200"/>
          </a:xfrm>
          <a:prstGeom prst="rect">
            <a:avLst/>
          </a:prstGeom>
        </p:spPr>
      </p:pic>
    </p:spTree>
    <p:extLst>
      <p:ext uri="{BB962C8B-B14F-4D97-AF65-F5344CB8AC3E}">
        <p14:creationId xmlns:p14="http://schemas.microsoft.com/office/powerpoint/2010/main" val="18104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Auto Vectors</a:t>
            </a:r>
          </a:p>
        </p:txBody>
      </p:sp>
      <p:pic>
        <p:nvPicPr>
          <p:cNvPr id="6" name="Monitor_Backgroun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4598" y="1752600"/>
            <a:ext cx="6629401" cy="4728976"/>
          </a:xfrm>
          <a:prstGeom prst="rect">
            <a:avLst/>
          </a:prstGeom>
        </p:spPr>
      </p:pic>
      <p:pic>
        <p:nvPicPr>
          <p:cNvPr id="7" name="4-13-2015 12-21-09 PM">
            <a:hlinkClick r:id="" action="ppaction://media"/>
          </p:cNvPr>
          <p:cNvPicPr>
            <a:picLocks noChangeAspect="1"/>
          </p:cNvPicPr>
          <p:nvPr>
            <a:videoFile r:link="rId1"/>
            <p:extLst>
              <p:ext uri="{DAA4B4D4-6D71-4841-9C94-3DE7FCFB9230}">
                <p14:media xmlns:p14="http://schemas.microsoft.com/office/powerpoint/2010/main" r:embed="rId2">
                  <p14:trim st="27154"/>
                </p14:media>
              </p:ext>
            </p:extLst>
          </p:nvPr>
        </p:nvPicPr>
        <p:blipFill>
          <a:blip r:embed="rId6"/>
          <a:stretch>
            <a:fillRect/>
          </a:stretch>
        </p:blipFill>
        <p:spPr>
          <a:xfrm>
            <a:off x="2737325" y="1960222"/>
            <a:ext cx="6178075" cy="3582785"/>
          </a:xfrm>
          <a:prstGeom prst="rect">
            <a:avLst/>
          </a:prstGeom>
        </p:spPr>
      </p:pic>
      <p:sp>
        <p:nvSpPr>
          <p:cNvPr id="8" name="TextBox 7"/>
          <p:cNvSpPr txBox="1"/>
          <p:nvPr/>
        </p:nvSpPr>
        <p:spPr>
          <a:xfrm>
            <a:off x="120533" y="2012146"/>
            <a:ext cx="2394066" cy="6463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003876"/>
                </a:solidFill>
                <a:latin typeface="Oswald Regular" panose="020B0604020202020204" charset="0"/>
              </a:rPr>
              <a:t>Points/Groups to Objects relationships</a:t>
            </a:r>
          </a:p>
        </p:txBody>
      </p:sp>
      <p:sp>
        <p:nvSpPr>
          <p:cNvPr id="9" name="TextBox 8"/>
          <p:cNvSpPr txBox="1"/>
          <p:nvPr/>
        </p:nvSpPr>
        <p:spPr>
          <a:xfrm>
            <a:off x="120533" y="3252986"/>
            <a:ext cx="2394066" cy="36933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003876"/>
                </a:solidFill>
                <a:latin typeface="Oswald Regular" panose="020B0604020202020204" charset="0"/>
              </a:rPr>
              <a:t>Dynamic </a:t>
            </a:r>
          </a:p>
        </p:txBody>
      </p:sp>
      <p:sp>
        <p:nvSpPr>
          <p:cNvPr id="10" name="TextBox 9"/>
          <p:cNvSpPr txBox="1"/>
          <p:nvPr/>
        </p:nvSpPr>
        <p:spPr>
          <a:xfrm>
            <a:off x="120533" y="4322911"/>
            <a:ext cx="2394066" cy="6463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rgbClr val="003876"/>
                </a:solidFill>
                <a:latin typeface="Oswald Regular" panose="020B0604020202020204" charset="0"/>
              </a:rPr>
              <a:t>Magnified visual indicator </a:t>
            </a:r>
          </a:p>
        </p:txBody>
      </p:sp>
    </p:spTree>
    <p:extLst>
      <p:ext uri="{BB962C8B-B14F-4D97-AF65-F5344CB8AC3E}">
        <p14:creationId xmlns:p14="http://schemas.microsoft.com/office/powerpoint/2010/main" val="163570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55"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13" fill="hold" display="0">
                  <p:stCondLst>
                    <p:cond delay="indefinite"/>
                  </p:stCondLst>
                </p:cTn>
                <p:tgtEl>
                  <p:spTgt spid="7"/>
                </p:tgtEl>
              </p:cMediaNode>
            </p:video>
          </p:childTnLst>
        </p:cTn>
      </p:par>
    </p:tnLst>
    <p:bldLst>
      <p:bldP spid="8" grpId="0" animBg="1"/>
      <p:bldP spid="9" grpId="0" animBg="1"/>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Outlier Rejection</a:t>
            </a:r>
          </a:p>
        </p:txBody>
      </p:sp>
      <p:sp>
        <p:nvSpPr>
          <p:cNvPr id="5" name="Subtitle 2"/>
          <p:cNvSpPr txBox="1">
            <a:spLocks/>
          </p:cNvSpPr>
          <p:nvPr/>
        </p:nvSpPr>
        <p:spPr>
          <a:xfrm>
            <a:off x="1409455" y="4022759"/>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a:solidFill>
                <a:srgbClr val="FFC000"/>
              </a:solidFill>
              <a:latin typeface="Oswald Light"/>
              <a:cs typeface="Oswald Light"/>
            </a:endParaRPr>
          </a:p>
        </p:txBody>
      </p:sp>
      <p:pic>
        <p:nvPicPr>
          <p:cNvPr id="6" name="Picture 5"/>
          <p:cNvPicPr>
            <a:picLocks noChangeAspect="1"/>
          </p:cNvPicPr>
          <p:nvPr/>
        </p:nvPicPr>
        <p:blipFill>
          <a:blip r:embed="rId3">
            <a:clrChange>
              <a:clrFrom>
                <a:srgbClr val="FFFFFF"/>
              </a:clrFrom>
              <a:clrTo>
                <a:srgbClr val="FFFFFF">
                  <a:alpha val="0"/>
                </a:srgbClr>
              </a:clrTo>
            </a:clrChange>
          </a:blip>
          <a:stretch>
            <a:fillRect/>
          </a:stretch>
        </p:blipFill>
        <p:spPr>
          <a:xfrm>
            <a:off x="4114800" y="1546497"/>
            <a:ext cx="5131991" cy="4496844"/>
          </a:xfrm>
          <a:prstGeom prst="rect">
            <a:avLst/>
          </a:prstGeom>
        </p:spPr>
      </p:pic>
      <p:pic>
        <p:nvPicPr>
          <p:cNvPr id="7" name="Picture 6"/>
          <p:cNvPicPr>
            <a:picLocks noChangeAspect="1"/>
          </p:cNvPicPr>
          <p:nvPr/>
        </p:nvPicPr>
        <p:blipFill>
          <a:blip r:embed="rId4"/>
          <a:stretch>
            <a:fillRect/>
          </a:stretch>
        </p:blipFill>
        <p:spPr>
          <a:xfrm>
            <a:off x="5770163" y="1937541"/>
            <a:ext cx="2475103" cy="4026257"/>
          </a:xfrm>
          <a:prstGeom prst="rect">
            <a:avLst/>
          </a:prstGeom>
        </p:spPr>
      </p:pic>
      <p:sp>
        <p:nvSpPr>
          <p:cNvPr id="8" name="Flowchart: Process 7"/>
          <p:cNvSpPr/>
          <p:nvPr/>
        </p:nvSpPr>
        <p:spPr>
          <a:xfrm>
            <a:off x="6454917" y="4401481"/>
            <a:ext cx="1105594" cy="151302"/>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a:off x="5774932" y="3226400"/>
            <a:ext cx="2469094" cy="1592718"/>
          </a:xfrm>
          <a:prstGeom prst="rect">
            <a:avLst/>
          </a:prstGeom>
          <a:ln w="38100">
            <a:solidFill>
              <a:srgbClr val="FF0000"/>
            </a:solidFill>
          </a:ln>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459550" y="2361014"/>
            <a:ext cx="4053707" cy="3602784"/>
          </a:xfrm>
          <a:prstGeom prst="rect">
            <a:avLst/>
          </a:prstGeom>
        </p:spPr>
      </p:pic>
      <p:grpSp>
        <p:nvGrpSpPr>
          <p:cNvPr id="11" name="Group 10"/>
          <p:cNvGrpSpPr/>
          <p:nvPr/>
        </p:nvGrpSpPr>
        <p:grpSpPr>
          <a:xfrm>
            <a:off x="3749024" y="2423053"/>
            <a:ext cx="5194063" cy="1371866"/>
            <a:chOff x="3538950" y="1180408"/>
            <a:chExt cx="5194063" cy="1371866"/>
          </a:xfrm>
        </p:grpSpPr>
        <p:sp>
          <p:nvSpPr>
            <p:cNvPr id="12" name="Oval 11"/>
            <p:cNvSpPr/>
            <p:nvPr/>
          </p:nvSpPr>
          <p:spPr>
            <a:xfrm>
              <a:off x="8084224" y="1180408"/>
              <a:ext cx="648789" cy="473614"/>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538950" y="2078660"/>
              <a:ext cx="648789" cy="473614"/>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p:nvPicPr>
        <p:blipFill>
          <a:blip r:embed="rId7">
            <a:clrChange>
              <a:clrFrom>
                <a:srgbClr val="FFFFFF"/>
              </a:clrFrom>
              <a:clrTo>
                <a:srgbClr val="FFFFFF">
                  <a:alpha val="0"/>
                </a:srgbClr>
              </a:clrTo>
            </a:clrChange>
          </a:blip>
          <a:stretch>
            <a:fillRect/>
          </a:stretch>
        </p:blipFill>
        <p:spPr>
          <a:xfrm>
            <a:off x="228600" y="2269748"/>
            <a:ext cx="4398692" cy="3650305"/>
          </a:xfrm>
          <a:prstGeom prst="rect">
            <a:avLst/>
          </a:prstGeom>
        </p:spPr>
      </p:pic>
      <p:sp>
        <p:nvSpPr>
          <p:cNvPr id="14" name="Oval 13"/>
          <p:cNvSpPr/>
          <p:nvPr/>
        </p:nvSpPr>
        <p:spPr>
          <a:xfrm>
            <a:off x="3751955" y="3166656"/>
            <a:ext cx="648789" cy="473614"/>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518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par>
                          <p:cTn id="36" fill="hold">
                            <p:stCondLst>
                              <p:cond delay="1000"/>
                            </p:stCondLst>
                            <p:childTnLst>
                              <p:par>
                                <p:cTn id="37" presetID="14" presetClass="entr" presetSubtype="1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clrChange>
              <a:clrFrom>
                <a:srgbClr val="FFFFFF"/>
              </a:clrFrom>
              <a:clrTo>
                <a:srgbClr val="FFFFFF">
                  <a:alpha val="0"/>
                </a:srgbClr>
              </a:clrTo>
            </a:clrChange>
          </a:blip>
          <a:stretch>
            <a:fillRect/>
          </a:stretch>
        </p:blipFill>
        <p:spPr>
          <a:xfrm rot="16200000">
            <a:off x="2484420" y="1176193"/>
            <a:ext cx="4229316" cy="4772530"/>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rot="16200000">
            <a:off x="2316253" y="1366765"/>
            <a:ext cx="4023196" cy="4349754"/>
          </a:xfrm>
          <a:prstGeom prst="rect">
            <a:avLst/>
          </a:prstGeom>
        </p:spPr>
      </p:pic>
      <p:sp>
        <p:nvSpPr>
          <p:cNvPr id="25" name="Rectangle 24"/>
          <p:cNvSpPr/>
          <p:nvPr/>
        </p:nvSpPr>
        <p:spPr>
          <a:xfrm>
            <a:off x="6781800" y="5933943"/>
            <a:ext cx="2352569"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1643" y="187699"/>
            <a:ext cx="7543800" cy="1143000"/>
          </a:xfrm>
        </p:spPr>
        <p:txBody>
          <a:bodyPr/>
          <a:lstStyle/>
          <a:p>
            <a:r>
              <a:rPr lang="en-US" dirty="0"/>
              <a:t>Weight Normalization</a:t>
            </a:r>
          </a:p>
        </p:txBody>
      </p:sp>
      <p:cxnSp>
        <p:nvCxnSpPr>
          <p:cNvPr id="7" name="Elbow Connector 7"/>
          <p:cNvCxnSpPr>
            <a:cxnSpLocks/>
          </p:cNvCxnSpPr>
          <p:nvPr/>
        </p:nvCxnSpPr>
        <p:spPr>
          <a:xfrm rot="10800000">
            <a:off x="555633" y="2108344"/>
            <a:ext cx="3070954" cy="827010"/>
          </a:xfrm>
          <a:prstGeom prst="bentConnector3">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5" name="Subtitle 2"/>
          <p:cNvSpPr txBox="1">
            <a:spLocks/>
          </p:cNvSpPr>
          <p:nvPr/>
        </p:nvSpPr>
        <p:spPr>
          <a:xfrm>
            <a:off x="1199381" y="2780114"/>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a:solidFill>
                <a:srgbClr val="FFC000"/>
              </a:solidFill>
              <a:latin typeface="Oswald Light"/>
              <a:cs typeface="Oswald Light"/>
            </a:endParaRPr>
          </a:p>
        </p:txBody>
      </p:sp>
      <p:sp>
        <p:nvSpPr>
          <p:cNvPr id="8" name="TextBox 7"/>
          <p:cNvSpPr txBox="1"/>
          <p:nvPr/>
        </p:nvSpPr>
        <p:spPr>
          <a:xfrm>
            <a:off x="536499" y="1787677"/>
            <a:ext cx="1535477" cy="646331"/>
          </a:xfrm>
          <a:prstGeom prst="rect">
            <a:avLst/>
          </a:prstGeom>
          <a:noFill/>
        </p:spPr>
        <p:txBody>
          <a:bodyPr wrap="square" rtlCol="0">
            <a:spAutoFit/>
          </a:bodyPr>
          <a:lstStyle/>
          <a:p>
            <a:pPr algn="ctr"/>
            <a:r>
              <a:rPr lang="en-US" dirty="0">
                <a:solidFill>
                  <a:srgbClr val="003876"/>
                </a:solidFill>
                <a:latin typeface="Oswald Regular" panose="020B0604020202020204" charset="0"/>
              </a:rPr>
              <a:t>Hole Centers</a:t>
            </a:r>
          </a:p>
          <a:p>
            <a:pPr algn="ctr"/>
            <a:r>
              <a:rPr lang="en-US" dirty="0">
                <a:solidFill>
                  <a:srgbClr val="003876"/>
                </a:solidFill>
                <a:latin typeface="Oswald Regular" panose="020B0604020202020204" charset="0"/>
              </a:rPr>
              <a:t>8 points</a:t>
            </a:r>
          </a:p>
        </p:txBody>
      </p:sp>
      <p:sp>
        <p:nvSpPr>
          <p:cNvPr id="6" name="Oval 5"/>
          <p:cNvSpPr/>
          <p:nvPr/>
        </p:nvSpPr>
        <p:spPr>
          <a:xfrm>
            <a:off x="3501094" y="2780114"/>
            <a:ext cx="300651" cy="308301"/>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5281330" y="2471813"/>
            <a:ext cx="300651" cy="308301"/>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Elbow Connector 15"/>
          <p:cNvCxnSpPr>
            <a:cxnSpLocks/>
            <a:endCxn id="11" idx="6"/>
          </p:cNvCxnSpPr>
          <p:nvPr/>
        </p:nvCxnSpPr>
        <p:spPr>
          <a:xfrm rot="10800000">
            <a:off x="5581981" y="2625965"/>
            <a:ext cx="3106986" cy="900097"/>
          </a:xfrm>
          <a:prstGeom prst="bentConnector3">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190345" y="3202893"/>
            <a:ext cx="1535477" cy="646331"/>
          </a:xfrm>
          <a:prstGeom prst="rect">
            <a:avLst/>
          </a:prstGeom>
          <a:noFill/>
        </p:spPr>
        <p:txBody>
          <a:bodyPr wrap="square" rtlCol="0">
            <a:spAutoFit/>
          </a:bodyPr>
          <a:lstStyle/>
          <a:p>
            <a:pPr algn="ctr"/>
            <a:r>
              <a:rPr lang="en-US" dirty="0">
                <a:solidFill>
                  <a:srgbClr val="003876"/>
                </a:solidFill>
                <a:latin typeface="Oswald Regular" panose="020B0604020202020204" charset="0"/>
              </a:rPr>
              <a:t>Bottom Face</a:t>
            </a:r>
          </a:p>
          <a:p>
            <a:pPr algn="ctr"/>
            <a:r>
              <a:rPr lang="en-US" dirty="0">
                <a:solidFill>
                  <a:srgbClr val="003876"/>
                </a:solidFill>
                <a:latin typeface="Oswald Regular" panose="020B0604020202020204" charset="0"/>
              </a:rPr>
              <a:t>24 points</a:t>
            </a:r>
          </a:p>
        </p:txBody>
      </p:sp>
      <p:grpSp>
        <p:nvGrpSpPr>
          <p:cNvPr id="47" name="Group 46"/>
          <p:cNvGrpSpPr/>
          <p:nvPr/>
        </p:nvGrpSpPr>
        <p:grpSpPr>
          <a:xfrm>
            <a:off x="1712137" y="5311784"/>
            <a:ext cx="6171358" cy="1586802"/>
            <a:chOff x="2175399" y="5551477"/>
            <a:chExt cx="5843002" cy="1294292"/>
          </a:xfrm>
        </p:grpSpPr>
        <p:cxnSp>
          <p:nvCxnSpPr>
            <p:cNvPr id="45" name="Straight Connector 44"/>
            <p:cNvCxnSpPr>
              <a:cxnSpLocks/>
            </p:cNvCxnSpPr>
            <p:nvPr/>
          </p:nvCxnSpPr>
          <p:spPr>
            <a:xfrm>
              <a:off x="2514600" y="6055207"/>
              <a:ext cx="5257800" cy="31557"/>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62910" r="100000">
                          <a14:backgroundMark x1="64089" y1="42075" x2="75360" y2="42075"/>
                          <a14:backgroundMark x1="83617" y1="42651" x2="83617" y2="42651"/>
                          <a14:backgroundMark x1="64089" y1="38617" x2="73263" y2="42075"/>
                          <a14:backgroundMark x1="81651" y1="47550" x2="84142" y2="40634"/>
                        </a14:backgroundRemoval>
                      </a14:imgEffect>
                    </a14:imgLayer>
                  </a14:imgProps>
                </a:ext>
                <a:ext uri="{28A0092B-C50C-407E-A947-70E740481C1C}">
                  <a14:useLocalDpi xmlns:a14="http://schemas.microsoft.com/office/drawing/2010/main" val="0"/>
                </a:ext>
              </a:extLst>
            </a:blip>
            <a:srcRect l="62270"/>
            <a:stretch/>
          </p:blipFill>
          <p:spPr>
            <a:xfrm>
              <a:off x="6961468" y="5571795"/>
              <a:ext cx="1056933" cy="1273974"/>
            </a:xfrm>
            <a:prstGeom prst="rect">
              <a:avLst/>
            </a:prstGeom>
          </p:spPr>
        </p:pic>
        <p:pic>
          <p:nvPicPr>
            <p:cNvPr id="24" name="Picture 23"/>
            <p:cNvPicPr>
              <a:picLocks noChangeAspect="1"/>
            </p:cNvPicPr>
            <p:nvPr/>
          </p:nvPicPr>
          <p:blipFill rotWithShape="1">
            <a:blip r:embed="rId7">
              <a:extLst>
                <a:ext uri="{BEBA8EAE-BF5A-486C-A8C5-ECC9F3942E4B}">
                  <a14:imgProps xmlns:a14="http://schemas.microsoft.com/office/drawing/2010/main">
                    <a14:imgLayer r:embed="rId6">
                      <a14:imgEffect>
                        <a14:backgroundRemoval t="0" b="100000" l="62123" r="100000">
                          <a14:backgroundMark x1="63041" y1="41210" x2="74574" y2="42651"/>
                          <a14:backgroundMark x1="83748" y1="41210" x2="83748" y2="41210"/>
                        </a14:backgroundRemoval>
                      </a14:imgEffect>
                    </a14:imgLayer>
                  </a14:imgProps>
                </a:ext>
                <a:ext uri="{28A0092B-C50C-407E-A947-70E740481C1C}">
                  <a14:useLocalDpi xmlns:a14="http://schemas.microsoft.com/office/drawing/2010/main" val="0"/>
                </a:ext>
              </a:extLst>
            </a:blip>
            <a:srcRect l="62270"/>
            <a:stretch/>
          </p:blipFill>
          <p:spPr>
            <a:xfrm>
              <a:off x="6212471" y="5551477"/>
              <a:ext cx="1056933" cy="1273974"/>
            </a:xfrm>
            <a:prstGeom prst="rect">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6">
                      <a14:imgEffect>
                        <a14:backgroundRemoval t="0" b="98559" l="61861" r="100000">
                          <a14:backgroundMark x1="63696" y1="41499" x2="73394" y2="42075"/>
                          <a14:backgroundMark x1="83224" y1="41210" x2="83224" y2="41210"/>
                        </a14:backgroundRemoval>
                      </a14:imgEffect>
                    </a14:imgLayer>
                  </a14:imgProps>
                </a:ext>
                <a:ext uri="{28A0092B-C50C-407E-A947-70E740481C1C}">
                  <a14:useLocalDpi xmlns:a14="http://schemas.microsoft.com/office/drawing/2010/main" val="0"/>
                </a:ext>
              </a:extLst>
            </a:blip>
            <a:srcRect l="62270"/>
            <a:stretch/>
          </p:blipFill>
          <p:spPr>
            <a:xfrm>
              <a:off x="5409059" y="5551477"/>
              <a:ext cx="1056933" cy="1273974"/>
            </a:xfrm>
            <a:prstGeom prst="rect">
              <a:avLst/>
            </a:prstGeom>
          </p:spPr>
        </p:pic>
        <p:pic>
          <p:nvPicPr>
            <p:cNvPr id="15" name="Picture 14"/>
            <p:cNvPicPr>
              <a:picLocks noChangeAspect="1"/>
            </p:cNvPicPr>
            <p:nvPr/>
          </p:nvPicPr>
          <p:blipFill rotWithShape="1">
            <a:blip r:embed="rId9">
              <a:extLst>
                <a:ext uri="{BEBA8EAE-BF5A-486C-A8C5-ECC9F3942E4B}">
                  <a14:imgProps xmlns:a14="http://schemas.microsoft.com/office/drawing/2010/main">
                    <a14:imgLayer r:embed="rId6">
                      <a14:imgEffect>
                        <a14:backgroundRemoval t="865" b="100000" l="0" r="36697">
                          <a14:backgroundMark x1="26212" y1="41499" x2="37615" y2="41499"/>
                        </a14:backgroundRemoval>
                      </a14:imgEffect>
                    </a14:imgLayer>
                  </a14:imgProps>
                </a:ext>
                <a:ext uri="{28A0092B-C50C-407E-A947-70E740481C1C}">
                  <a14:useLocalDpi xmlns:a14="http://schemas.microsoft.com/office/drawing/2010/main" val="0"/>
                </a:ext>
              </a:extLst>
            </a:blip>
            <a:srcRect r="62801"/>
            <a:stretch/>
          </p:blipFill>
          <p:spPr>
            <a:xfrm>
              <a:off x="2175399" y="5584004"/>
              <a:ext cx="1054361" cy="1197054"/>
            </a:xfrm>
            <a:prstGeom prst="rect">
              <a:avLst/>
            </a:prstGeom>
          </p:spPr>
        </p:pic>
      </p:grpSp>
      <p:sp>
        <p:nvSpPr>
          <p:cNvPr id="48" name="TextBox 47"/>
          <p:cNvSpPr txBox="1"/>
          <p:nvPr/>
        </p:nvSpPr>
        <p:spPr>
          <a:xfrm>
            <a:off x="385899" y="5771621"/>
            <a:ext cx="1535477" cy="369332"/>
          </a:xfrm>
          <a:prstGeom prst="rect">
            <a:avLst/>
          </a:prstGeom>
          <a:noFill/>
        </p:spPr>
        <p:txBody>
          <a:bodyPr wrap="square" rtlCol="0">
            <a:spAutoFit/>
          </a:bodyPr>
          <a:lstStyle/>
          <a:p>
            <a:pPr algn="ctr"/>
            <a:r>
              <a:rPr lang="en-US" dirty="0">
                <a:solidFill>
                  <a:srgbClr val="003876"/>
                </a:solidFill>
                <a:latin typeface="Oswald Regular" panose="020B0604020202020204" charset="0"/>
              </a:rPr>
              <a:t>Weight = 1.0</a:t>
            </a:r>
          </a:p>
        </p:txBody>
      </p:sp>
      <p:sp>
        <p:nvSpPr>
          <p:cNvPr id="49" name="TextBox 48"/>
          <p:cNvSpPr txBox="1"/>
          <p:nvPr/>
        </p:nvSpPr>
        <p:spPr>
          <a:xfrm>
            <a:off x="7613526" y="5849141"/>
            <a:ext cx="1535477" cy="369332"/>
          </a:xfrm>
          <a:prstGeom prst="rect">
            <a:avLst/>
          </a:prstGeom>
          <a:noFill/>
        </p:spPr>
        <p:txBody>
          <a:bodyPr wrap="square" rtlCol="0">
            <a:spAutoFit/>
          </a:bodyPr>
          <a:lstStyle/>
          <a:p>
            <a:pPr algn="ctr"/>
            <a:r>
              <a:rPr lang="en-US" dirty="0">
                <a:solidFill>
                  <a:srgbClr val="003876"/>
                </a:solidFill>
                <a:latin typeface="Oswald Regular" panose="020B0604020202020204" charset="0"/>
              </a:rPr>
              <a:t>Weight = 1.0</a:t>
            </a:r>
          </a:p>
        </p:txBody>
      </p:sp>
      <p:sp>
        <p:nvSpPr>
          <p:cNvPr id="50" name="TextBox 49"/>
          <p:cNvSpPr txBox="1"/>
          <p:nvPr/>
        </p:nvSpPr>
        <p:spPr>
          <a:xfrm>
            <a:off x="7613526" y="6172995"/>
            <a:ext cx="1535477" cy="646331"/>
          </a:xfrm>
          <a:prstGeom prst="rect">
            <a:avLst/>
          </a:prstGeom>
          <a:noFill/>
        </p:spPr>
        <p:txBody>
          <a:bodyPr wrap="square" rtlCol="0">
            <a:spAutoFit/>
          </a:bodyPr>
          <a:lstStyle/>
          <a:p>
            <a:pPr algn="ctr"/>
            <a:r>
              <a:rPr lang="en-US" dirty="0">
                <a:solidFill>
                  <a:srgbClr val="003876"/>
                </a:solidFill>
                <a:latin typeface="Oswald Regular" panose="020B0604020202020204" charset="0"/>
              </a:rPr>
              <a:t>(Triple the total weight)</a:t>
            </a:r>
          </a:p>
        </p:txBody>
      </p:sp>
      <p:pic>
        <p:nvPicPr>
          <p:cNvPr id="3" name="Picture 2"/>
          <p:cNvPicPr>
            <a:picLocks noChangeAspect="1"/>
          </p:cNvPicPr>
          <p:nvPr/>
        </p:nvPicPr>
        <p:blipFill>
          <a:blip r:embed="rId10"/>
          <a:stretch>
            <a:fillRect/>
          </a:stretch>
        </p:blipFill>
        <p:spPr>
          <a:xfrm>
            <a:off x="2216437" y="1667264"/>
            <a:ext cx="4517421" cy="5151986"/>
          </a:xfrm>
          <a:prstGeom prst="rect">
            <a:avLst/>
          </a:prstGeom>
          <a:ln w="28575">
            <a:solidFill>
              <a:srgbClr val="0086FB"/>
            </a:solidFill>
          </a:ln>
        </p:spPr>
      </p:pic>
      <p:sp>
        <p:nvSpPr>
          <p:cNvPr id="26" name="Rectangle: Beveled 25"/>
          <p:cNvSpPr/>
          <p:nvPr/>
        </p:nvSpPr>
        <p:spPr>
          <a:xfrm>
            <a:off x="2142129" y="2471813"/>
            <a:ext cx="1069128" cy="904621"/>
          </a:xfrm>
          <a:prstGeom prst="bevel">
            <a:avLst/>
          </a:prstGeom>
          <a:no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88436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right)">
                                      <p:cBhvr>
                                        <p:cTn id="35" dur="500"/>
                                        <p:tgtEl>
                                          <p:spTgt spid="11"/>
                                        </p:tgtEl>
                                      </p:cBhvr>
                                    </p:animEffect>
                                  </p:childTnLst>
                                </p:cTn>
                              </p:par>
                              <p:par>
                                <p:cTn id="36" presetID="22" presetClass="entr" presetSubtype="2"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right)">
                                      <p:cBhvr>
                                        <p:cTn id="38" dur="500"/>
                                        <p:tgtEl>
                                          <p:spTgt spid="12"/>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righ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left)">
                                      <p:cBhvr>
                                        <p:cTn id="47" dur="500"/>
                                        <p:tgtEl>
                                          <p:spTgt spid="47"/>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left)">
                                      <p:cBhvr>
                                        <p:cTn id="51" dur="500"/>
                                        <p:tgtEl>
                                          <p:spTgt spid="48"/>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left)">
                                      <p:cBhvr>
                                        <p:cTn id="55" dur="500"/>
                                        <p:tgtEl>
                                          <p:spTgt spid="49"/>
                                        </p:tgtEl>
                                      </p:cBhvr>
                                    </p:animEffect>
                                  </p:childTnLst>
                                </p:cTn>
                              </p:par>
                            </p:childTnLst>
                          </p:cTn>
                        </p:par>
                        <p:par>
                          <p:cTn id="56" fill="hold">
                            <p:stCondLst>
                              <p:cond delay="1500"/>
                            </p:stCondLst>
                            <p:childTnLst>
                              <p:par>
                                <p:cTn id="57" presetID="22" presetClass="entr" presetSubtype="8"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wipe(left)">
                                      <p:cBhvr>
                                        <p:cTn id="5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11" grpId="0" animBg="1"/>
      <p:bldP spid="13" grpId="0"/>
      <p:bldP spid="48" grpId="0"/>
      <p:bldP spid="49" grpId="0"/>
      <p:bldP spid="50" grpId="0"/>
      <p:bldP spid="26" grpId="0" animBg="1"/>
      <p:bldP spid="26"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 Normalization</a:t>
            </a:r>
          </a:p>
        </p:txBody>
      </p:sp>
      <p:pic>
        <p:nvPicPr>
          <p:cNvPr id="5" name="Picture 4"/>
          <p:cNvPicPr>
            <a:picLocks noChangeAspect="1"/>
          </p:cNvPicPr>
          <p:nvPr/>
        </p:nvPicPr>
        <p:blipFill>
          <a:blip r:embed="rId3"/>
          <a:stretch>
            <a:fillRect/>
          </a:stretch>
        </p:blipFill>
        <p:spPr>
          <a:xfrm>
            <a:off x="578841" y="1705340"/>
            <a:ext cx="3886199" cy="5088622"/>
          </a:xfrm>
          <a:prstGeom prst="rect">
            <a:avLst/>
          </a:prstGeom>
          <a:ln w="28575">
            <a:solidFill>
              <a:srgbClr val="0086FB"/>
            </a:solidFill>
          </a:ln>
        </p:spPr>
      </p:pic>
      <p:sp>
        <p:nvSpPr>
          <p:cNvPr id="6" name="Rectangle: Beveled 5"/>
          <p:cNvSpPr/>
          <p:nvPr/>
        </p:nvSpPr>
        <p:spPr>
          <a:xfrm>
            <a:off x="578841" y="1828800"/>
            <a:ext cx="990600" cy="762000"/>
          </a:xfrm>
          <a:prstGeom prst="bevel">
            <a:avLst/>
          </a:prstGeom>
          <a:no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9230" y="1722119"/>
            <a:ext cx="3752740" cy="3992881"/>
          </a:xfrm>
          <a:prstGeom prst="rect">
            <a:avLst/>
          </a:prstGeom>
          <a:ln w="28575">
            <a:solidFill>
              <a:srgbClr val="0086FB"/>
            </a:solidFill>
          </a:ln>
        </p:spPr>
      </p:pic>
      <p:sp>
        <p:nvSpPr>
          <p:cNvPr id="8" name="Rectangle: Beveled 7"/>
          <p:cNvSpPr/>
          <p:nvPr/>
        </p:nvSpPr>
        <p:spPr>
          <a:xfrm>
            <a:off x="5029200" y="1981200"/>
            <a:ext cx="3352800" cy="838200"/>
          </a:xfrm>
          <a:prstGeom prst="bevel">
            <a:avLst/>
          </a:prstGeom>
          <a:no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12" name="Picture 11"/>
          <p:cNvPicPr>
            <a:picLocks noChangeAspect="1"/>
          </p:cNvPicPr>
          <p:nvPr/>
        </p:nvPicPr>
        <p:blipFill>
          <a:blip r:embed="rId5"/>
          <a:stretch>
            <a:fillRect/>
          </a:stretch>
        </p:blipFill>
        <p:spPr>
          <a:xfrm>
            <a:off x="542343" y="1705341"/>
            <a:ext cx="3922697" cy="5088622"/>
          </a:xfrm>
          <a:prstGeom prst="rect">
            <a:avLst/>
          </a:prstGeom>
          <a:ln w="38100">
            <a:solidFill>
              <a:srgbClr val="0086FB"/>
            </a:solidFill>
          </a:ln>
        </p:spPr>
      </p:pic>
      <p:pic>
        <p:nvPicPr>
          <p:cNvPr id="13" name="Picture 12"/>
          <p:cNvPicPr>
            <a:picLocks noChangeAspect="1"/>
          </p:cNvPicPr>
          <p:nvPr/>
        </p:nvPicPr>
        <p:blipFill>
          <a:blip r:embed="rId6"/>
          <a:stretch>
            <a:fillRect/>
          </a:stretch>
        </p:blipFill>
        <p:spPr>
          <a:xfrm>
            <a:off x="524468" y="1676401"/>
            <a:ext cx="3940572" cy="5117562"/>
          </a:xfrm>
          <a:prstGeom prst="rect">
            <a:avLst/>
          </a:prstGeom>
          <a:ln w="38100">
            <a:solidFill>
              <a:srgbClr val="0086FB"/>
            </a:solidFill>
          </a:ln>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2689" y="82623"/>
            <a:ext cx="1585816" cy="1509956"/>
          </a:xfrm>
          <a:prstGeom prst="rect">
            <a:avLst/>
          </a:prstGeom>
        </p:spPr>
      </p:pic>
    </p:spTree>
    <p:extLst>
      <p:ext uri="{BB962C8B-B14F-4D97-AF65-F5344CB8AC3E}">
        <p14:creationId xmlns:p14="http://schemas.microsoft.com/office/powerpoint/2010/main" val="341873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33333E-6 0 L -3.33333E-6 0.27222 " pathEditMode="relative" rAng="0" ptsTypes="AA">
                                      <p:cBhvr>
                                        <p:cTn id="28" dur="2000" fill="hold"/>
                                        <p:tgtEl>
                                          <p:spTgt spid="8"/>
                                        </p:tgtEl>
                                        <p:attrNameLst>
                                          <p:attrName>ppt_x</p:attrName>
                                          <p:attrName>ppt_y</p:attrName>
                                        </p:attrNameLst>
                                      </p:cBhvr>
                                      <p:rCtr x="0" y="13611"/>
                                    </p:animMotion>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 Weighting</a:t>
            </a:r>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304800" y="1371600"/>
            <a:ext cx="2780952" cy="4923809"/>
          </a:xfrm>
          <a:prstGeom prst="rect">
            <a:avLst/>
          </a:prstGeom>
        </p:spPr>
      </p:pic>
      <p:pic>
        <p:nvPicPr>
          <p:cNvPr id="10" name="Picture 9"/>
          <p:cNvPicPr>
            <a:picLocks noChangeAspect="1"/>
          </p:cNvPicPr>
          <p:nvPr/>
        </p:nvPicPr>
        <p:blipFill>
          <a:blip r:embed="rId4"/>
          <a:stretch>
            <a:fillRect/>
          </a:stretch>
        </p:blipFill>
        <p:spPr>
          <a:xfrm>
            <a:off x="4038600" y="381000"/>
            <a:ext cx="4495800" cy="5679428"/>
          </a:xfrm>
          <a:prstGeom prst="rect">
            <a:avLst/>
          </a:prstGeom>
          <a:ln w="38100">
            <a:solidFill>
              <a:srgbClr val="0086FB"/>
            </a:solidFill>
          </a:ln>
        </p:spPr>
      </p:pic>
      <p:sp>
        <p:nvSpPr>
          <p:cNvPr id="11" name="Rectangle: Beveled 10"/>
          <p:cNvSpPr/>
          <p:nvPr/>
        </p:nvSpPr>
        <p:spPr>
          <a:xfrm>
            <a:off x="3810000" y="1219200"/>
            <a:ext cx="1219200" cy="1600200"/>
          </a:xfrm>
          <a:prstGeom prst="bevel">
            <a:avLst/>
          </a:prstGeom>
          <a:no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3" name="Rectangle: Beveled 12"/>
          <p:cNvSpPr/>
          <p:nvPr/>
        </p:nvSpPr>
        <p:spPr>
          <a:xfrm>
            <a:off x="4038600" y="457200"/>
            <a:ext cx="1219200" cy="914400"/>
          </a:xfrm>
          <a:prstGeom prst="bevel">
            <a:avLst/>
          </a:prstGeom>
          <a:no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8" name="Picture 17"/>
          <p:cNvPicPr>
            <a:picLocks noChangeAspect="1"/>
          </p:cNvPicPr>
          <p:nvPr/>
        </p:nvPicPr>
        <p:blipFill>
          <a:blip r:embed="rId5"/>
          <a:stretch>
            <a:fillRect/>
          </a:stretch>
        </p:blipFill>
        <p:spPr>
          <a:xfrm>
            <a:off x="4038600" y="385866"/>
            <a:ext cx="4495800" cy="5674562"/>
          </a:xfrm>
          <a:prstGeom prst="rect">
            <a:avLst/>
          </a:prstGeom>
          <a:ln w="38100">
            <a:solidFill>
              <a:srgbClr val="0086FB"/>
            </a:solidFill>
          </a:ln>
        </p:spPr>
      </p:pic>
      <p:sp>
        <p:nvSpPr>
          <p:cNvPr id="19" name="Rectangle: Beveled 18"/>
          <p:cNvSpPr/>
          <p:nvPr/>
        </p:nvSpPr>
        <p:spPr>
          <a:xfrm>
            <a:off x="3877407" y="1216201"/>
            <a:ext cx="1266093" cy="1600200"/>
          </a:xfrm>
          <a:prstGeom prst="bevel">
            <a:avLst/>
          </a:prstGeom>
          <a:noFill/>
          <a:ln>
            <a:solidFill>
              <a:srgbClr val="FF000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40056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par>
                                <p:cTn id="18" presetID="10" presetClass="exit" presetSubtype="0" fill="hold" grpId="1"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circle(in)">
                                      <p:cBhvr>
                                        <p:cTn id="3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3" grpId="1" animBg="1"/>
      <p:bldP spid="1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Tolerances</a:t>
            </a: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rot="16200000">
            <a:off x="456696" y="1219706"/>
            <a:ext cx="4738323" cy="5346914"/>
          </a:xfrm>
          <a:prstGeom prst="rect">
            <a:avLst/>
          </a:prstGeom>
        </p:spPr>
      </p:pic>
      <p:pic>
        <p:nvPicPr>
          <p:cNvPr id="6" name="Picture 5"/>
          <p:cNvPicPr>
            <a:picLocks noChangeAspect="1"/>
          </p:cNvPicPr>
          <p:nvPr/>
        </p:nvPicPr>
        <p:blipFill>
          <a:blip r:embed="rId4">
            <a:clrChange>
              <a:clrFrom>
                <a:srgbClr val="FFFFFF"/>
              </a:clrFrom>
              <a:clrTo>
                <a:srgbClr val="FFFFFF">
                  <a:alpha val="0"/>
                </a:srgbClr>
              </a:clrTo>
            </a:clrChange>
          </a:blip>
          <a:stretch>
            <a:fillRect/>
          </a:stretch>
        </p:blipFill>
        <p:spPr>
          <a:xfrm rot="16200000">
            <a:off x="413677" y="1557817"/>
            <a:ext cx="4392065" cy="4748564"/>
          </a:xfrm>
          <a:prstGeom prst="rect">
            <a:avLst/>
          </a:prstGeom>
        </p:spPr>
      </p:pic>
      <p:pic>
        <p:nvPicPr>
          <p:cNvPr id="7" name="Picture 6"/>
          <p:cNvPicPr>
            <a:picLocks noChangeAspect="1"/>
          </p:cNvPicPr>
          <p:nvPr/>
        </p:nvPicPr>
        <p:blipFill>
          <a:blip r:embed="rId5"/>
          <a:stretch>
            <a:fillRect/>
          </a:stretch>
        </p:blipFill>
        <p:spPr>
          <a:xfrm>
            <a:off x="6183373" y="1827497"/>
            <a:ext cx="2758155" cy="4345531"/>
          </a:xfrm>
          <a:prstGeom prst="rect">
            <a:avLst/>
          </a:prstGeom>
        </p:spPr>
      </p:pic>
      <p:sp>
        <p:nvSpPr>
          <p:cNvPr id="8" name="Flowchart: Process 7"/>
          <p:cNvSpPr/>
          <p:nvPr/>
        </p:nvSpPr>
        <p:spPr>
          <a:xfrm>
            <a:off x="6985362" y="2932571"/>
            <a:ext cx="1180407" cy="207818"/>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6"/>
          <a:stretch>
            <a:fillRect/>
          </a:stretch>
        </p:blipFill>
        <p:spPr>
          <a:xfrm>
            <a:off x="2248175" y="2590522"/>
            <a:ext cx="5471634" cy="2202371"/>
          </a:xfrm>
          <a:prstGeom prst="rect">
            <a:avLst/>
          </a:prstGeom>
          <a:ln w="38100">
            <a:solidFill>
              <a:schemeClr val="accent1"/>
            </a:solid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9406" y="2037548"/>
            <a:ext cx="3122353" cy="3501622"/>
          </a:xfrm>
          <a:prstGeom prst="rect">
            <a:avLst/>
          </a:prstGeom>
          <a:ln w="38100">
            <a:solidFill>
              <a:srgbClr val="0070C0"/>
            </a:solidFill>
          </a:ln>
        </p:spPr>
      </p:pic>
      <p:sp>
        <p:nvSpPr>
          <p:cNvPr id="11" name="Oval 10"/>
          <p:cNvSpPr/>
          <p:nvPr/>
        </p:nvSpPr>
        <p:spPr>
          <a:xfrm>
            <a:off x="3314566" y="2819400"/>
            <a:ext cx="2833356" cy="7661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
        <p:nvSpPr>
          <p:cNvPr id="12" name="Oval 11"/>
          <p:cNvSpPr/>
          <p:nvPr/>
        </p:nvSpPr>
        <p:spPr>
          <a:xfrm>
            <a:off x="3333024" y="4457117"/>
            <a:ext cx="2833356" cy="7661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338847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21"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par>
                          <p:cTn id="28" fill="hold">
                            <p:stCondLst>
                              <p:cond delay="30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286731" y="5959519"/>
            <a:ext cx="1857269"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6567983" y="1947926"/>
            <a:ext cx="2047517" cy="4962891"/>
          </a:xfrm>
          <a:prstGeom prst="rect">
            <a:avLst/>
          </a:prstGeom>
        </p:spPr>
      </p:pic>
      <p:sp>
        <p:nvSpPr>
          <p:cNvPr id="6" name="Title 5"/>
          <p:cNvSpPr>
            <a:spLocks noGrp="1"/>
          </p:cNvSpPr>
          <p:nvPr>
            <p:ph type="title"/>
          </p:nvPr>
        </p:nvSpPr>
        <p:spPr/>
        <p:txBody>
          <a:bodyPr/>
          <a:lstStyle/>
          <a:p>
            <a:r>
              <a:rPr lang="en-US" dirty="0"/>
              <a:t>Degrees of Freedom</a:t>
            </a:r>
          </a:p>
        </p:txBody>
      </p:sp>
      <p:sp>
        <p:nvSpPr>
          <p:cNvPr id="8" name="Subtitle 2"/>
          <p:cNvSpPr txBox="1">
            <a:spLocks/>
          </p:cNvSpPr>
          <p:nvPr/>
        </p:nvSpPr>
        <p:spPr>
          <a:xfrm>
            <a:off x="1526831" y="4073025"/>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70000"/>
              </a:lnSpc>
              <a:spcBef>
                <a:spcPct val="20000"/>
              </a:spcBef>
              <a:spcAft>
                <a:spcPts val="0"/>
              </a:spcAft>
              <a:buClrTx/>
              <a:buSzTx/>
              <a:buFont typeface="Arial"/>
              <a:buNone/>
              <a:tabLst/>
              <a:defRPr/>
            </a:pPr>
            <a:endParaRPr kumimoji="0" lang="en-US" sz="2500" b="1" i="0" u="none" strike="noStrike" kern="1200" cap="none" spc="0" normalizeH="0" baseline="0" noProof="0" dirty="0">
              <a:ln>
                <a:noFill/>
              </a:ln>
              <a:solidFill>
                <a:srgbClr val="FFC000"/>
              </a:solidFill>
              <a:effectLst/>
              <a:uLnTx/>
              <a:uFillTx/>
              <a:latin typeface="Oswald Light"/>
              <a:ea typeface="+mn-ea"/>
              <a:cs typeface="Oswald Light"/>
            </a:endParaRPr>
          </a:p>
        </p:txBody>
      </p:sp>
      <p:pic>
        <p:nvPicPr>
          <p:cNvPr id="9" name="Picture 8"/>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blip>
          <a:stretch>
            <a:fillRect/>
          </a:stretch>
        </p:blipFill>
        <p:spPr>
          <a:xfrm>
            <a:off x="6550880" y="2413766"/>
            <a:ext cx="202912" cy="3810000"/>
          </a:xfrm>
          <a:prstGeom prst="rect">
            <a:avLst/>
          </a:prstGeom>
        </p:spPr>
      </p:pic>
      <p:pic>
        <p:nvPicPr>
          <p:cNvPr id="10" name="Picture 9"/>
          <p:cNvPicPr>
            <a:picLocks noChangeAspect="1"/>
          </p:cNvPicPr>
          <p:nvPr/>
        </p:nvPicPr>
        <p:blipFill>
          <a:blip r:embed="rId5">
            <a:clrChange>
              <a:clrFrom>
                <a:srgbClr val="FFFFFF"/>
              </a:clrFrom>
              <a:clrTo>
                <a:srgbClr val="FFFFFF">
                  <a:alpha val="0"/>
                </a:srgbClr>
              </a:clrTo>
            </a:clrChange>
          </a:blip>
          <a:stretch>
            <a:fillRect/>
          </a:stretch>
        </p:blipFill>
        <p:spPr>
          <a:xfrm>
            <a:off x="6666014" y="1872420"/>
            <a:ext cx="1844886" cy="204525"/>
          </a:xfrm>
          <a:prstGeom prst="rect">
            <a:avLst/>
          </a:prstGeom>
        </p:spPr>
      </p:pic>
      <p:pic>
        <p:nvPicPr>
          <p:cNvPr id="11" name="Picture 10"/>
          <p:cNvPicPr>
            <a:picLocks noChangeAspect="1"/>
          </p:cNvPicPr>
          <p:nvPr/>
        </p:nvPicPr>
        <p:blipFill>
          <a:blip r:embed="rId6">
            <a:clrChange>
              <a:clrFrom>
                <a:srgbClr val="FFFFFF"/>
              </a:clrFrom>
              <a:clrTo>
                <a:srgbClr val="FFFFFF">
                  <a:alpha val="0"/>
                </a:srgbClr>
              </a:clrTo>
            </a:clrChange>
          </a:blip>
          <a:stretch>
            <a:fillRect/>
          </a:stretch>
        </p:blipFill>
        <p:spPr>
          <a:xfrm>
            <a:off x="8510900" y="2253449"/>
            <a:ext cx="233362" cy="4478759"/>
          </a:xfrm>
          <a:prstGeom prst="rect">
            <a:avLst/>
          </a:prstGeom>
        </p:spPr>
      </p:pic>
      <p:sp>
        <p:nvSpPr>
          <p:cNvPr id="12" name="TextBox 11"/>
          <p:cNvSpPr txBox="1"/>
          <p:nvPr/>
        </p:nvSpPr>
        <p:spPr>
          <a:xfrm>
            <a:off x="4005925" y="2780719"/>
            <a:ext cx="191751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3876"/>
                </a:solidFill>
                <a:effectLst/>
                <a:uLnTx/>
                <a:uFillTx/>
                <a:latin typeface="Oswald Regular" panose="020B0604020202020204" charset="0"/>
                <a:ea typeface="+mn-ea"/>
                <a:cs typeface="+mn-cs"/>
              </a:rPr>
              <a:t>Key Fit-Up Features</a:t>
            </a:r>
          </a:p>
        </p:txBody>
      </p:sp>
      <p:sp>
        <p:nvSpPr>
          <p:cNvPr id="13" name="TextBox 12"/>
          <p:cNvSpPr txBox="1"/>
          <p:nvPr/>
        </p:nvSpPr>
        <p:spPr>
          <a:xfrm>
            <a:off x="4311547" y="3511089"/>
            <a:ext cx="132119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ACC6">
                    <a:lumMod val="75000"/>
                  </a:srgbClr>
                </a:solidFill>
                <a:effectLst/>
                <a:uLnTx/>
                <a:uFillTx/>
                <a:latin typeface="Oswald Regular" panose="020B0604020202020204" charset="0"/>
                <a:ea typeface="+mn-ea"/>
                <a:cs typeface="+mn-cs"/>
              </a:rPr>
              <a:t>Hinge Points</a:t>
            </a:r>
          </a:p>
        </p:txBody>
      </p:sp>
      <p:sp>
        <p:nvSpPr>
          <p:cNvPr id="14" name="TextBox 13"/>
          <p:cNvSpPr txBox="1"/>
          <p:nvPr/>
        </p:nvSpPr>
        <p:spPr>
          <a:xfrm>
            <a:off x="4358848" y="4035660"/>
            <a:ext cx="120417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FF"/>
                </a:solidFill>
                <a:effectLst/>
                <a:uLnTx/>
                <a:uFillTx/>
                <a:latin typeface="Oswald Regular" panose="020B0604020202020204" charset="0"/>
                <a:ea typeface="+mn-ea"/>
                <a:cs typeface="+mn-cs"/>
              </a:rPr>
              <a:t>Top of Door</a:t>
            </a:r>
          </a:p>
        </p:txBody>
      </p:sp>
      <p:sp>
        <p:nvSpPr>
          <p:cNvPr id="15" name="TextBox 14"/>
          <p:cNvSpPr txBox="1"/>
          <p:nvPr/>
        </p:nvSpPr>
        <p:spPr>
          <a:xfrm>
            <a:off x="4407200" y="4560231"/>
            <a:ext cx="112242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73AC0"/>
                </a:solidFill>
                <a:effectLst/>
                <a:uLnTx/>
                <a:uFillTx/>
                <a:latin typeface="Oswald Regular" panose="020B0604020202020204" charset="0"/>
                <a:ea typeface="+mn-ea"/>
                <a:cs typeface="+mn-cs"/>
              </a:rPr>
              <a:t>Jamb Face</a:t>
            </a:r>
          </a:p>
        </p:txBody>
      </p:sp>
      <p:pic>
        <p:nvPicPr>
          <p:cNvPr id="2" name="Picture 1"/>
          <p:cNvPicPr>
            <a:picLocks noChangeAspect="1"/>
          </p:cNvPicPr>
          <p:nvPr/>
        </p:nvPicPr>
        <p:blipFill>
          <a:blip r:embed="rId7">
            <a:clrChange>
              <a:clrFrom>
                <a:srgbClr val="FFFFFF"/>
              </a:clrFrom>
              <a:clrTo>
                <a:srgbClr val="FFFFFF">
                  <a:alpha val="0"/>
                </a:srgbClr>
              </a:clrTo>
            </a:clrChange>
          </a:blip>
          <a:stretch>
            <a:fillRect/>
          </a:stretch>
        </p:blipFill>
        <p:spPr>
          <a:xfrm>
            <a:off x="1042661" y="1680032"/>
            <a:ext cx="2185202" cy="5334000"/>
          </a:xfrm>
          <a:prstGeom prst="rect">
            <a:avLst/>
          </a:prstGeom>
        </p:spPr>
      </p:pic>
      <p:sp>
        <p:nvSpPr>
          <p:cNvPr id="24" name="Flowchart: Terminator 23"/>
          <p:cNvSpPr/>
          <p:nvPr/>
        </p:nvSpPr>
        <p:spPr>
          <a:xfrm>
            <a:off x="949960" y="1742967"/>
            <a:ext cx="2370603" cy="293904"/>
          </a:xfrm>
          <a:prstGeom prst="flowChartTerminator">
            <a:avLst/>
          </a:prstGeom>
          <a:noFill/>
          <a:ln w="57150">
            <a:solidFill>
              <a:srgbClr val="FF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lowchart: Terminator 24"/>
          <p:cNvSpPr/>
          <p:nvPr/>
        </p:nvSpPr>
        <p:spPr>
          <a:xfrm rot="5400000">
            <a:off x="751312" y="4210363"/>
            <a:ext cx="4704854" cy="438020"/>
          </a:xfrm>
          <a:prstGeom prst="flowChartTerminator">
            <a:avLst/>
          </a:prstGeom>
          <a:noFill/>
          <a:ln w="57150">
            <a:solidFill>
              <a:srgbClr val="9933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342058" y="2362200"/>
            <a:ext cx="678692" cy="255531"/>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30" name="Straight Arrow Connector 29"/>
          <p:cNvCxnSpPr/>
          <p:nvPr/>
        </p:nvCxnSpPr>
        <p:spPr>
          <a:xfrm>
            <a:off x="370055" y="4318766"/>
            <a:ext cx="650695"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31" name="Straight Arrow Connector 30"/>
          <p:cNvCxnSpPr/>
          <p:nvPr/>
        </p:nvCxnSpPr>
        <p:spPr>
          <a:xfrm flipV="1">
            <a:off x="468662" y="6093320"/>
            <a:ext cx="552088" cy="260889"/>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211322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up)">
                                      <p:cBhvr>
                                        <p:cTn id="17" dur="500"/>
                                        <p:tgtEl>
                                          <p:spTgt spid="29"/>
                                        </p:tgtEl>
                                      </p:cBhvr>
                                    </p:animEffect>
                                  </p:childTnLst>
                                </p:cTn>
                              </p:par>
                              <p:par>
                                <p:cTn id="18" presetID="22" presetClass="entr" presetSubtype="1"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up)">
                                      <p:cBhvr>
                                        <p:cTn id="20" dur="500"/>
                                        <p:tgtEl>
                                          <p:spTgt spid="30"/>
                                        </p:tgtEl>
                                      </p:cBhvr>
                                    </p:animEffect>
                                  </p:childTnLst>
                                </p:cTn>
                              </p:par>
                              <p:par>
                                <p:cTn id="21" presetID="22" presetClass="entr" presetSubtype="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up)">
                                      <p:cBhvr>
                                        <p:cTn id="23" dur="500"/>
                                        <p:tgtEl>
                                          <p:spTgt spid="31"/>
                                        </p:tgtEl>
                                      </p:cBhvr>
                                    </p:animEffect>
                                  </p:childTnLst>
                                </p:cTn>
                              </p:par>
                            </p:childTnLst>
                          </p:cTn>
                        </p:par>
                        <p:par>
                          <p:cTn id="24" fill="hold">
                            <p:stCondLst>
                              <p:cond delay="1500"/>
                            </p:stCondLst>
                            <p:childTnLst>
                              <p:par>
                                <p:cTn id="25" presetID="26"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6" presetClass="entr" presetSubtype="0"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down)">
                                      <p:cBhvr>
                                        <p:cTn id="50" dur="580">
                                          <p:stCondLst>
                                            <p:cond delay="0"/>
                                          </p:stCondLst>
                                        </p:cTn>
                                        <p:tgtEl>
                                          <p:spTgt spid="10"/>
                                        </p:tgtEl>
                                      </p:cBhvr>
                                    </p:animEffect>
                                    <p:anim calcmode="lin" valueType="num">
                                      <p:cBhvr>
                                        <p:cTn id="5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6" dur="26">
                                          <p:stCondLst>
                                            <p:cond delay="650"/>
                                          </p:stCondLst>
                                        </p:cTn>
                                        <p:tgtEl>
                                          <p:spTgt spid="10"/>
                                        </p:tgtEl>
                                      </p:cBhvr>
                                      <p:to x="100000" y="60000"/>
                                    </p:animScale>
                                    <p:animScale>
                                      <p:cBhvr>
                                        <p:cTn id="57" dur="166" decel="50000">
                                          <p:stCondLst>
                                            <p:cond delay="676"/>
                                          </p:stCondLst>
                                        </p:cTn>
                                        <p:tgtEl>
                                          <p:spTgt spid="10"/>
                                        </p:tgtEl>
                                      </p:cBhvr>
                                      <p:to x="100000" y="100000"/>
                                    </p:animScale>
                                    <p:animScale>
                                      <p:cBhvr>
                                        <p:cTn id="58" dur="26">
                                          <p:stCondLst>
                                            <p:cond delay="1312"/>
                                          </p:stCondLst>
                                        </p:cTn>
                                        <p:tgtEl>
                                          <p:spTgt spid="10"/>
                                        </p:tgtEl>
                                      </p:cBhvr>
                                      <p:to x="100000" y="80000"/>
                                    </p:animScale>
                                    <p:animScale>
                                      <p:cBhvr>
                                        <p:cTn id="59" dur="166" decel="50000">
                                          <p:stCondLst>
                                            <p:cond delay="1338"/>
                                          </p:stCondLst>
                                        </p:cTn>
                                        <p:tgtEl>
                                          <p:spTgt spid="10"/>
                                        </p:tgtEl>
                                      </p:cBhvr>
                                      <p:to x="100000" y="100000"/>
                                    </p:animScale>
                                    <p:animScale>
                                      <p:cBhvr>
                                        <p:cTn id="60" dur="26">
                                          <p:stCondLst>
                                            <p:cond delay="1642"/>
                                          </p:stCondLst>
                                        </p:cTn>
                                        <p:tgtEl>
                                          <p:spTgt spid="10"/>
                                        </p:tgtEl>
                                      </p:cBhvr>
                                      <p:to x="100000" y="90000"/>
                                    </p:animScale>
                                    <p:animScale>
                                      <p:cBhvr>
                                        <p:cTn id="61" dur="166" decel="50000">
                                          <p:stCondLst>
                                            <p:cond delay="1668"/>
                                          </p:stCondLst>
                                        </p:cTn>
                                        <p:tgtEl>
                                          <p:spTgt spid="10"/>
                                        </p:tgtEl>
                                      </p:cBhvr>
                                      <p:to x="100000" y="100000"/>
                                    </p:animScale>
                                    <p:animScale>
                                      <p:cBhvr>
                                        <p:cTn id="62" dur="26">
                                          <p:stCondLst>
                                            <p:cond delay="1808"/>
                                          </p:stCondLst>
                                        </p:cTn>
                                        <p:tgtEl>
                                          <p:spTgt spid="10"/>
                                        </p:tgtEl>
                                      </p:cBhvr>
                                      <p:to x="100000" y="95000"/>
                                    </p:animScale>
                                    <p:animScale>
                                      <p:cBhvr>
                                        <p:cTn id="63" dur="166" decel="50000">
                                          <p:stCondLst>
                                            <p:cond delay="1834"/>
                                          </p:stCondLst>
                                        </p:cTn>
                                        <p:tgtEl>
                                          <p:spTgt spid="10"/>
                                        </p:tgtEl>
                                      </p:cBhvr>
                                      <p:to x="100000" y="100000"/>
                                    </p:animScale>
                                  </p:childTnLst>
                                </p:cTn>
                              </p:par>
                            </p:childTnLst>
                          </p:cTn>
                        </p:par>
                        <p:par>
                          <p:cTn id="64" fill="hold">
                            <p:stCondLst>
                              <p:cond delay="2500"/>
                            </p:stCondLst>
                            <p:childTnLst>
                              <p:par>
                                <p:cTn id="65" presetID="6" presetClass="entr" presetSubtype="16"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circle(in)">
                                      <p:cBhvr>
                                        <p:cTn id="67" dur="20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additive="base">
                                        <p:cTn id="72" dur="500" fill="hold"/>
                                        <p:tgtEl>
                                          <p:spTgt spid="15"/>
                                        </p:tgtEl>
                                        <p:attrNameLst>
                                          <p:attrName>ppt_x</p:attrName>
                                        </p:attrNameLst>
                                      </p:cBhvr>
                                      <p:tavLst>
                                        <p:tav tm="0">
                                          <p:val>
                                            <p:strVal val="#ppt_x"/>
                                          </p:val>
                                        </p:tav>
                                        <p:tav tm="100000">
                                          <p:val>
                                            <p:strVal val="#ppt_x"/>
                                          </p:val>
                                        </p:tav>
                                      </p:tavLst>
                                    </p:anim>
                                    <p:anim calcmode="lin" valueType="num">
                                      <p:cBhvr additive="base">
                                        <p:cTn id="73" dur="500" fill="hold"/>
                                        <p:tgtEl>
                                          <p:spTgt spid="15"/>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26" presetClass="entr" presetSubtype="0"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down)">
                                      <p:cBhvr>
                                        <p:cTn id="77" dur="580">
                                          <p:stCondLst>
                                            <p:cond delay="0"/>
                                          </p:stCondLst>
                                        </p:cTn>
                                        <p:tgtEl>
                                          <p:spTgt spid="11"/>
                                        </p:tgtEl>
                                      </p:cBhvr>
                                    </p:animEffect>
                                    <p:anim calcmode="lin" valueType="num">
                                      <p:cBhvr>
                                        <p:cTn id="7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3" dur="26">
                                          <p:stCondLst>
                                            <p:cond delay="650"/>
                                          </p:stCondLst>
                                        </p:cTn>
                                        <p:tgtEl>
                                          <p:spTgt spid="11"/>
                                        </p:tgtEl>
                                      </p:cBhvr>
                                      <p:to x="100000" y="60000"/>
                                    </p:animScale>
                                    <p:animScale>
                                      <p:cBhvr>
                                        <p:cTn id="84" dur="166" decel="50000">
                                          <p:stCondLst>
                                            <p:cond delay="676"/>
                                          </p:stCondLst>
                                        </p:cTn>
                                        <p:tgtEl>
                                          <p:spTgt spid="11"/>
                                        </p:tgtEl>
                                      </p:cBhvr>
                                      <p:to x="100000" y="100000"/>
                                    </p:animScale>
                                    <p:animScale>
                                      <p:cBhvr>
                                        <p:cTn id="85" dur="26">
                                          <p:stCondLst>
                                            <p:cond delay="1312"/>
                                          </p:stCondLst>
                                        </p:cTn>
                                        <p:tgtEl>
                                          <p:spTgt spid="11"/>
                                        </p:tgtEl>
                                      </p:cBhvr>
                                      <p:to x="100000" y="80000"/>
                                    </p:animScale>
                                    <p:animScale>
                                      <p:cBhvr>
                                        <p:cTn id="86" dur="166" decel="50000">
                                          <p:stCondLst>
                                            <p:cond delay="1338"/>
                                          </p:stCondLst>
                                        </p:cTn>
                                        <p:tgtEl>
                                          <p:spTgt spid="11"/>
                                        </p:tgtEl>
                                      </p:cBhvr>
                                      <p:to x="100000" y="100000"/>
                                    </p:animScale>
                                    <p:animScale>
                                      <p:cBhvr>
                                        <p:cTn id="87" dur="26">
                                          <p:stCondLst>
                                            <p:cond delay="1642"/>
                                          </p:stCondLst>
                                        </p:cTn>
                                        <p:tgtEl>
                                          <p:spTgt spid="11"/>
                                        </p:tgtEl>
                                      </p:cBhvr>
                                      <p:to x="100000" y="90000"/>
                                    </p:animScale>
                                    <p:animScale>
                                      <p:cBhvr>
                                        <p:cTn id="88" dur="166" decel="50000">
                                          <p:stCondLst>
                                            <p:cond delay="1668"/>
                                          </p:stCondLst>
                                        </p:cTn>
                                        <p:tgtEl>
                                          <p:spTgt spid="11"/>
                                        </p:tgtEl>
                                      </p:cBhvr>
                                      <p:to x="100000" y="100000"/>
                                    </p:animScale>
                                    <p:animScale>
                                      <p:cBhvr>
                                        <p:cTn id="89" dur="26">
                                          <p:stCondLst>
                                            <p:cond delay="1808"/>
                                          </p:stCondLst>
                                        </p:cTn>
                                        <p:tgtEl>
                                          <p:spTgt spid="11"/>
                                        </p:tgtEl>
                                      </p:cBhvr>
                                      <p:to x="100000" y="95000"/>
                                    </p:animScale>
                                    <p:animScale>
                                      <p:cBhvr>
                                        <p:cTn id="90" dur="166" decel="50000">
                                          <p:stCondLst>
                                            <p:cond delay="1834"/>
                                          </p:stCondLst>
                                        </p:cTn>
                                        <p:tgtEl>
                                          <p:spTgt spid="11"/>
                                        </p:tgtEl>
                                      </p:cBhvr>
                                      <p:to x="100000" y="100000"/>
                                    </p:animScale>
                                  </p:childTnLst>
                                </p:cTn>
                              </p:par>
                            </p:childTnLst>
                          </p:cTn>
                        </p:par>
                        <p:par>
                          <p:cTn id="91" fill="hold">
                            <p:stCondLst>
                              <p:cond delay="2500"/>
                            </p:stCondLst>
                            <p:childTnLst>
                              <p:par>
                                <p:cTn id="92" presetID="6" presetClass="entr" presetSubtype="16" fill="hold" grpId="0" nodeType="after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circle(in)">
                                      <p:cBhvr>
                                        <p:cTn id="94"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4" grpId="0" animBg="1"/>
      <p:bldP spid="2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7286731" y="5959519"/>
            <a:ext cx="1857269"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3">
            <a:clrChange>
              <a:clrFrom>
                <a:srgbClr val="FFFFFF"/>
              </a:clrFrom>
              <a:clrTo>
                <a:srgbClr val="FFFFFF">
                  <a:alpha val="0"/>
                </a:srgbClr>
              </a:clrTo>
            </a:clrChange>
          </a:blip>
          <a:stretch>
            <a:fillRect/>
          </a:stretch>
        </p:blipFill>
        <p:spPr>
          <a:xfrm>
            <a:off x="6078075" y="1525827"/>
            <a:ext cx="2185202" cy="5334000"/>
          </a:xfrm>
          <a:prstGeom prst="rect">
            <a:avLst/>
          </a:prstGeom>
        </p:spPr>
      </p:pic>
      <p:sp>
        <p:nvSpPr>
          <p:cNvPr id="9" name="Subtitle 2"/>
          <p:cNvSpPr txBox="1">
            <a:spLocks/>
          </p:cNvSpPr>
          <p:nvPr/>
        </p:nvSpPr>
        <p:spPr>
          <a:xfrm>
            <a:off x="1461497" y="3892342"/>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a:solidFill>
                <a:srgbClr val="FFC000"/>
              </a:solidFill>
              <a:latin typeface="Oswald Light"/>
              <a:cs typeface="Oswald Light"/>
            </a:endParaRPr>
          </a:p>
        </p:txBody>
      </p:sp>
      <p:grpSp>
        <p:nvGrpSpPr>
          <p:cNvPr id="5" name="Group 4"/>
          <p:cNvGrpSpPr/>
          <p:nvPr/>
        </p:nvGrpSpPr>
        <p:grpSpPr>
          <a:xfrm>
            <a:off x="9220200" y="211890"/>
            <a:ext cx="2236085" cy="4962891"/>
            <a:chOff x="9495897" y="191318"/>
            <a:chExt cx="2236085" cy="4962891"/>
          </a:xfrm>
        </p:grpSpPr>
        <p:pic>
          <p:nvPicPr>
            <p:cNvPr id="38" name="Picture 37"/>
            <p:cNvPicPr>
              <a:picLocks noChangeAspect="1"/>
            </p:cNvPicPr>
            <p:nvPr/>
          </p:nvPicPr>
          <p:blipFill>
            <a:blip r:embed="rId4">
              <a:clrChange>
                <a:clrFrom>
                  <a:srgbClr val="FFFFFF"/>
                </a:clrFrom>
                <a:clrTo>
                  <a:srgbClr val="FFFFFF">
                    <a:alpha val="0"/>
                  </a:srgbClr>
                </a:clrTo>
              </a:clrChange>
            </a:blip>
            <a:stretch>
              <a:fillRect/>
            </a:stretch>
          </p:blipFill>
          <p:spPr>
            <a:xfrm>
              <a:off x="9594965" y="191318"/>
              <a:ext cx="2047517" cy="4962891"/>
            </a:xfrm>
            <a:prstGeom prst="rect">
              <a:avLst/>
            </a:prstGeom>
          </p:spPr>
        </p:pic>
        <p:grpSp>
          <p:nvGrpSpPr>
            <p:cNvPr id="6" name="Group 5"/>
            <p:cNvGrpSpPr/>
            <p:nvPr/>
          </p:nvGrpSpPr>
          <p:grpSpPr>
            <a:xfrm>
              <a:off x="9495897" y="212352"/>
              <a:ext cx="2236085" cy="4836884"/>
              <a:chOff x="3777353" y="387091"/>
              <a:chExt cx="2236085" cy="4836884"/>
            </a:xfrm>
          </p:grpSpPr>
          <p:pic>
            <p:nvPicPr>
              <p:cNvPr id="10" name="Picture 9"/>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blip>
              <a:stretch>
                <a:fillRect/>
              </a:stretch>
            </p:blipFill>
            <p:spPr>
              <a:xfrm>
                <a:off x="3777353" y="988221"/>
                <a:ext cx="198137" cy="3718564"/>
              </a:xfrm>
              <a:prstGeom prst="rect">
                <a:avLst/>
              </a:prstGeom>
            </p:spPr>
          </p:pic>
          <p:pic>
            <p:nvPicPr>
              <p:cNvPr id="11" name="Picture 10"/>
              <p:cNvPicPr>
                <a:picLocks noChangeAspect="1"/>
              </p:cNvPicPr>
              <p:nvPr/>
            </p:nvPicPr>
            <p:blipFill>
              <a:blip r:embed="rId6">
                <a:clrChange>
                  <a:clrFrom>
                    <a:srgbClr val="FFFFFF"/>
                  </a:clrFrom>
                  <a:clrTo>
                    <a:srgbClr val="FFFFFF">
                      <a:alpha val="0"/>
                    </a:srgbClr>
                  </a:clrTo>
                </a:clrChange>
              </a:blip>
              <a:stretch>
                <a:fillRect/>
              </a:stretch>
            </p:blipFill>
            <p:spPr>
              <a:xfrm>
                <a:off x="3961695" y="387091"/>
                <a:ext cx="1949486" cy="144093"/>
              </a:xfrm>
              <a:prstGeom prst="rect">
                <a:avLst/>
              </a:prstGeom>
            </p:spPr>
          </p:pic>
          <p:pic>
            <p:nvPicPr>
              <p:cNvPr id="12" name="Picture 11"/>
              <p:cNvPicPr>
                <a:picLocks noChangeAspect="1"/>
              </p:cNvPicPr>
              <p:nvPr/>
            </p:nvPicPr>
            <p:blipFill>
              <a:blip r:embed="rId7">
                <a:clrChange>
                  <a:clrFrom>
                    <a:srgbClr val="FFFFFF"/>
                  </a:clrFrom>
                  <a:clrTo>
                    <a:srgbClr val="FFFFFF">
                      <a:alpha val="0"/>
                    </a:srgbClr>
                  </a:clrTo>
                </a:clrChange>
              </a:blip>
              <a:stretch>
                <a:fillRect/>
              </a:stretch>
            </p:blipFill>
            <p:spPr>
              <a:xfrm>
                <a:off x="5780076" y="745216"/>
                <a:ext cx="233362" cy="4478759"/>
              </a:xfrm>
              <a:prstGeom prst="rect">
                <a:avLst/>
              </a:prstGeom>
            </p:spPr>
          </p:pic>
        </p:grpSp>
      </p:grpSp>
      <p:grpSp>
        <p:nvGrpSpPr>
          <p:cNvPr id="35" name="Group 34"/>
          <p:cNvGrpSpPr/>
          <p:nvPr/>
        </p:nvGrpSpPr>
        <p:grpSpPr>
          <a:xfrm>
            <a:off x="4534332" y="1748903"/>
            <a:ext cx="1608197" cy="5036371"/>
            <a:chOff x="4241174" y="24862"/>
            <a:chExt cx="1608197" cy="5036371"/>
          </a:xfrm>
        </p:grpSpPr>
        <p:sp>
          <p:nvSpPr>
            <p:cNvPr id="17" name="Rectangle 16"/>
            <p:cNvSpPr/>
            <p:nvPr/>
          </p:nvSpPr>
          <p:spPr>
            <a:xfrm>
              <a:off x="4242423" y="969295"/>
              <a:ext cx="630315" cy="550415"/>
            </a:xfrm>
            <a:prstGeom prst="rect">
              <a:avLst/>
            </a:prstGeom>
            <a:noFill/>
            <a:ln w="57150">
              <a:solidFill>
                <a:srgbClr val="0038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242423" y="103598"/>
              <a:ext cx="630315" cy="550415"/>
            </a:xfrm>
            <a:prstGeom prst="rect">
              <a:avLst/>
            </a:prstGeom>
            <a:noFill/>
            <a:ln w="57150">
              <a:solidFill>
                <a:srgbClr val="0038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4241174" y="1834992"/>
              <a:ext cx="630315" cy="550415"/>
            </a:xfrm>
            <a:prstGeom prst="rect">
              <a:avLst/>
            </a:prstGeom>
            <a:noFill/>
            <a:ln w="57150">
              <a:solidFill>
                <a:srgbClr val="0038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241175" y="2700689"/>
              <a:ext cx="630315" cy="550415"/>
            </a:xfrm>
            <a:prstGeom prst="rect">
              <a:avLst/>
            </a:prstGeom>
            <a:noFill/>
            <a:ln w="57150">
              <a:solidFill>
                <a:srgbClr val="0038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4241176" y="3566386"/>
              <a:ext cx="630315" cy="550415"/>
            </a:xfrm>
            <a:prstGeom prst="rect">
              <a:avLst/>
            </a:prstGeom>
            <a:noFill/>
            <a:ln w="57150">
              <a:solidFill>
                <a:srgbClr val="0038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242423" y="4432083"/>
              <a:ext cx="630315" cy="550415"/>
            </a:xfrm>
            <a:prstGeom prst="rect">
              <a:avLst/>
            </a:prstGeom>
            <a:noFill/>
            <a:ln w="57150">
              <a:solidFill>
                <a:srgbClr val="00387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042517" y="24862"/>
              <a:ext cx="626070" cy="707886"/>
            </a:xfrm>
            <a:prstGeom prst="rect">
              <a:avLst/>
            </a:prstGeom>
            <a:noFill/>
          </p:spPr>
          <p:txBody>
            <a:bodyPr wrap="square" rtlCol="0">
              <a:spAutoFit/>
            </a:bodyPr>
            <a:lstStyle/>
            <a:p>
              <a:r>
                <a:rPr lang="en-US" sz="4000" dirty="0">
                  <a:solidFill>
                    <a:schemeClr val="accent1"/>
                  </a:solidFill>
                </a:rPr>
                <a:t>X</a:t>
              </a:r>
            </a:p>
          </p:txBody>
        </p:sp>
        <p:sp>
          <p:nvSpPr>
            <p:cNvPr id="24" name="TextBox 23"/>
            <p:cNvSpPr txBox="1"/>
            <p:nvPr/>
          </p:nvSpPr>
          <p:spPr>
            <a:xfrm>
              <a:off x="5047739" y="898681"/>
              <a:ext cx="626070" cy="707886"/>
            </a:xfrm>
            <a:prstGeom prst="rect">
              <a:avLst/>
            </a:prstGeom>
            <a:noFill/>
          </p:spPr>
          <p:txBody>
            <a:bodyPr wrap="square" rtlCol="0">
              <a:spAutoFit/>
            </a:bodyPr>
            <a:lstStyle/>
            <a:p>
              <a:r>
                <a:rPr lang="en-US" sz="4000" dirty="0">
                  <a:solidFill>
                    <a:schemeClr val="accent1"/>
                  </a:solidFill>
                </a:rPr>
                <a:t>Y</a:t>
              </a:r>
            </a:p>
          </p:txBody>
        </p:sp>
        <p:sp>
          <p:nvSpPr>
            <p:cNvPr id="25" name="TextBox 24"/>
            <p:cNvSpPr txBox="1"/>
            <p:nvPr/>
          </p:nvSpPr>
          <p:spPr>
            <a:xfrm>
              <a:off x="5041268" y="1760900"/>
              <a:ext cx="626070" cy="707886"/>
            </a:xfrm>
            <a:prstGeom prst="rect">
              <a:avLst/>
            </a:prstGeom>
            <a:noFill/>
          </p:spPr>
          <p:txBody>
            <a:bodyPr wrap="square" rtlCol="0">
              <a:spAutoFit/>
            </a:bodyPr>
            <a:lstStyle/>
            <a:p>
              <a:r>
                <a:rPr lang="en-US" sz="4000" dirty="0">
                  <a:solidFill>
                    <a:schemeClr val="accent1"/>
                  </a:solidFill>
                </a:rPr>
                <a:t>Z</a:t>
              </a:r>
            </a:p>
          </p:txBody>
        </p:sp>
        <p:sp>
          <p:nvSpPr>
            <p:cNvPr id="26" name="TextBox 25"/>
            <p:cNvSpPr txBox="1"/>
            <p:nvPr/>
          </p:nvSpPr>
          <p:spPr>
            <a:xfrm>
              <a:off x="5040991" y="2617309"/>
              <a:ext cx="808380" cy="707886"/>
            </a:xfrm>
            <a:prstGeom prst="rect">
              <a:avLst/>
            </a:prstGeom>
            <a:noFill/>
          </p:spPr>
          <p:txBody>
            <a:bodyPr wrap="square" rtlCol="0">
              <a:spAutoFit/>
            </a:bodyPr>
            <a:lstStyle/>
            <a:p>
              <a:r>
                <a:rPr lang="en-US" sz="4000" dirty="0">
                  <a:solidFill>
                    <a:schemeClr val="accent1"/>
                  </a:solidFill>
                </a:rPr>
                <a:t>Rx</a:t>
              </a:r>
            </a:p>
          </p:txBody>
        </p:sp>
        <p:sp>
          <p:nvSpPr>
            <p:cNvPr id="27" name="TextBox 26"/>
            <p:cNvSpPr txBox="1"/>
            <p:nvPr/>
          </p:nvSpPr>
          <p:spPr>
            <a:xfrm>
              <a:off x="5047739" y="3493061"/>
              <a:ext cx="712925" cy="707886"/>
            </a:xfrm>
            <a:prstGeom prst="rect">
              <a:avLst/>
            </a:prstGeom>
            <a:noFill/>
          </p:spPr>
          <p:txBody>
            <a:bodyPr wrap="square" rtlCol="0">
              <a:spAutoFit/>
            </a:bodyPr>
            <a:lstStyle/>
            <a:p>
              <a:r>
                <a:rPr lang="en-US" sz="4000" dirty="0">
                  <a:solidFill>
                    <a:schemeClr val="accent1"/>
                  </a:solidFill>
                </a:rPr>
                <a:t>Ry</a:t>
              </a:r>
            </a:p>
          </p:txBody>
        </p:sp>
        <p:sp>
          <p:nvSpPr>
            <p:cNvPr id="28" name="TextBox 27"/>
            <p:cNvSpPr txBox="1"/>
            <p:nvPr/>
          </p:nvSpPr>
          <p:spPr>
            <a:xfrm>
              <a:off x="5051563" y="4353347"/>
              <a:ext cx="778470" cy="707886"/>
            </a:xfrm>
            <a:prstGeom prst="rect">
              <a:avLst/>
            </a:prstGeom>
            <a:noFill/>
          </p:spPr>
          <p:txBody>
            <a:bodyPr wrap="square" rtlCol="0">
              <a:spAutoFit/>
            </a:bodyPr>
            <a:lstStyle/>
            <a:p>
              <a:r>
                <a:rPr lang="en-US" sz="4000" dirty="0" err="1">
                  <a:solidFill>
                    <a:schemeClr val="accent1"/>
                  </a:solidFill>
                </a:rPr>
                <a:t>Rz</a:t>
              </a:r>
              <a:endParaRPr lang="en-US" sz="4000" dirty="0">
                <a:solidFill>
                  <a:schemeClr val="accent1"/>
                </a:solidFill>
              </a:endParaRPr>
            </a:p>
          </p:txBody>
        </p:sp>
      </p:grpSp>
      <p:pic>
        <p:nvPicPr>
          <p:cNvPr id="29" name="Picture 28"/>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6271" y="1867244"/>
            <a:ext cx="523932" cy="497150"/>
          </a:xfrm>
          <a:prstGeom prst="rect">
            <a:avLst/>
          </a:prstGeom>
        </p:spPr>
      </p:pic>
      <p:pic>
        <p:nvPicPr>
          <p:cNvPr id="30" name="Picture 29"/>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3874" y="2724926"/>
            <a:ext cx="523932" cy="497150"/>
          </a:xfrm>
          <a:prstGeom prst="rect">
            <a:avLst/>
          </a:prstGeom>
        </p:spPr>
      </p:pic>
      <p:pic>
        <p:nvPicPr>
          <p:cNvPr id="31" name="Picture 30"/>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4945" y="3585664"/>
            <a:ext cx="523932" cy="497150"/>
          </a:xfrm>
          <a:prstGeom prst="rect">
            <a:avLst/>
          </a:prstGeom>
        </p:spPr>
      </p:pic>
      <p:pic>
        <p:nvPicPr>
          <p:cNvPr id="32" name="Picture 31"/>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91957" y="4446717"/>
            <a:ext cx="523932" cy="497150"/>
          </a:xfrm>
          <a:prstGeom prst="rect">
            <a:avLst/>
          </a:prstGeom>
        </p:spPr>
      </p:pic>
      <p:pic>
        <p:nvPicPr>
          <p:cNvPr id="33" name="Picture 32"/>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0880" y="5317058"/>
            <a:ext cx="505658" cy="497150"/>
          </a:xfrm>
          <a:prstGeom prst="rect">
            <a:avLst/>
          </a:prstGeom>
        </p:spPr>
      </p:pic>
      <p:pic>
        <p:nvPicPr>
          <p:cNvPr id="34" name="Picture 33"/>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62606" y="6177000"/>
            <a:ext cx="523932" cy="497150"/>
          </a:xfrm>
          <a:prstGeom prst="rect">
            <a:avLst/>
          </a:prstGeom>
        </p:spPr>
      </p:pic>
      <p:pic>
        <p:nvPicPr>
          <p:cNvPr id="2" name="Picture 1"/>
          <p:cNvPicPr>
            <a:picLocks noChangeAspect="1"/>
          </p:cNvPicPr>
          <p:nvPr/>
        </p:nvPicPr>
        <p:blipFill>
          <a:blip r:embed="rId10"/>
          <a:stretch>
            <a:fillRect/>
          </a:stretch>
        </p:blipFill>
        <p:spPr>
          <a:xfrm>
            <a:off x="384664" y="2382746"/>
            <a:ext cx="3790632" cy="4385602"/>
          </a:xfrm>
          <a:prstGeom prst="rect">
            <a:avLst/>
          </a:prstGeom>
        </p:spPr>
      </p:pic>
      <p:pic>
        <p:nvPicPr>
          <p:cNvPr id="48" name="Picture 47"/>
          <p:cNvPicPr>
            <a:picLocks noChangeAspect="1"/>
          </p:cNvPicPr>
          <p:nvPr/>
        </p:nvPicPr>
        <p:blipFill>
          <a:blip r:embed="rId11"/>
          <a:stretch>
            <a:fillRect/>
          </a:stretch>
        </p:blipFill>
        <p:spPr>
          <a:xfrm>
            <a:off x="399468" y="2378054"/>
            <a:ext cx="3786229" cy="4386619"/>
          </a:xfrm>
          <a:prstGeom prst="rect">
            <a:avLst/>
          </a:prstGeom>
        </p:spPr>
      </p:pic>
      <p:pic>
        <p:nvPicPr>
          <p:cNvPr id="50" name="Picture 49"/>
          <p:cNvPicPr>
            <a:picLocks noChangeAspect="1"/>
          </p:cNvPicPr>
          <p:nvPr/>
        </p:nvPicPr>
        <p:blipFill>
          <a:blip r:embed="rId12"/>
          <a:stretch>
            <a:fillRect/>
          </a:stretch>
        </p:blipFill>
        <p:spPr>
          <a:xfrm>
            <a:off x="385604" y="2372192"/>
            <a:ext cx="3789799" cy="4386619"/>
          </a:xfrm>
          <a:prstGeom prst="rect">
            <a:avLst/>
          </a:prstGeom>
        </p:spPr>
      </p:pic>
      <p:pic>
        <p:nvPicPr>
          <p:cNvPr id="4" name="Picture 3"/>
          <p:cNvPicPr>
            <a:picLocks noChangeAspect="1"/>
          </p:cNvPicPr>
          <p:nvPr/>
        </p:nvPicPr>
        <p:blipFill>
          <a:blip r:embed="rId13"/>
          <a:stretch>
            <a:fillRect/>
          </a:stretch>
        </p:blipFill>
        <p:spPr>
          <a:xfrm>
            <a:off x="384664" y="2383685"/>
            <a:ext cx="3801033" cy="4386619"/>
          </a:xfrm>
          <a:prstGeom prst="rect">
            <a:avLst/>
          </a:prstGeom>
        </p:spPr>
      </p:pic>
      <p:pic>
        <p:nvPicPr>
          <p:cNvPr id="7" name="Picture 6"/>
          <p:cNvPicPr>
            <a:picLocks noChangeAspect="1"/>
          </p:cNvPicPr>
          <p:nvPr/>
        </p:nvPicPr>
        <p:blipFill>
          <a:blip r:embed="rId14"/>
          <a:stretch>
            <a:fillRect/>
          </a:stretch>
        </p:blipFill>
        <p:spPr>
          <a:xfrm>
            <a:off x="392998" y="2358824"/>
            <a:ext cx="3789799" cy="4399987"/>
          </a:xfrm>
          <a:prstGeom prst="rect">
            <a:avLst/>
          </a:prstGeom>
        </p:spPr>
      </p:pic>
      <p:sp>
        <p:nvSpPr>
          <p:cNvPr id="3" name="Title 2"/>
          <p:cNvSpPr>
            <a:spLocks noGrp="1"/>
          </p:cNvSpPr>
          <p:nvPr>
            <p:ph type="title"/>
          </p:nvPr>
        </p:nvSpPr>
        <p:spPr/>
        <p:txBody>
          <a:bodyPr/>
          <a:lstStyle/>
          <a:p>
            <a:r>
              <a:rPr lang="en-US" dirty="0"/>
              <a:t>Degrees of Freedom</a:t>
            </a:r>
          </a:p>
        </p:txBody>
      </p:sp>
      <p:pic>
        <p:nvPicPr>
          <p:cNvPr id="13" name="Picture 12"/>
          <p:cNvPicPr>
            <a:picLocks noChangeAspect="1"/>
          </p:cNvPicPr>
          <p:nvPr/>
        </p:nvPicPr>
        <p:blipFill>
          <a:blip r:embed="rId15"/>
          <a:stretch>
            <a:fillRect/>
          </a:stretch>
        </p:blipFill>
        <p:spPr>
          <a:xfrm>
            <a:off x="533400" y="6459842"/>
            <a:ext cx="1660758" cy="177839"/>
          </a:xfrm>
          <a:prstGeom prst="rect">
            <a:avLst/>
          </a:prstGeom>
        </p:spPr>
      </p:pic>
    </p:spTree>
    <p:extLst>
      <p:ext uri="{BB962C8B-B14F-4D97-AF65-F5344CB8AC3E}">
        <p14:creationId xmlns:p14="http://schemas.microsoft.com/office/powerpoint/2010/main" val="801910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par>
                          <p:cTn id="9" fill="hold">
                            <p:stCondLst>
                              <p:cond delay="0"/>
                            </p:stCondLst>
                            <p:childTnLst>
                              <p:par>
                                <p:cTn id="10" presetID="10" presetClass="exit" presetSubtype="0" fill="hold" nodeType="afterEffect">
                                  <p:stCondLst>
                                    <p:cond delay="0"/>
                                  </p:stCondLst>
                                  <p:childTnLst>
                                    <p:animEffect transition="out" filter="fade">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500"/>
                                        <p:tgtEl>
                                          <p:spTgt spid="34"/>
                                        </p:tgtEl>
                                      </p:cBhvr>
                                    </p:animEffect>
                                    <p:set>
                                      <p:cBhvr>
                                        <p:cTn id="16" dur="1" fill="hold">
                                          <p:stCondLst>
                                            <p:cond delay="499"/>
                                          </p:stCondLst>
                                        </p:cTn>
                                        <p:tgtEl>
                                          <p:spTgt spid="34"/>
                                        </p:tgtEl>
                                        <p:attrNameLst>
                                          <p:attrName>style.visibility</p:attrName>
                                        </p:attrNameLst>
                                      </p:cBhvr>
                                      <p:to>
                                        <p:strVal val="hidden"/>
                                      </p:to>
                                    </p:se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childTnLst>
                          </p:cTn>
                        </p:par>
                        <p:par>
                          <p:cTn id="20" fill="hold">
                            <p:stCondLst>
                              <p:cond delay="1000"/>
                            </p:stCondLst>
                            <p:childTnLst>
                              <p:par>
                                <p:cTn id="21" presetID="42" presetClass="path" presetSubtype="0" accel="50000" decel="50000" fill="hold" nodeType="afterEffect">
                                  <p:stCondLst>
                                    <p:cond delay="0"/>
                                  </p:stCondLst>
                                  <p:childTnLst>
                                    <p:animMotion origin="layout" path="M -3.88889E-6 -2.96296E-6 L -0.34513 0.00301 " pathEditMode="relative" rAng="0" ptsTypes="AA">
                                      <p:cBhvr>
                                        <p:cTn id="22" dur="2000" fill="hold"/>
                                        <p:tgtEl>
                                          <p:spTgt spid="5"/>
                                        </p:tgtEl>
                                        <p:attrNameLst>
                                          <p:attrName>ppt_x</p:attrName>
                                          <p:attrName>ppt_y</p:attrName>
                                        </p:attrNameLst>
                                      </p:cBhvr>
                                      <p:rCtr x="-17257" y="139"/>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par>
                          <p:cTn id="33" fill="hold">
                            <p:stCondLst>
                              <p:cond delay="0"/>
                            </p:stCondLst>
                            <p:childTnLst>
                              <p:par>
                                <p:cTn id="34" presetID="10" presetClass="exit" presetSubtype="0" fill="hold" nodeType="afterEffect">
                                  <p:stCondLst>
                                    <p:cond delay="0"/>
                                  </p:stCondLst>
                                  <p:childTnLst>
                                    <p:animEffect transition="out" filter="fad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30"/>
                                        </p:tgtEl>
                                      </p:cBhvr>
                                    </p:animEffect>
                                    <p:set>
                                      <p:cBhvr>
                                        <p:cTn id="40" dur="1" fill="hold">
                                          <p:stCondLst>
                                            <p:cond delay="499"/>
                                          </p:stCondLst>
                                        </p:cTn>
                                        <p:tgtEl>
                                          <p:spTgt spid="30"/>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32"/>
                                        </p:tgtEl>
                                      </p:cBhvr>
                                    </p:animEffect>
                                    <p:set>
                                      <p:cBhvr>
                                        <p:cTn id="44" dur="1" fill="hold">
                                          <p:stCondLst>
                                            <p:cond delay="499"/>
                                          </p:stCondLst>
                                        </p:cTn>
                                        <p:tgtEl>
                                          <p:spTgt spid="32"/>
                                        </p:tgtEl>
                                        <p:attrNameLst>
                                          <p:attrName>style.visibility</p:attrName>
                                        </p:attrNameLst>
                                      </p:cBhvr>
                                      <p:to>
                                        <p:strVal val="hidden"/>
                                      </p:to>
                                    </p:set>
                                  </p:childTnLst>
                                </p:cTn>
                              </p:par>
                            </p:childTnLst>
                          </p:cTn>
                        </p:par>
                        <p:par>
                          <p:cTn id="45" fill="hold">
                            <p:stCondLst>
                              <p:cond delay="1500"/>
                            </p:stCondLst>
                            <p:childTnLst>
                              <p:par>
                                <p:cTn id="46" presetID="10" presetClass="exit" presetSubtype="0" fill="hold" nodeType="afterEffect">
                                  <p:stCondLst>
                                    <p:cond delay="0"/>
                                  </p:stCondLst>
                                  <p:childTnLst>
                                    <p:animEffect transition="out" filter="fade">
                                      <p:cBhvr>
                                        <p:cTn id="47" dur="500"/>
                                        <p:tgtEl>
                                          <p:spTgt spid="33"/>
                                        </p:tgtEl>
                                      </p:cBhvr>
                                    </p:animEffect>
                                    <p:set>
                                      <p:cBhvr>
                                        <p:cTn id="48" dur="1" fill="hold">
                                          <p:stCondLst>
                                            <p:cond delay="499"/>
                                          </p:stCondLst>
                                        </p:cTn>
                                        <p:tgtEl>
                                          <p:spTgt spid="33"/>
                                        </p:tgtEl>
                                        <p:attrNameLst>
                                          <p:attrName>style.visibility</p:attrName>
                                        </p:attrNameLst>
                                      </p:cBhvr>
                                      <p:to>
                                        <p:strVal val="hidden"/>
                                      </p:to>
                                    </p:set>
                                  </p:childTnLst>
                                </p:cTn>
                              </p:par>
                            </p:childTnLst>
                          </p:cTn>
                        </p:par>
                        <p:par>
                          <p:cTn id="49" fill="hold">
                            <p:stCondLst>
                              <p:cond delay="2000"/>
                            </p:stCondLst>
                            <p:childTnLst>
                              <p:par>
                                <p:cTn id="50" presetID="1"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childTnLst>
                                </p:cTn>
                              </p:par>
                            </p:childTnLst>
                          </p:cTn>
                        </p:par>
                        <p:par>
                          <p:cTn id="52" fill="hold">
                            <p:stCondLst>
                              <p:cond delay="2000"/>
                            </p:stCondLst>
                            <p:childTnLst>
                              <p:par>
                                <p:cTn id="53" presetID="42" presetClass="path" presetSubtype="0" accel="50000" decel="50000" fill="hold" nodeType="afterEffect">
                                  <p:stCondLst>
                                    <p:cond delay="0"/>
                                  </p:stCondLst>
                                  <p:childTnLst>
                                    <p:animMotion origin="layout" path="M -0.34514 0.00301 L -0.35035 0.21875 " pathEditMode="relative" rAng="0" ptsTypes="AA">
                                      <p:cBhvr>
                                        <p:cTn id="54" dur="2000" fill="hold"/>
                                        <p:tgtEl>
                                          <p:spTgt spid="5"/>
                                        </p:tgtEl>
                                        <p:attrNameLst>
                                          <p:attrName>ppt_x</p:attrName>
                                          <p:attrName>ppt_y</p:attrName>
                                        </p:attrNameLst>
                                      </p:cBhvr>
                                      <p:rCtr x="-260" y="10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56521"/>
            <a:ext cx="7543800" cy="1143000"/>
          </a:xfrm>
        </p:spPr>
        <p:txBody>
          <a:bodyPr/>
          <a:lstStyle/>
          <a:p>
            <a:r>
              <a:rPr lang="en-US" dirty="0"/>
              <a:t>Apply Transform and Continue</a:t>
            </a:r>
          </a:p>
        </p:txBody>
      </p:sp>
      <p:pic>
        <p:nvPicPr>
          <p:cNvPr id="7" name="Picture 6"/>
          <p:cNvPicPr>
            <a:picLocks noChangeAspect="1"/>
          </p:cNvPicPr>
          <p:nvPr/>
        </p:nvPicPr>
        <p:blipFill>
          <a:blip r:embed="rId3"/>
          <a:stretch>
            <a:fillRect/>
          </a:stretch>
        </p:blipFill>
        <p:spPr>
          <a:xfrm>
            <a:off x="2762519" y="1656041"/>
            <a:ext cx="4019281" cy="5077454"/>
          </a:xfrm>
          <a:prstGeom prst="rect">
            <a:avLst/>
          </a:prstGeom>
        </p:spPr>
      </p:pic>
      <p:sp>
        <p:nvSpPr>
          <p:cNvPr id="8" name="Flowchart: Process 7"/>
          <p:cNvSpPr/>
          <p:nvPr/>
        </p:nvSpPr>
        <p:spPr>
          <a:xfrm>
            <a:off x="2769247" y="6400800"/>
            <a:ext cx="2002912" cy="332695"/>
          </a:xfrm>
          <a:prstGeom prst="flowChartProcess">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200400"/>
            <a:ext cx="1981659" cy="1981659"/>
          </a:xfrm>
          <a:prstGeom prst="rect">
            <a:avLst/>
          </a:prstGeom>
        </p:spPr>
      </p:pic>
    </p:spTree>
    <p:extLst>
      <p:ext uri="{BB962C8B-B14F-4D97-AF65-F5344CB8AC3E}">
        <p14:creationId xmlns:p14="http://schemas.microsoft.com/office/powerpoint/2010/main" val="14242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12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9937" b="89852" l="127" r="89949">
                        <a14:foregroundMark x1="34860" y1="27061" x2="65140" y2="61522"/>
                        <a14:foregroundMark x1="61196" y1="21353" x2="34224" y2="60888"/>
                        <a14:foregroundMark x1="63232" y1="41649" x2="32697" y2="41226"/>
                        <a14:foregroundMark x1="41603" y1="56871" x2="46565" y2="44609"/>
                        <a14:foregroundMark x1="50763" y1="57294" x2="45293" y2="42495"/>
                        <a14:foregroundMark x1="52545" y1="55391" x2="48855" y2="39746"/>
                        <a14:foregroundMark x1="50127" y1="61734" x2="46947" y2="50740"/>
                        <a14:foregroundMark x1="34097" y1="60888" x2="65267" y2="61522"/>
                        <a14:foregroundMark x1="65140" y1="61945" x2="60941" y2="20719"/>
                        <a14:foregroundMark x1="61196" y1="21353" x2="33842" y2="26638"/>
                        <a14:foregroundMark x1="33842" y1="26004" x2="34351" y2="61734"/>
                        <a14:foregroundMark x1="61069" y1="27484" x2="68321" y2="34672"/>
                        <a14:foregroundMark x1="68066" y1="34672" x2="63232" y2="44186"/>
                        <a14:foregroundMark x1="34478" y1="42495" x2="127" y2="38266"/>
                        <a14:backgroundMark x1="127" y1="38055" x2="38550" y2="42918"/>
                        <a14:backgroundMark x1="6616" y1="42283" x2="9415" y2="34038"/>
                        <a14:backgroundMark x1="9033" y1="34249" x2="11196" y2="46089"/>
                        <a14:backgroundMark x1="3944" y1="35307" x2="33333" y2="40592"/>
                        <a14:backgroundMark x1="4835" y1="42072" x2="32697" y2="43763"/>
                        <a14:backgroundMark x1="33333" y1="39323" x2="32188" y2="47146"/>
                        <a14:backgroundMark x1="4835" y1="34038" x2="7761" y2="47146"/>
                        <a14:backgroundMark x1="2290" y1="31501" x2="6107" y2="53700"/>
                        <a14:backgroundMark x1="5980" y1="51163" x2="15776" y2="49471"/>
                        <a14:backgroundMark x1="13104" y1="50317" x2="10560" y2="23256"/>
                        <a14:backgroundMark x1="12595" y1="27061" x2="1527" y2="36998"/>
                      </a14:backgroundRemoval>
                    </a14:imgEffect>
                  </a14:imgLayer>
                </a14:imgProps>
              </a:ext>
            </a:extLst>
          </a:blip>
          <a:stretch>
            <a:fillRect/>
          </a:stretch>
        </p:blipFill>
        <p:spPr>
          <a:xfrm>
            <a:off x="-1371600" y="1152885"/>
            <a:ext cx="12649200" cy="6308839"/>
          </a:xfrm>
          <a:prstGeom prst="rect">
            <a:avLst/>
          </a:prstGeom>
        </p:spPr>
      </p:pic>
      <p:sp>
        <p:nvSpPr>
          <p:cNvPr id="6" name="Title 5"/>
          <p:cNvSpPr>
            <a:spLocks noGrp="1"/>
          </p:cNvSpPr>
          <p:nvPr>
            <p:ph type="title"/>
          </p:nvPr>
        </p:nvSpPr>
        <p:spPr>
          <a:xfrm>
            <a:off x="1066800" y="125002"/>
            <a:ext cx="8763000" cy="1676400"/>
          </a:xfrm>
        </p:spPr>
        <p:txBody>
          <a:bodyPr>
            <a:normAutofit/>
          </a:bodyPr>
          <a:lstStyle/>
          <a:p>
            <a:r>
              <a:rPr lang="en-US" dirty="0"/>
              <a:t>Uncertainty Visualization</a:t>
            </a:r>
          </a:p>
        </p:txBody>
      </p:sp>
      <p:cxnSp>
        <p:nvCxnSpPr>
          <p:cNvPr id="10" name="Straight Arrow Connector 9"/>
          <p:cNvCxnSpPr>
            <a:cxnSpLocks/>
          </p:cNvCxnSpPr>
          <p:nvPr/>
        </p:nvCxnSpPr>
        <p:spPr>
          <a:xfrm>
            <a:off x="4724400" y="1676400"/>
            <a:ext cx="0" cy="388465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4495800" y="5448126"/>
            <a:ext cx="457200" cy="646331"/>
          </a:xfrm>
          <a:prstGeom prst="rect">
            <a:avLst/>
          </a:prstGeom>
          <a:noFill/>
        </p:spPr>
        <p:txBody>
          <a:bodyPr wrap="square" rtlCol="0">
            <a:spAutoFit/>
          </a:bodyPr>
          <a:lstStyle/>
          <a:p>
            <a:pPr algn="ctr"/>
            <a:r>
              <a:rPr lang="en-US" sz="3600" dirty="0"/>
              <a:t>x</a:t>
            </a:r>
          </a:p>
        </p:txBody>
      </p:sp>
      <p:cxnSp>
        <p:nvCxnSpPr>
          <p:cNvPr id="14" name="Straight Arrow Connector 13"/>
          <p:cNvCxnSpPr>
            <a:cxnSpLocks/>
          </p:cNvCxnSpPr>
          <p:nvPr/>
        </p:nvCxnSpPr>
        <p:spPr>
          <a:xfrm>
            <a:off x="5638800" y="2590800"/>
            <a:ext cx="76200" cy="297025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a:cxnSpLocks/>
          </p:cNvCxnSpPr>
          <p:nvPr/>
        </p:nvCxnSpPr>
        <p:spPr>
          <a:xfrm flipH="1">
            <a:off x="3810000" y="2590800"/>
            <a:ext cx="19594" cy="297025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3397408" y="5448125"/>
            <a:ext cx="811364" cy="646331"/>
          </a:xfrm>
          <a:prstGeom prst="rect">
            <a:avLst/>
          </a:prstGeom>
          <a:noFill/>
        </p:spPr>
        <p:txBody>
          <a:bodyPr wrap="square" rtlCol="0">
            <a:spAutoFit/>
          </a:bodyPr>
          <a:lstStyle/>
          <a:p>
            <a:pPr algn="ctr"/>
            <a:r>
              <a:rPr lang="el-GR" sz="3600" dirty="0"/>
              <a:t>σ</a:t>
            </a:r>
            <a:endParaRPr lang="en-US" sz="3600" dirty="0"/>
          </a:p>
        </p:txBody>
      </p:sp>
      <p:sp>
        <p:nvSpPr>
          <p:cNvPr id="23" name="TextBox 22"/>
          <p:cNvSpPr txBox="1"/>
          <p:nvPr/>
        </p:nvSpPr>
        <p:spPr>
          <a:xfrm>
            <a:off x="5296609" y="5448124"/>
            <a:ext cx="811364" cy="646331"/>
          </a:xfrm>
          <a:prstGeom prst="rect">
            <a:avLst/>
          </a:prstGeom>
          <a:noFill/>
        </p:spPr>
        <p:txBody>
          <a:bodyPr wrap="square" rtlCol="0">
            <a:spAutoFit/>
          </a:bodyPr>
          <a:lstStyle/>
          <a:p>
            <a:pPr algn="ctr"/>
            <a:r>
              <a:rPr lang="el-GR" sz="3600" dirty="0"/>
              <a:t>σ</a:t>
            </a:r>
            <a:endParaRPr lang="en-US" sz="3600" dirty="0"/>
          </a:p>
        </p:txBody>
      </p:sp>
      <p:sp>
        <p:nvSpPr>
          <p:cNvPr id="25" name="TextBox 24"/>
          <p:cNvSpPr txBox="1"/>
          <p:nvPr/>
        </p:nvSpPr>
        <p:spPr>
          <a:xfrm>
            <a:off x="6400800" y="5448123"/>
            <a:ext cx="811364" cy="646331"/>
          </a:xfrm>
          <a:prstGeom prst="rect">
            <a:avLst/>
          </a:prstGeom>
          <a:noFill/>
        </p:spPr>
        <p:txBody>
          <a:bodyPr wrap="square" rtlCol="0">
            <a:spAutoFit/>
          </a:bodyPr>
          <a:lstStyle/>
          <a:p>
            <a:pPr algn="ctr"/>
            <a:r>
              <a:rPr lang="en-US" sz="3600" dirty="0"/>
              <a:t>2</a:t>
            </a:r>
            <a:r>
              <a:rPr lang="el-GR" sz="3600" dirty="0"/>
              <a:t>σ</a:t>
            </a:r>
            <a:endParaRPr lang="en-US" sz="3600" dirty="0"/>
          </a:p>
        </p:txBody>
      </p:sp>
      <p:sp>
        <p:nvSpPr>
          <p:cNvPr id="26" name="TextBox 25"/>
          <p:cNvSpPr txBox="1"/>
          <p:nvPr/>
        </p:nvSpPr>
        <p:spPr>
          <a:xfrm>
            <a:off x="2299016" y="5444403"/>
            <a:ext cx="811364" cy="646331"/>
          </a:xfrm>
          <a:prstGeom prst="rect">
            <a:avLst/>
          </a:prstGeom>
          <a:noFill/>
        </p:spPr>
        <p:txBody>
          <a:bodyPr wrap="square" rtlCol="0">
            <a:spAutoFit/>
          </a:bodyPr>
          <a:lstStyle/>
          <a:p>
            <a:pPr algn="ctr"/>
            <a:r>
              <a:rPr lang="en-US" sz="3600" dirty="0"/>
              <a:t>2</a:t>
            </a:r>
            <a:r>
              <a:rPr lang="el-GR" sz="3600" dirty="0"/>
              <a:t>σ</a:t>
            </a:r>
            <a:endParaRPr lang="en-US" sz="3600" dirty="0"/>
          </a:p>
        </p:txBody>
      </p:sp>
      <p:cxnSp>
        <p:nvCxnSpPr>
          <p:cNvPr id="27" name="Straight Arrow Connector 26"/>
          <p:cNvCxnSpPr>
            <a:cxnSpLocks/>
          </p:cNvCxnSpPr>
          <p:nvPr/>
        </p:nvCxnSpPr>
        <p:spPr>
          <a:xfrm flipH="1">
            <a:off x="2805606" y="4221219"/>
            <a:ext cx="19594" cy="133983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a:cxnSpLocks/>
          </p:cNvCxnSpPr>
          <p:nvPr/>
        </p:nvCxnSpPr>
        <p:spPr>
          <a:xfrm>
            <a:off x="6745688" y="4307305"/>
            <a:ext cx="26315" cy="125272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9" name="Picture 8" descr="Using the &lt;strong&gt;Normal Distribution&lt;/strong&gt; · Statistics"/>
          <p:cNvPicPr>
            <a:picLocks noChangeAspect="1"/>
          </p:cNvPicPr>
          <p:nvPr/>
        </p:nvPicPr>
        <p:blipFill rotWithShape="1">
          <a:blip r:embed="rId5">
            <a:extLst>
              <a:ext uri="{BEBA8EAE-BF5A-486C-A8C5-ECC9F3942E4B}">
                <a14:imgProps xmlns:a14="http://schemas.microsoft.com/office/drawing/2010/main">
                  <a14:imgLayer r:embed="rId6">
                    <a14:imgEffect>
                      <a14:backgroundRemoval t="3200" b="95200" l="2875" r="97536"/>
                    </a14:imgEffect>
                  </a14:imgLayer>
                </a14:imgProps>
              </a:ext>
              <a:ext uri="{28A0092B-C50C-407E-A947-70E740481C1C}">
                <a14:useLocalDpi xmlns:a14="http://schemas.microsoft.com/office/drawing/2010/main" val="0"/>
              </a:ext>
            </a:extLst>
          </a:blip>
          <a:srcRect l="16435" t="5806" r="15192" b="4202"/>
          <a:stretch/>
        </p:blipFill>
        <p:spPr>
          <a:xfrm>
            <a:off x="990600" y="1600200"/>
            <a:ext cx="7593165" cy="3960857"/>
          </a:xfrm>
          <a:prstGeom prst="rect">
            <a:avLst/>
          </a:prstGeom>
        </p:spPr>
      </p:pic>
      <p:pic>
        <p:nvPicPr>
          <p:cNvPr id="4" name="Picture 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01010" y="1801402"/>
            <a:ext cx="2225655" cy="22256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500"/>
                                        <p:tgtEl>
                                          <p:spTgt spid="27"/>
                                        </p:tgtEl>
                                      </p:cBhvr>
                                    </p:animEffect>
                                  </p:childTnLst>
                                </p:cTn>
                              </p:par>
                              <p:par>
                                <p:cTn id="36" presetID="22" presetClass="entr" presetSubtype="1"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up)">
                                      <p:cBhvr>
                                        <p:cTn id="38" dur="500"/>
                                        <p:tgtEl>
                                          <p:spTgt spid="30"/>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up)">
                                      <p:cBhvr>
                                        <p:cTn id="42" dur="500"/>
                                        <p:tgtEl>
                                          <p:spTgt spid="26"/>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1000" fill="hold"/>
                                        <p:tgtEl>
                                          <p:spTgt spid="4"/>
                                        </p:tgtEl>
                                        <p:attrNameLst>
                                          <p:attrName>ppt_w</p:attrName>
                                        </p:attrNameLst>
                                      </p:cBhvr>
                                      <p:tavLst>
                                        <p:tav tm="0">
                                          <p:val>
                                            <p:fltVal val="0"/>
                                          </p:val>
                                        </p:tav>
                                        <p:tav tm="100000">
                                          <p:val>
                                            <p:strVal val="#ppt_w"/>
                                          </p:val>
                                        </p:tav>
                                      </p:tavLst>
                                    </p:anim>
                                    <p:anim calcmode="lin" valueType="num">
                                      <p:cBhvr>
                                        <p:cTn id="51" dur="1000" fill="hold"/>
                                        <p:tgtEl>
                                          <p:spTgt spid="4"/>
                                        </p:tgtEl>
                                        <p:attrNameLst>
                                          <p:attrName>ppt_h</p:attrName>
                                        </p:attrNameLst>
                                      </p:cBhvr>
                                      <p:tavLst>
                                        <p:tav tm="0">
                                          <p:val>
                                            <p:fltVal val="0"/>
                                          </p:val>
                                        </p:tav>
                                        <p:tav tm="100000">
                                          <p:val>
                                            <p:strVal val="#ppt_h"/>
                                          </p:val>
                                        </p:tav>
                                      </p:tavLst>
                                    </p:anim>
                                    <p:anim calcmode="lin" valueType="num">
                                      <p:cBhvr>
                                        <p:cTn id="52" dur="1000" fill="hold"/>
                                        <p:tgtEl>
                                          <p:spTgt spid="4"/>
                                        </p:tgtEl>
                                        <p:attrNameLst>
                                          <p:attrName>style.rotation</p:attrName>
                                        </p:attrNameLst>
                                      </p:cBhvr>
                                      <p:tavLst>
                                        <p:tav tm="0">
                                          <p:val>
                                            <p:fltVal val="90"/>
                                          </p:val>
                                        </p:tav>
                                        <p:tav tm="100000">
                                          <p:val>
                                            <p:fltVal val="0"/>
                                          </p:val>
                                        </p:tav>
                                      </p:tavLst>
                                    </p:anim>
                                    <p:animEffect transition="in" filter="fade">
                                      <p:cBhvr>
                                        <p:cTn id="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3" grpId="0"/>
      <p:bldP spid="25" grpId="0"/>
      <p:bldP spid="2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865925" y="1676400"/>
            <a:ext cx="3789799" cy="4399987"/>
          </a:xfrm>
          <a:prstGeom prst="rect">
            <a:avLst/>
          </a:prstGeom>
        </p:spPr>
      </p:pic>
      <p:pic>
        <p:nvPicPr>
          <p:cNvPr id="15" name="Picture 14"/>
          <p:cNvPicPr>
            <a:picLocks noChangeAspect="1"/>
          </p:cNvPicPr>
          <p:nvPr/>
        </p:nvPicPr>
        <p:blipFill>
          <a:blip r:embed="rId4"/>
          <a:stretch>
            <a:fillRect/>
          </a:stretch>
        </p:blipFill>
        <p:spPr>
          <a:xfrm>
            <a:off x="3006327" y="5777418"/>
            <a:ext cx="1660758" cy="177839"/>
          </a:xfrm>
          <a:prstGeom prst="rect">
            <a:avLst/>
          </a:prstGeom>
        </p:spPr>
      </p:pic>
      <p:sp>
        <p:nvSpPr>
          <p:cNvPr id="18" name="Rectangle 17"/>
          <p:cNvSpPr/>
          <p:nvPr/>
        </p:nvSpPr>
        <p:spPr>
          <a:xfrm>
            <a:off x="7286731" y="5959519"/>
            <a:ext cx="1857269"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p:cNvSpPr txBox="1">
            <a:spLocks/>
          </p:cNvSpPr>
          <p:nvPr/>
        </p:nvSpPr>
        <p:spPr>
          <a:xfrm>
            <a:off x="1279201" y="3855895"/>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a:solidFill>
                <a:srgbClr val="FFC000"/>
              </a:solidFill>
              <a:latin typeface="Oswald Light"/>
              <a:cs typeface="Oswald Light"/>
            </a:endParaRPr>
          </a:p>
        </p:txBody>
      </p:sp>
      <p:pic>
        <p:nvPicPr>
          <p:cNvPr id="10" name="Picture 9"/>
          <p:cNvPicPr>
            <a:picLocks noChangeAspect="1"/>
          </p:cNvPicPr>
          <p:nvPr/>
        </p:nvPicPr>
        <p:blipFill>
          <a:blip r:embed="rId5"/>
          <a:stretch>
            <a:fillRect/>
          </a:stretch>
        </p:blipFill>
        <p:spPr>
          <a:xfrm>
            <a:off x="160200" y="1859318"/>
            <a:ext cx="2594248" cy="4087291"/>
          </a:xfrm>
          <a:prstGeom prst="rect">
            <a:avLst/>
          </a:prstGeom>
        </p:spPr>
      </p:pic>
      <p:sp>
        <p:nvSpPr>
          <p:cNvPr id="23" name="Flowchart: Process 22"/>
          <p:cNvSpPr/>
          <p:nvPr/>
        </p:nvSpPr>
        <p:spPr>
          <a:xfrm>
            <a:off x="929431" y="3808251"/>
            <a:ext cx="1108363" cy="223321"/>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6649193" y="1752600"/>
            <a:ext cx="2469094" cy="4741213"/>
            <a:chOff x="6577500" y="722550"/>
            <a:chExt cx="2469094" cy="4741213"/>
          </a:xfrm>
        </p:grpSpPr>
        <p:pic>
          <p:nvPicPr>
            <p:cNvPr id="8" name="Picture 7"/>
            <p:cNvPicPr>
              <a:picLocks noChangeAspect="1"/>
            </p:cNvPicPr>
            <p:nvPr/>
          </p:nvPicPr>
          <p:blipFill>
            <a:blip r:embed="rId6"/>
            <a:stretch>
              <a:fillRect/>
            </a:stretch>
          </p:blipFill>
          <p:spPr>
            <a:xfrm>
              <a:off x="6577500" y="722550"/>
              <a:ext cx="2469094" cy="2034716"/>
            </a:xfrm>
            <a:prstGeom prst="rect">
              <a:avLst/>
            </a:prstGeom>
            <a:ln w="38100">
              <a:solidFill>
                <a:schemeClr val="accent1"/>
              </a:solidFill>
            </a:ln>
          </p:spPr>
        </p:pic>
        <p:grpSp>
          <p:nvGrpSpPr>
            <p:cNvPr id="27" name="Group 26"/>
            <p:cNvGrpSpPr/>
            <p:nvPr/>
          </p:nvGrpSpPr>
          <p:grpSpPr>
            <a:xfrm>
              <a:off x="6661677" y="3086092"/>
              <a:ext cx="2339102" cy="2377671"/>
              <a:chOff x="3586212" y="2114789"/>
              <a:chExt cx="2339102" cy="2661334"/>
            </a:xfrm>
          </p:grpSpPr>
          <p:sp>
            <p:nvSpPr>
              <p:cNvPr id="28" name="Down Arrow 27"/>
              <p:cNvSpPr/>
              <p:nvPr/>
            </p:nvSpPr>
            <p:spPr>
              <a:xfrm>
                <a:off x="4261822" y="2114789"/>
                <a:ext cx="987879" cy="117565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3586212" y="3566070"/>
                <a:ext cx="2339102" cy="723440"/>
              </a:xfrm>
              <a:prstGeom prst="rect">
                <a:avLst/>
              </a:prstGeom>
              <a:noFill/>
            </p:spPr>
            <p:txBody>
              <a:bodyPr wrap="none" rtlCol="0">
                <a:spAutoFit/>
              </a:bodyPr>
              <a:lstStyle/>
              <a:p>
                <a:r>
                  <a:rPr lang="en-US" sz="3600" b="1" u="sng" dirty="0">
                    <a:solidFill>
                      <a:srgbClr val="003876"/>
                    </a:solidFill>
                    <a:latin typeface="Oswald Regular" panose="020B0604020202020204" charset="0"/>
                  </a:rPr>
                  <a:t>EXACTLY</a:t>
                </a:r>
                <a:endParaRPr lang="en-US" sz="3600" b="1" u="sng" dirty="0">
                  <a:solidFill>
                    <a:srgbClr val="4D4D4D">
                      <a:lumMod val="50000"/>
                    </a:srgbClr>
                  </a:solidFill>
                  <a:latin typeface="Oswald Regular" panose="020B0604020202020204" charset="0"/>
                </a:endParaRPr>
              </a:p>
            </p:txBody>
          </p:sp>
          <p:sp>
            <p:nvSpPr>
              <p:cNvPr id="30" name="TextBox 29"/>
              <p:cNvSpPr txBox="1"/>
              <p:nvPr/>
            </p:nvSpPr>
            <p:spPr>
              <a:xfrm>
                <a:off x="4253061" y="4190481"/>
                <a:ext cx="1005403" cy="585642"/>
              </a:xfrm>
              <a:prstGeom prst="rect">
                <a:avLst/>
              </a:prstGeom>
              <a:noFill/>
            </p:spPr>
            <p:txBody>
              <a:bodyPr wrap="none" rtlCol="0">
                <a:spAutoFit/>
              </a:bodyPr>
              <a:lstStyle/>
              <a:p>
                <a:r>
                  <a:rPr lang="en-US" sz="2800" dirty="0">
                    <a:solidFill>
                      <a:srgbClr val="003876"/>
                    </a:solidFill>
                    <a:latin typeface="Oswald Regular" panose="020B0604020202020204" charset="0"/>
                  </a:rPr>
                  <a:t>0.25”</a:t>
                </a:r>
                <a:endParaRPr lang="en-US" sz="2800" dirty="0">
                  <a:solidFill>
                    <a:srgbClr val="4D4D4D">
                      <a:lumMod val="50000"/>
                    </a:srgbClr>
                  </a:solidFill>
                  <a:latin typeface="Oswald Regular" panose="020B0604020202020204" charset="0"/>
                </a:endParaRPr>
              </a:p>
            </p:txBody>
          </p:sp>
        </p:grpSp>
      </p:grpSp>
      <p:pic>
        <p:nvPicPr>
          <p:cNvPr id="11" name="Picture 10"/>
          <p:cNvPicPr>
            <a:picLocks noChangeAspect="1"/>
          </p:cNvPicPr>
          <p:nvPr/>
        </p:nvPicPr>
        <p:blipFill>
          <a:blip r:embed="rId7"/>
          <a:stretch>
            <a:fillRect/>
          </a:stretch>
        </p:blipFill>
        <p:spPr>
          <a:xfrm>
            <a:off x="2864328" y="1680791"/>
            <a:ext cx="3791396" cy="4395595"/>
          </a:xfrm>
          <a:prstGeom prst="rect">
            <a:avLst/>
          </a:prstGeom>
        </p:spPr>
      </p:pic>
      <p:sp>
        <p:nvSpPr>
          <p:cNvPr id="2" name="Title 1"/>
          <p:cNvSpPr>
            <a:spLocks noGrp="1"/>
          </p:cNvSpPr>
          <p:nvPr>
            <p:ph type="title"/>
          </p:nvPr>
        </p:nvSpPr>
        <p:spPr/>
        <p:txBody>
          <a:bodyPr/>
          <a:lstStyle/>
          <a:p>
            <a:r>
              <a:rPr lang="en-US" dirty="0"/>
              <a:t>Fit Constraints</a:t>
            </a:r>
          </a:p>
        </p:txBody>
      </p:sp>
    </p:spTree>
    <p:extLst>
      <p:ext uri="{BB962C8B-B14F-4D97-AF65-F5344CB8AC3E}">
        <p14:creationId xmlns:p14="http://schemas.microsoft.com/office/powerpoint/2010/main" val="17002195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286731" y="5959519"/>
            <a:ext cx="1857269" cy="891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stretch>
            <a:fillRect/>
          </a:stretch>
        </p:blipFill>
        <p:spPr>
          <a:xfrm>
            <a:off x="4906097" y="1918263"/>
            <a:ext cx="4082770" cy="4348155"/>
          </a:xfrm>
          <a:prstGeom prst="rect">
            <a:avLst/>
          </a:prstGeom>
        </p:spPr>
      </p:pic>
      <p:sp>
        <p:nvSpPr>
          <p:cNvPr id="2" name="Title 1"/>
          <p:cNvSpPr>
            <a:spLocks noGrp="1"/>
          </p:cNvSpPr>
          <p:nvPr>
            <p:ph type="title"/>
          </p:nvPr>
        </p:nvSpPr>
        <p:spPr/>
        <p:txBody>
          <a:bodyPr/>
          <a:lstStyle/>
          <a:p>
            <a:r>
              <a:rPr lang="en-US" dirty="0"/>
              <a:t>Fit Constraints</a:t>
            </a:r>
          </a:p>
        </p:txBody>
      </p:sp>
      <p:sp>
        <p:nvSpPr>
          <p:cNvPr id="5" name="Subtitle 2"/>
          <p:cNvSpPr txBox="1">
            <a:spLocks/>
          </p:cNvSpPr>
          <p:nvPr/>
        </p:nvSpPr>
        <p:spPr>
          <a:xfrm>
            <a:off x="1098763" y="3103689"/>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a:solidFill>
                <a:srgbClr val="FFC000"/>
              </a:solidFill>
              <a:latin typeface="Oswald Light"/>
              <a:cs typeface="Oswald Light"/>
            </a:endParaRPr>
          </a:p>
        </p:txBody>
      </p:sp>
      <p:pic>
        <p:nvPicPr>
          <p:cNvPr id="10" name="Picture 9"/>
          <p:cNvPicPr>
            <a:picLocks noChangeAspect="1"/>
          </p:cNvPicPr>
          <p:nvPr/>
        </p:nvPicPr>
        <p:blipFill>
          <a:blip r:embed="rId4"/>
          <a:stretch>
            <a:fillRect/>
          </a:stretch>
        </p:blipFill>
        <p:spPr>
          <a:xfrm>
            <a:off x="4907139" y="1907843"/>
            <a:ext cx="4082770" cy="4358575"/>
          </a:xfrm>
          <a:prstGeom prst="rect">
            <a:avLst/>
          </a:prstGeom>
        </p:spPr>
      </p:pic>
      <p:pic>
        <p:nvPicPr>
          <p:cNvPr id="13" name="Picture 12"/>
          <p:cNvPicPr>
            <a:picLocks noChangeAspect="1"/>
          </p:cNvPicPr>
          <p:nvPr/>
        </p:nvPicPr>
        <p:blipFill>
          <a:blip r:embed="rId5">
            <a:clrChange>
              <a:clrFrom>
                <a:srgbClr val="FFFFFF"/>
              </a:clrFrom>
              <a:clrTo>
                <a:srgbClr val="FFFFFF">
                  <a:alpha val="0"/>
                </a:srgbClr>
              </a:clrTo>
            </a:clrChange>
          </a:blip>
          <a:stretch>
            <a:fillRect/>
          </a:stretch>
        </p:blipFill>
        <p:spPr>
          <a:xfrm>
            <a:off x="982180" y="1579688"/>
            <a:ext cx="2185202" cy="5334000"/>
          </a:xfrm>
          <a:prstGeom prst="rect">
            <a:avLst/>
          </a:prstGeom>
        </p:spPr>
      </p:pic>
      <p:grpSp>
        <p:nvGrpSpPr>
          <p:cNvPr id="3" name="Group 2"/>
          <p:cNvGrpSpPr/>
          <p:nvPr/>
        </p:nvGrpSpPr>
        <p:grpSpPr>
          <a:xfrm>
            <a:off x="1012268" y="1342132"/>
            <a:ext cx="2209681" cy="5038397"/>
            <a:chOff x="1012268" y="1342132"/>
            <a:chExt cx="2209681" cy="5038397"/>
          </a:xfrm>
        </p:grpSpPr>
        <p:pic>
          <p:nvPicPr>
            <p:cNvPr id="14" name="Picture 13"/>
            <p:cNvPicPr>
              <a:picLocks noChangeAspect="1"/>
            </p:cNvPicPr>
            <p:nvPr/>
          </p:nvPicPr>
          <p:blipFill>
            <a:blip r:embed="rId6">
              <a:clrChange>
                <a:clrFrom>
                  <a:srgbClr val="FFFFFF"/>
                </a:clrFrom>
                <a:clrTo>
                  <a:srgbClr val="FFFFFF">
                    <a:alpha val="0"/>
                  </a:srgbClr>
                </a:clrTo>
              </a:clrChange>
            </a:blip>
            <a:stretch>
              <a:fillRect/>
            </a:stretch>
          </p:blipFill>
          <p:spPr>
            <a:xfrm>
              <a:off x="1045670" y="1417638"/>
              <a:ext cx="2047517" cy="4962891"/>
            </a:xfrm>
            <a:prstGeom prst="rect">
              <a:avLst/>
            </a:prstGeom>
          </p:spPr>
        </p:pic>
        <p:pic>
          <p:nvPicPr>
            <p:cNvPr id="15" name="Picture 14"/>
            <p:cNvPicPr>
              <a:picLocks noChangeAspect="1"/>
            </p:cNvPicPr>
            <p:nvPr/>
          </p:nvPicPr>
          <p:blipFill>
            <a:blip r:embed="rId7">
              <a:clrChange>
                <a:clrFrom>
                  <a:srgbClr val="FFFFFF"/>
                </a:clrFrom>
                <a:clrTo>
                  <a:srgbClr val="FFFFFF">
                    <a:alpha val="0"/>
                  </a:srgbClr>
                </a:clrTo>
              </a:clrChange>
              <a:duotone>
                <a:schemeClr val="accent5">
                  <a:shade val="45000"/>
                  <a:satMod val="135000"/>
                </a:schemeClr>
                <a:prstClr val="white"/>
              </a:duotone>
            </a:blip>
            <a:stretch>
              <a:fillRect/>
            </a:stretch>
          </p:blipFill>
          <p:spPr>
            <a:xfrm>
              <a:off x="1012268" y="1921578"/>
              <a:ext cx="198137" cy="3720334"/>
            </a:xfrm>
            <a:prstGeom prst="rect">
              <a:avLst/>
            </a:prstGeom>
          </p:spPr>
        </p:pic>
        <p:pic>
          <p:nvPicPr>
            <p:cNvPr id="16" name="Picture 15"/>
            <p:cNvPicPr>
              <a:picLocks noChangeAspect="1"/>
            </p:cNvPicPr>
            <p:nvPr/>
          </p:nvPicPr>
          <p:blipFill>
            <a:blip r:embed="rId8">
              <a:clrChange>
                <a:clrFrom>
                  <a:srgbClr val="FFFFFF"/>
                </a:clrFrom>
                <a:clrTo>
                  <a:srgbClr val="FFFFFF">
                    <a:alpha val="0"/>
                  </a:srgbClr>
                </a:clrTo>
              </a:clrChange>
            </a:blip>
            <a:stretch>
              <a:fillRect/>
            </a:stretch>
          </p:blipFill>
          <p:spPr>
            <a:xfrm>
              <a:off x="1143701" y="1342132"/>
              <a:ext cx="1844886" cy="204525"/>
            </a:xfrm>
            <a:prstGeom prst="rect">
              <a:avLst/>
            </a:prstGeom>
          </p:spPr>
        </p:pic>
        <p:pic>
          <p:nvPicPr>
            <p:cNvPr id="17" name="Picture 16"/>
            <p:cNvPicPr>
              <a:picLocks noChangeAspect="1"/>
            </p:cNvPicPr>
            <p:nvPr/>
          </p:nvPicPr>
          <p:blipFill>
            <a:blip r:embed="rId9">
              <a:clrChange>
                <a:clrFrom>
                  <a:srgbClr val="FFFFFF"/>
                </a:clrFrom>
                <a:clrTo>
                  <a:srgbClr val="FFFFFF">
                    <a:alpha val="0"/>
                  </a:srgbClr>
                </a:clrTo>
              </a:clrChange>
            </a:blip>
            <a:stretch>
              <a:fillRect/>
            </a:stretch>
          </p:blipFill>
          <p:spPr>
            <a:xfrm>
              <a:off x="2988587" y="1723161"/>
              <a:ext cx="233362" cy="4478759"/>
            </a:xfrm>
            <a:prstGeom prst="rect">
              <a:avLst/>
            </a:prstGeom>
          </p:spPr>
        </p:pic>
      </p:grpSp>
      <p:pic>
        <p:nvPicPr>
          <p:cNvPr id="9" name="Picture 8"/>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83841" y="3181925"/>
            <a:ext cx="2527281" cy="2527281"/>
          </a:xfrm>
          <a:prstGeom prst="rect">
            <a:avLst/>
          </a:prstGeom>
        </p:spPr>
      </p:pic>
    </p:spTree>
    <p:extLst>
      <p:ext uri="{BB962C8B-B14F-4D97-AF65-F5344CB8AC3E}">
        <p14:creationId xmlns:p14="http://schemas.microsoft.com/office/powerpoint/2010/main" val="119111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6 -2.96296E-6 L 0.00173 0.05926 " pathEditMode="relative" rAng="0" ptsTypes="AA">
                                      <p:cBhvr>
                                        <p:cTn id="6" dur="2000" fill="hold"/>
                                        <p:tgtEl>
                                          <p:spTgt spid="3"/>
                                        </p:tgtEl>
                                        <p:attrNameLst>
                                          <p:attrName>ppt_x</p:attrName>
                                          <p:attrName>ppt_y</p:attrName>
                                        </p:attrNameLst>
                                      </p:cBhvr>
                                      <p:rCtr x="87" y="2963"/>
                                    </p:animMotion>
                                  </p:childTnLst>
                                </p:cTn>
                              </p:par>
                            </p:childTnLst>
                          </p:cTn>
                        </p:par>
                        <p:par>
                          <p:cTn id="7" fill="hold">
                            <p:stCondLst>
                              <p:cond delay="2000"/>
                            </p:stCondLst>
                            <p:childTnLst>
                              <p:par>
                                <p:cTn id="8" presetID="3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fltVal val="0"/>
                                          </p:val>
                                        </p:tav>
                                        <p:tav tm="100000">
                                          <p:val>
                                            <p:strVal val="#ppt_w"/>
                                          </p:val>
                                        </p:tav>
                                      </p:tavLst>
                                    </p:anim>
                                    <p:anim calcmode="lin" valueType="num">
                                      <p:cBhvr>
                                        <p:cTn id="11" dur="1000" fill="hold"/>
                                        <p:tgtEl>
                                          <p:spTgt spid="9"/>
                                        </p:tgtEl>
                                        <p:attrNameLst>
                                          <p:attrName>ppt_h</p:attrName>
                                        </p:attrNameLst>
                                      </p:cBhvr>
                                      <p:tavLst>
                                        <p:tav tm="0">
                                          <p:val>
                                            <p:fltVal val="0"/>
                                          </p:val>
                                        </p:tav>
                                        <p:tav tm="100000">
                                          <p:val>
                                            <p:strVal val="#ppt_h"/>
                                          </p:val>
                                        </p:tav>
                                      </p:tavLst>
                                    </p:anim>
                                    <p:anim calcmode="lin" valueType="num">
                                      <p:cBhvr>
                                        <p:cTn id="12" dur="1000" fill="hold"/>
                                        <p:tgtEl>
                                          <p:spTgt spid="9"/>
                                        </p:tgtEl>
                                        <p:attrNameLst>
                                          <p:attrName>style.rotation</p:attrName>
                                        </p:attrNameLst>
                                      </p:cBhvr>
                                      <p:tavLst>
                                        <p:tav tm="0">
                                          <p:val>
                                            <p:fltVal val="90"/>
                                          </p:val>
                                        </p:tav>
                                        <p:tav tm="100000">
                                          <p:val>
                                            <p:fltVal val="0"/>
                                          </p:val>
                                        </p:tav>
                                      </p:tavLst>
                                    </p:anim>
                                    <p:animEffect transition="in" filter="fade">
                                      <p:cBhvr>
                                        <p:cTn id="13" dur="1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clrChange>
              <a:clrFrom>
                <a:srgbClr val="FFFFFF"/>
              </a:clrFrom>
              <a:clrTo>
                <a:srgbClr val="FFFFFF">
                  <a:alpha val="0"/>
                </a:srgbClr>
              </a:clrTo>
            </a:clrChange>
          </a:blip>
          <a:stretch>
            <a:fillRect/>
          </a:stretch>
        </p:blipFill>
        <p:spPr>
          <a:xfrm>
            <a:off x="436457" y="1168773"/>
            <a:ext cx="2244392" cy="5756933"/>
          </a:xfrm>
          <a:prstGeom prst="rect">
            <a:avLst/>
          </a:prstGeom>
        </p:spPr>
      </p:pic>
      <p:grpSp>
        <p:nvGrpSpPr>
          <p:cNvPr id="3" name="Group 2"/>
          <p:cNvGrpSpPr/>
          <p:nvPr/>
        </p:nvGrpSpPr>
        <p:grpSpPr>
          <a:xfrm>
            <a:off x="504499" y="1428524"/>
            <a:ext cx="2193382" cy="5038397"/>
            <a:chOff x="616229" y="1600894"/>
            <a:chExt cx="2193382" cy="5038397"/>
          </a:xfrm>
        </p:grpSpPr>
        <p:pic>
          <p:nvPicPr>
            <p:cNvPr id="12" name="Picture 11"/>
            <p:cNvPicPr>
              <a:picLocks noChangeAspect="1"/>
            </p:cNvPicPr>
            <p:nvPr/>
          </p:nvPicPr>
          <p:blipFill>
            <a:blip r:embed="rId4">
              <a:clrChange>
                <a:clrFrom>
                  <a:srgbClr val="FFFFFF"/>
                </a:clrFrom>
                <a:clrTo>
                  <a:srgbClr val="FFFFFF">
                    <a:alpha val="0"/>
                  </a:srgbClr>
                </a:clrTo>
              </a:clrChange>
            </a:blip>
            <a:stretch>
              <a:fillRect/>
            </a:stretch>
          </p:blipFill>
          <p:spPr>
            <a:xfrm>
              <a:off x="633332" y="1676400"/>
              <a:ext cx="2047517" cy="4962891"/>
            </a:xfrm>
            <a:prstGeom prst="rect">
              <a:avLst/>
            </a:prstGeom>
          </p:spPr>
        </p:pic>
        <p:pic>
          <p:nvPicPr>
            <p:cNvPr id="13" name="Picture 12"/>
            <p:cNvPicPr>
              <a:picLocks noChangeAspect="1"/>
            </p:cNvPicPr>
            <p:nvPr/>
          </p:nvPicPr>
          <p:blipFill>
            <a:blip r:embed="rId5">
              <a:clrChange>
                <a:clrFrom>
                  <a:srgbClr val="FFFFFF"/>
                </a:clrFrom>
                <a:clrTo>
                  <a:srgbClr val="FFFFFF">
                    <a:alpha val="0"/>
                  </a:srgbClr>
                </a:clrTo>
              </a:clrChange>
              <a:duotone>
                <a:schemeClr val="accent5">
                  <a:shade val="45000"/>
                  <a:satMod val="135000"/>
                </a:schemeClr>
                <a:prstClr val="white"/>
              </a:duotone>
            </a:blip>
            <a:stretch>
              <a:fillRect/>
            </a:stretch>
          </p:blipFill>
          <p:spPr>
            <a:xfrm>
              <a:off x="616229" y="2142240"/>
              <a:ext cx="202912" cy="3810000"/>
            </a:xfrm>
            <a:prstGeom prst="rect">
              <a:avLst/>
            </a:prstGeom>
          </p:spPr>
        </p:pic>
        <p:pic>
          <p:nvPicPr>
            <p:cNvPr id="14" name="Picture 13"/>
            <p:cNvPicPr>
              <a:picLocks noChangeAspect="1"/>
            </p:cNvPicPr>
            <p:nvPr/>
          </p:nvPicPr>
          <p:blipFill>
            <a:blip r:embed="rId6">
              <a:clrChange>
                <a:clrFrom>
                  <a:srgbClr val="FFFFFF"/>
                </a:clrFrom>
                <a:clrTo>
                  <a:srgbClr val="FFFFFF">
                    <a:alpha val="0"/>
                  </a:srgbClr>
                </a:clrTo>
              </a:clrChange>
            </a:blip>
            <a:stretch>
              <a:fillRect/>
            </a:stretch>
          </p:blipFill>
          <p:spPr>
            <a:xfrm>
              <a:off x="731363" y="1600894"/>
              <a:ext cx="1844886" cy="204525"/>
            </a:xfrm>
            <a:prstGeom prst="rect">
              <a:avLst/>
            </a:prstGeom>
          </p:spPr>
        </p:pic>
        <p:pic>
          <p:nvPicPr>
            <p:cNvPr id="15" name="Picture 14"/>
            <p:cNvPicPr>
              <a:picLocks noChangeAspect="1"/>
            </p:cNvPicPr>
            <p:nvPr/>
          </p:nvPicPr>
          <p:blipFill>
            <a:blip r:embed="rId7">
              <a:clrChange>
                <a:clrFrom>
                  <a:srgbClr val="FFFFFF"/>
                </a:clrFrom>
                <a:clrTo>
                  <a:srgbClr val="FFFFFF">
                    <a:alpha val="0"/>
                  </a:srgbClr>
                </a:clrTo>
              </a:clrChange>
            </a:blip>
            <a:stretch>
              <a:fillRect/>
            </a:stretch>
          </p:blipFill>
          <p:spPr>
            <a:xfrm>
              <a:off x="2576249" y="1981923"/>
              <a:ext cx="233362" cy="4478759"/>
            </a:xfrm>
            <a:prstGeom prst="rect">
              <a:avLst/>
            </a:prstGeom>
          </p:spPr>
        </p:pic>
      </p:grpSp>
      <p:sp>
        <p:nvSpPr>
          <p:cNvPr id="2" name="Title 1"/>
          <p:cNvSpPr>
            <a:spLocks noGrp="1"/>
          </p:cNvSpPr>
          <p:nvPr>
            <p:ph type="title"/>
          </p:nvPr>
        </p:nvSpPr>
        <p:spPr/>
        <p:txBody>
          <a:bodyPr/>
          <a:lstStyle/>
          <a:p>
            <a:r>
              <a:rPr lang="en-US" dirty="0"/>
              <a:t>Fit Constraints (Dead Zone)</a:t>
            </a:r>
          </a:p>
        </p:txBody>
      </p:sp>
      <p:pic>
        <p:nvPicPr>
          <p:cNvPr id="5" name="Picture 4"/>
          <p:cNvPicPr>
            <a:picLocks noChangeAspect="1"/>
          </p:cNvPicPr>
          <p:nvPr/>
        </p:nvPicPr>
        <p:blipFill>
          <a:blip r:embed="rId8"/>
          <a:stretch>
            <a:fillRect/>
          </a:stretch>
        </p:blipFill>
        <p:spPr>
          <a:xfrm>
            <a:off x="366643" y="3140350"/>
            <a:ext cx="2469094" cy="2034716"/>
          </a:xfrm>
          <a:prstGeom prst="rect">
            <a:avLst/>
          </a:prstGeom>
          <a:ln w="28575">
            <a:solidFill>
              <a:srgbClr val="003876"/>
            </a:solidFill>
          </a:ln>
        </p:spPr>
      </p:pic>
      <p:cxnSp>
        <p:nvCxnSpPr>
          <p:cNvPr id="6" name="Straight Connector 5"/>
          <p:cNvCxnSpPr>
            <a:stCxn id="8" idx="3"/>
          </p:cNvCxnSpPr>
          <p:nvPr/>
        </p:nvCxnSpPr>
        <p:spPr>
          <a:xfrm>
            <a:off x="4252229" y="3143281"/>
            <a:ext cx="474481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a:stCxn id="9" idx="3"/>
          </p:cNvCxnSpPr>
          <p:nvPr/>
        </p:nvCxnSpPr>
        <p:spPr>
          <a:xfrm flipV="1">
            <a:off x="4252229" y="5180933"/>
            <a:ext cx="4744813" cy="8164"/>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307901" y="2881671"/>
            <a:ext cx="944328" cy="523220"/>
          </a:xfrm>
          <a:prstGeom prst="rect">
            <a:avLst/>
          </a:prstGeom>
          <a:noFill/>
        </p:spPr>
        <p:txBody>
          <a:bodyPr wrap="square" rtlCol="0">
            <a:spAutoFit/>
          </a:bodyPr>
          <a:lstStyle/>
          <a:p>
            <a:r>
              <a:rPr lang="en-US" sz="2800" dirty="0">
                <a:solidFill>
                  <a:srgbClr val="003876"/>
                </a:solidFill>
              </a:rPr>
              <a:t>-0.25</a:t>
            </a:r>
          </a:p>
        </p:txBody>
      </p:sp>
      <p:sp>
        <p:nvSpPr>
          <p:cNvPr id="9" name="TextBox 8"/>
          <p:cNvSpPr txBox="1"/>
          <p:nvPr/>
        </p:nvSpPr>
        <p:spPr>
          <a:xfrm>
            <a:off x="3307901" y="4927487"/>
            <a:ext cx="944328" cy="523220"/>
          </a:xfrm>
          <a:prstGeom prst="rect">
            <a:avLst/>
          </a:prstGeom>
          <a:noFill/>
        </p:spPr>
        <p:txBody>
          <a:bodyPr wrap="square" rtlCol="0">
            <a:spAutoFit/>
          </a:bodyPr>
          <a:lstStyle/>
          <a:p>
            <a:r>
              <a:rPr lang="en-US" sz="2800" dirty="0">
                <a:solidFill>
                  <a:srgbClr val="003876"/>
                </a:solidFill>
              </a:rPr>
              <a:t>-0.50</a:t>
            </a:r>
          </a:p>
        </p:txBody>
      </p:sp>
      <p:pic>
        <p:nvPicPr>
          <p:cNvPr id="10" name="Picture 9"/>
          <p:cNvPicPr>
            <a:picLocks noChangeAspect="1"/>
          </p:cNvPicPr>
          <p:nvPr/>
        </p:nvPicPr>
        <p:blipFill>
          <a:blip r:embed="rId9">
            <a:clrChange>
              <a:clrFrom>
                <a:srgbClr val="FFFFFF"/>
              </a:clrFrom>
              <a:clrTo>
                <a:srgbClr val="FFFFFF">
                  <a:alpha val="0"/>
                </a:srgbClr>
              </a:clrTo>
            </a:clrChange>
          </a:blip>
          <a:stretch>
            <a:fillRect/>
          </a:stretch>
        </p:blipFill>
        <p:spPr>
          <a:xfrm>
            <a:off x="3832543" y="2080514"/>
            <a:ext cx="5311457" cy="861135"/>
          </a:xfrm>
          <a:prstGeom prst="rect">
            <a:avLst/>
          </a:prstGeom>
        </p:spPr>
      </p:pic>
      <p:pic>
        <p:nvPicPr>
          <p:cNvPr id="11" name="Picture 10"/>
          <p:cNvPicPr>
            <a:picLocks noChangeAspect="1"/>
          </p:cNvPicPr>
          <p:nvPr/>
        </p:nvPicPr>
        <p:blipFill>
          <a:blip r:embed="rId10">
            <a:clrChange>
              <a:clrFrom>
                <a:srgbClr val="FFFFFF"/>
              </a:clrFrom>
              <a:clrTo>
                <a:srgbClr val="FFFFFF">
                  <a:alpha val="0"/>
                </a:srgbClr>
              </a:clrTo>
            </a:clrChange>
          </a:blip>
          <a:stretch>
            <a:fillRect/>
          </a:stretch>
        </p:blipFill>
        <p:spPr>
          <a:xfrm>
            <a:off x="3898446" y="3442296"/>
            <a:ext cx="5245554" cy="482595"/>
          </a:xfrm>
          <a:prstGeom prst="rect">
            <a:avLst/>
          </a:prstGeom>
        </p:spPr>
      </p:pic>
      <p:sp>
        <p:nvSpPr>
          <p:cNvPr id="17" name="Flowchart: Process 16"/>
          <p:cNvSpPr/>
          <p:nvPr/>
        </p:nvSpPr>
        <p:spPr>
          <a:xfrm>
            <a:off x="366643" y="6209205"/>
            <a:ext cx="2314206" cy="648795"/>
          </a:xfrm>
          <a:prstGeom prst="flowChartProcess">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5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par>
                          <p:cTn id="16" fill="hold">
                            <p:stCondLst>
                              <p:cond delay="500"/>
                            </p:stCondLst>
                            <p:childTnLst>
                              <p:par>
                                <p:cTn id="17" presetID="10" presetClass="exit" presetSubtype="0" fill="hold" nodeType="after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0"/>
                            </p:stCondLst>
                            <p:childTnLst>
                              <p:par>
                                <p:cTn id="29" presetID="10" presetClass="exit" presetSubtype="0" fill="hold" nodeType="after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par>
                          <p:cTn id="32" fill="hold">
                            <p:stCondLst>
                              <p:cond delay="500"/>
                            </p:stCondLst>
                            <p:childTnLst>
                              <p:par>
                                <p:cTn id="33" presetID="42" presetClass="path" presetSubtype="0" accel="50000" decel="50000" autoRev="1" fill="hold" nodeType="afterEffect">
                                  <p:stCondLst>
                                    <p:cond delay="0"/>
                                  </p:stCondLst>
                                  <p:childTnLst>
                                    <p:animMotion origin="layout" path="M 0.00348 -0.0257 L 0.00348 0.2243 " pathEditMode="relative" rAng="0" ptsTypes="AA">
                                      <p:cBhvr>
                                        <p:cTn id="34" dur="3650" fill="hold"/>
                                        <p:tgtEl>
                                          <p:spTgt spid="11"/>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 Constraints (Positive)</a:t>
            </a:r>
          </a:p>
        </p:txBody>
      </p:sp>
      <p:sp>
        <p:nvSpPr>
          <p:cNvPr id="5" name="Forme libre 13"/>
          <p:cNvSpPr/>
          <p:nvPr/>
        </p:nvSpPr>
        <p:spPr>
          <a:xfrm>
            <a:off x="1561173" y="2305609"/>
            <a:ext cx="1750219" cy="2786063"/>
          </a:xfrm>
          <a:custGeom>
            <a:avLst/>
            <a:gdLst>
              <a:gd name="connsiteX0" fmla="*/ 2190750 w 2333625"/>
              <a:gd name="connsiteY0" fmla="*/ 0 h 3714750"/>
              <a:gd name="connsiteX1" fmla="*/ 2133600 w 2333625"/>
              <a:gd name="connsiteY1" fmla="*/ 266700 h 3714750"/>
              <a:gd name="connsiteX2" fmla="*/ 2257425 w 2333625"/>
              <a:gd name="connsiteY2" fmla="*/ 609600 h 3714750"/>
              <a:gd name="connsiteX3" fmla="*/ 2276475 w 2333625"/>
              <a:gd name="connsiteY3" fmla="*/ 1085850 h 3714750"/>
              <a:gd name="connsiteX4" fmla="*/ 2019300 w 2333625"/>
              <a:gd name="connsiteY4" fmla="*/ 1733550 h 3714750"/>
              <a:gd name="connsiteX5" fmla="*/ 1943100 w 2333625"/>
              <a:gd name="connsiteY5" fmla="*/ 2038350 h 3714750"/>
              <a:gd name="connsiteX6" fmla="*/ 1943100 w 2333625"/>
              <a:gd name="connsiteY6" fmla="*/ 2190750 h 3714750"/>
              <a:gd name="connsiteX7" fmla="*/ 2133600 w 2333625"/>
              <a:gd name="connsiteY7" fmla="*/ 2705100 h 3714750"/>
              <a:gd name="connsiteX8" fmla="*/ 2333625 w 2333625"/>
              <a:gd name="connsiteY8" fmla="*/ 3171825 h 3714750"/>
              <a:gd name="connsiteX9" fmla="*/ 2228850 w 2333625"/>
              <a:gd name="connsiteY9" fmla="*/ 3714750 h 3714750"/>
              <a:gd name="connsiteX10" fmla="*/ 28575 w 2333625"/>
              <a:gd name="connsiteY10" fmla="*/ 3705225 h 3714750"/>
              <a:gd name="connsiteX11" fmla="*/ 0 w 2333625"/>
              <a:gd name="connsiteY11" fmla="*/ 114300 h 3714750"/>
              <a:gd name="connsiteX12" fmla="*/ 2190750 w 2333625"/>
              <a:gd name="connsiteY12" fmla="*/ 0 h 371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3625" h="3714750">
                <a:moveTo>
                  <a:pt x="2190750" y="0"/>
                </a:moveTo>
                <a:lnTo>
                  <a:pt x="2133600" y="266700"/>
                </a:lnTo>
                <a:lnTo>
                  <a:pt x="2257425" y="609600"/>
                </a:lnTo>
                <a:lnTo>
                  <a:pt x="2276475" y="1085850"/>
                </a:lnTo>
                <a:lnTo>
                  <a:pt x="2019300" y="1733550"/>
                </a:lnTo>
                <a:lnTo>
                  <a:pt x="1943100" y="2038350"/>
                </a:lnTo>
                <a:lnTo>
                  <a:pt x="1943100" y="2190750"/>
                </a:lnTo>
                <a:lnTo>
                  <a:pt x="2133600" y="2705100"/>
                </a:lnTo>
                <a:lnTo>
                  <a:pt x="2333625" y="3171825"/>
                </a:lnTo>
                <a:lnTo>
                  <a:pt x="2228850" y="3714750"/>
                </a:lnTo>
                <a:lnTo>
                  <a:pt x="28575" y="3705225"/>
                </a:lnTo>
                <a:lnTo>
                  <a:pt x="0" y="114300"/>
                </a:lnTo>
                <a:lnTo>
                  <a:pt x="2190750" y="0"/>
                </a:ln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Oswald Regular" panose="020B0604020202020204" charset="0"/>
              </a:rPr>
              <a:t>FIXED</a:t>
            </a:r>
          </a:p>
        </p:txBody>
      </p:sp>
      <p:grpSp>
        <p:nvGrpSpPr>
          <p:cNvPr id="6" name="Groupe 60"/>
          <p:cNvGrpSpPr/>
          <p:nvPr/>
        </p:nvGrpSpPr>
        <p:grpSpPr>
          <a:xfrm rot="20962107">
            <a:off x="4257827" y="1881601"/>
            <a:ext cx="4171950" cy="3174452"/>
            <a:chOff x="3429000" y="1295400"/>
            <a:chExt cx="5562600" cy="4232603"/>
          </a:xfrm>
        </p:grpSpPr>
        <p:sp>
          <p:nvSpPr>
            <p:cNvPr id="7" name="Forme libre 15"/>
            <p:cNvSpPr/>
            <p:nvPr/>
          </p:nvSpPr>
          <p:spPr>
            <a:xfrm rot="645693">
              <a:off x="3509641" y="1822778"/>
              <a:ext cx="5181600" cy="3705225"/>
            </a:xfrm>
            <a:custGeom>
              <a:avLst/>
              <a:gdLst>
                <a:gd name="connsiteX0" fmla="*/ 228600 w 5181600"/>
                <a:gd name="connsiteY0" fmla="*/ 0 h 3705225"/>
                <a:gd name="connsiteX1" fmla="*/ 171450 w 5181600"/>
                <a:gd name="connsiteY1" fmla="*/ 266700 h 3705225"/>
                <a:gd name="connsiteX2" fmla="*/ 314325 w 5181600"/>
                <a:gd name="connsiteY2" fmla="*/ 628650 h 3705225"/>
                <a:gd name="connsiteX3" fmla="*/ 323850 w 5181600"/>
                <a:gd name="connsiteY3" fmla="*/ 1095375 h 3705225"/>
                <a:gd name="connsiteX4" fmla="*/ 142875 w 5181600"/>
                <a:gd name="connsiteY4" fmla="*/ 1581150 h 3705225"/>
                <a:gd name="connsiteX5" fmla="*/ 0 w 5181600"/>
                <a:gd name="connsiteY5" fmla="*/ 1981200 h 3705225"/>
                <a:gd name="connsiteX6" fmla="*/ 0 w 5181600"/>
                <a:gd name="connsiteY6" fmla="*/ 2219325 h 3705225"/>
                <a:gd name="connsiteX7" fmla="*/ 85725 w 5181600"/>
                <a:gd name="connsiteY7" fmla="*/ 2495550 h 3705225"/>
                <a:gd name="connsiteX8" fmla="*/ 257175 w 5181600"/>
                <a:gd name="connsiteY8" fmla="*/ 2933700 h 3705225"/>
                <a:gd name="connsiteX9" fmla="*/ 314325 w 5181600"/>
                <a:gd name="connsiteY9" fmla="*/ 3181350 h 3705225"/>
                <a:gd name="connsiteX10" fmla="*/ 352425 w 5181600"/>
                <a:gd name="connsiteY10" fmla="*/ 3362325 h 3705225"/>
                <a:gd name="connsiteX11" fmla="*/ 276225 w 5181600"/>
                <a:gd name="connsiteY11" fmla="*/ 3705225 h 3705225"/>
                <a:gd name="connsiteX12" fmla="*/ 5162550 w 5181600"/>
                <a:gd name="connsiteY12" fmla="*/ 3695700 h 3705225"/>
                <a:gd name="connsiteX13" fmla="*/ 5181600 w 5181600"/>
                <a:gd name="connsiteY13" fmla="*/ 0 h 3705225"/>
                <a:gd name="connsiteX14" fmla="*/ 228600 w 5181600"/>
                <a:gd name="connsiteY14" fmla="*/ 0 h 370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1600" h="3705225">
                  <a:moveTo>
                    <a:pt x="228600" y="0"/>
                  </a:moveTo>
                  <a:lnTo>
                    <a:pt x="171450" y="266700"/>
                  </a:lnTo>
                  <a:lnTo>
                    <a:pt x="314325" y="628650"/>
                  </a:lnTo>
                  <a:lnTo>
                    <a:pt x="323850" y="1095375"/>
                  </a:lnTo>
                  <a:lnTo>
                    <a:pt x="142875" y="1581150"/>
                  </a:lnTo>
                  <a:lnTo>
                    <a:pt x="0" y="1981200"/>
                  </a:lnTo>
                  <a:lnTo>
                    <a:pt x="0" y="2219325"/>
                  </a:lnTo>
                  <a:lnTo>
                    <a:pt x="85725" y="2495550"/>
                  </a:lnTo>
                  <a:lnTo>
                    <a:pt x="257175" y="2933700"/>
                  </a:lnTo>
                  <a:lnTo>
                    <a:pt x="314325" y="3181350"/>
                  </a:lnTo>
                  <a:lnTo>
                    <a:pt x="352425" y="3362325"/>
                  </a:lnTo>
                  <a:lnTo>
                    <a:pt x="276225" y="3705225"/>
                  </a:lnTo>
                  <a:lnTo>
                    <a:pt x="5162550" y="3695700"/>
                  </a:lnTo>
                  <a:lnTo>
                    <a:pt x="5181600" y="0"/>
                  </a:lnTo>
                  <a:lnTo>
                    <a:pt x="228600" y="0"/>
                  </a:lnTo>
                  <a:close/>
                </a:path>
              </a:pathLst>
            </a:cu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Oswald Regular" panose="020B0604020202020204" charset="0"/>
                </a:rPr>
                <a:t>PART TO BE ASSEMBLED (ALIGNED)</a:t>
              </a:r>
            </a:p>
          </p:txBody>
        </p:sp>
        <p:sp>
          <p:nvSpPr>
            <p:cNvPr id="8" name="Ellipse 16"/>
            <p:cNvSpPr/>
            <p:nvPr/>
          </p:nvSpPr>
          <p:spPr>
            <a:xfrm>
              <a:off x="3962400" y="14478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9" name="Ellipse 17"/>
            <p:cNvSpPr/>
            <p:nvPr/>
          </p:nvSpPr>
          <p:spPr>
            <a:xfrm>
              <a:off x="4038600" y="16002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0" name="Ellipse 18"/>
            <p:cNvSpPr/>
            <p:nvPr/>
          </p:nvSpPr>
          <p:spPr>
            <a:xfrm>
              <a:off x="3962400" y="18288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1" name="Ellipse 20"/>
            <p:cNvSpPr/>
            <p:nvPr/>
          </p:nvSpPr>
          <p:spPr>
            <a:xfrm>
              <a:off x="4038600" y="22098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2" name="Ellipse 22"/>
            <p:cNvSpPr/>
            <p:nvPr/>
          </p:nvSpPr>
          <p:spPr>
            <a:xfrm>
              <a:off x="3810000" y="25908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 name="Ellipse 23"/>
            <p:cNvSpPr/>
            <p:nvPr/>
          </p:nvSpPr>
          <p:spPr>
            <a:xfrm>
              <a:off x="3810000" y="28194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 name="Ellipse 25"/>
            <p:cNvSpPr/>
            <p:nvPr/>
          </p:nvSpPr>
          <p:spPr>
            <a:xfrm>
              <a:off x="3581400" y="32004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5" name="Ellipse 26"/>
            <p:cNvSpPr/>
            <p:nvPr/>
          </p:nvSpPr>
          <p:spPr>
            <a:xfrm>
              <a:off x="3429000" y="33528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6" name="Ellipse 28"/>
            <p:cNvSpPr/>
            <p:nvPr/>
          </p:nvSpPr>
          <p:spPr>
            <a:xfrm>
              <a:off x="3429000" y="38100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7" name="Ellipse 29"/>
            <p:cNvSpPr/>
            <p:nvPr/>
          </p:nvSpPr>
          <p:spPr>
            <a:xfrm>
              <a:off x="3581400" y="39624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8" name="Ellipse 31"/>
            <p:cNvSpPr/>
            <p:nvPr/>
          </p:nvSpPr>
          <p:spPr>
            <a:xfrm>
              <a:off x="3657600" y="43434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9" name="Ellipse 32"/>
            <p:cNvSpPr/>
            <p:nvPr/>
          </p:nvSpPr>
          <p:spPr>
            <a:xfrm>
              <a:off x="3505200" y="44958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0" name="Ellipse 34"/>
            <p:cNvSpPr/>
            <p:nvPr/>
          </p:nvSpPr>
          <p:spPr>
            <a:xfrm>
              <a:off x="3429000" y="48768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1" name="Ellipse 35"/>
            <p:cNvSpPr/>
            <p:nvPr/>
          </p:nvSpPr>
          <p:spPr>
            <a:xfrm>
              <a:off x="3581400" y="50292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2" name="Ellipse 36"/>
            <p:cNvSpPr/>
            <p:nvPr/>
          </p:nvSpPr>
          <p:spPr>
            <a:xfrm>
              <a:off x="4191000" y="1295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3" name="Ellipse 37"/>
            <p:cNvSpPr/>
            <p:nvPr/>
          </p:nvSpPr>
          <p:spPr>
            <a:xfrm>
              <a:off x="4343400" y="1447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4" name="Ellipse 38"/>
            <p:cNvSpPr/>
            <p:nvPr/>
          </p:nvSpPr>
          <p:spPr>
            <a:xfrm>
              <a:off x="4572000" y="1524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5" name="Ellipse 39"/>
            <p:cNvSpPr/>
            <p:nvPr/>
          </p:nvSpPr>
          <p:spPr>
            <a:xfrm>
              <a:off x="4800600" y="1524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6" name="Ellipse 40"/>
            <p:cNvSpPr/>
            <p:nvPr/>
          </p:nvSpPr>
          <p:spPr>
            <a:xfrm>
              <a:off x="4953000" y="1676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7" name="Ellipse 41"/>
            <p:cNvSpPr/>
            <p:nvPr/>
          </p:nvSpPr>
          <p:spPr>
            <a:xfrm>
              <a:off x="5105400" y="1524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8" name="Ellipse 42"/>
            <p:cNvSpPr/>
            <p:nvPr/>
          </p:nvSpPr>
          <p:spPr>
            <a:xfrm>
              <a:off x="5257800" y="1676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Ellipse 43"/>
            <p:cNvSpPr/>
            <p:nvPr/>
          </p:nvSpPr>
          <p:spPr>
            <a:xfrm>
              <a:off x="5410200" y="1600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0" name="Ellipse 44"/>
            <p:cNvSpPr/>
            <p:nvPr/>
          </p:nvSpPr>
          <p:spPr>
            <a:xfrm>
              <a:off x="5562600" y="1752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1" name="Ellipse 45"/>
            <p:cNvSpPr/>
            <p:nvPr/>
          </p:nvSpPr>
          <p:spPr>
            <a:xfrm>
              <a:off x="5715000" y="1676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2" name="Ellipse 46"/>
            <p:cNvSpPr/>
            <p:nvPr/>
          </p:nvSpPr>
          <p:spPr>
            <a:xfrm>
              <a:off x="5867400" y="1828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3" name="Ellipse 47"/>
            <p:cNvSpPr/>
            <p:nvPr/>
          </p:nvSpPr>
          <p:spPr>
            <a:xfrm>
              <a:off x="6019800" y="1752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4" name="Ellipse 48"/>
            <p:cNvSpPr/>
            <p:nvPr/>
          </p:nvSpPr>
          <p:spPr>
            <a:xfrm>
              <a:off x="6172200" y="1828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5" name="Ellipse 49"/>
            <p:cNvSpPr/>
            <p:nvPr/>
          </p:nvSpPr>
          <p:spPr>
            <a:xfrm>
              <a:off x="6324600" y="1752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6" name="Ellipse 50"/>
            <p:cNvSpPr/>
            <p:nvPr/>
          </p:nvSpPr>
          <p:spPr>
            <a:xfrm>
              <a:off x="6477000" y="1905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7" name="Ellipse 51"/>
            <p:cNvSpPr/>
            <p:nvPr/>
          </p:nvSpPr>
          <p:spPr>
            <a:xfrm>
              <a:off x="6629400" y="1828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8" name="Ellipse 52"/>
            <p:cNvSpPr/>
            <p:nvPr/>
          </p:nvSpPr>
          <p:spPr>
            <a:xfrm>
              <a:off x="6781800" y="1981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9" name="Ellipse 53"/>
            <p:cNvSpPr/>
            <p:nvPr/>
          </p:nvSpPr>
          <p:spPr>
            <a:xfrm>
              <a:off x="6934200" y="1905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0" name="Ellipse 54"/>
            <p:cNvSpPr/>
            <p:nvPr/>
          </p:nvSpPr>
          <p:spPr>
            <a:xfrm>
              <a:off x="7086600" y="2057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1" name="Ellipse 55"/>
            <p:cNvSpPr/>
            <p:nvPr/>
          </p:nvSpPr>
          <p:spPr>
            <a:xfrm>
              <a:off x="7239000" y="1981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2" name="Ellipse 56"/>
            <p:cNvSpPr/>
            <p:nvPr/>
          </p:nvSpPr>
          <p:spPr>
            <a:xfrm>
              <a:off x="7391400" y="2133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3" name="Ellipse 57"/>
            <p:cNvSpPr/>
            <p:nvPr/>
          </p:nvSpPr>
          <p:spPr>
            <a:xfrm>
              <a:off x="7543800" y="2057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4" name="Ellipse 62"/>
            <p:cNvSpPr/>
            <p:nvPr/>
          </p:nvSpPr>
          <p:spPr>
            <a:xfrm>
              <a:off x="7696200" y="2057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5" name="Ellipse 63"/>
            <p:cNvSpPr/>
            <p:nvPr/>
          </p:nvSpPr>
          <p:spPr>
            <a:xfrm>
              <a:off x="7848600" y="2209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6" name="Ellipse 64"/>
            <p:cNvSpPr/>
            <p:nvPr/>
          </p:nvSpPr>
          <p:spPr>
            <a:xfrm>
              <a:off x="8001000" y="2133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7" name="Ellipse 65"/>
            <p:cNvSpPr/>
            <p:nvPr/>
          </p:nvSpPr>
          <p:spPr>
            <a:xfrm>
              <a:off x="8153400" y="2286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8" name="Ellipse 66"/>
            <p:cNvSpPr/>
            <p:nvPr/>
          </p:nvSpPr>
          <p:spPr>
            <a:xfrm>
              <a:off x="8305800" y="2057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9" name="Ellipse 67"/>
            <p:cNvSpPr/>
            <p:nvPr/>
          </p:nvSpPr>
          <p:spPr>
            <a:xfrm>
              <a:off x="8458200" y="2209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0" name="Ellipse 68"/>
            <p:cNvSpPr/>
            <p:nvPr/>
          </p:nvSpPr>
          <p:spPr>
            <a:xfrm>
              <a:off x="8610600" y="2286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1" name="Ellipse 69"/>
            <p:cNvSpPr/>
            <p:nvPr/>
          </p:nvSpPr>
          <p:spPr>
            <a:xfrm>
              <a:off x="8763000" y="2209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2" name="Ellipse 70"/>
            <p:cNvSpPr/>
            <p:nvPr/>
          </p:nvSpPr>
          <p:spPr>
            <a:xfrm>
              <a:off x="8915400" y="2362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53" name="Forme libre 58"/>
          <p:cNvSpPr/>
          <p:nvPr/>
        </p:nvSpPr>
        <p:spPr>
          <a:xfrm>
            <a:off x="3149466" y="2306403"/>
            <a:ext cx="304800" cy="2787650"/>
          </a:xfrm>
          <a:custGeom>
            <a:avLst/>
            <a:gdLst>
              <a:gd name="connsiteX0" fmla="*/ 262467 w 406400"/>
              <a:gd name="connsiteY0" fmla="*/ 0 h 3716867"/>
              <a:gd name="connsiteX1" fmla="*/ 220133 w 406400"/>
              <a:gd name="connsiteY1" fmla="*/ 127000 h 3716867"/>
              <a:gd name="connsiteX2" fmla="*/ 194733 w 406400"/>
              <a:gd name="connsiteY2" fmla="*/ 262467 h 3716867"/>
              <a:gd name="connsiteX3" fmla="*/ 262467 w 406400"/>
              <a:gd name="connsiteY3" fmla="*/ 465667 h 3716867"/>
              <a:gd name="connsiteX4" fmla="*/ 330200 w 406400"/>
              <a:gd name="connsiteY4" fmla="*/ 635000 h 3716867"/>
              <a:gd name="connsiteX5" fmla="*/ 347133 w 406400"/>
              <a:gd name="connsiteY5" fmla="*/ 1117600 h 3716867"/>
              <a:gd name="connsiteX6" fmla="*/ 203200 w 406400"/>
              <a:gd name="connsiteY6" fmla="*/ 1456267 h 3716867"/>
              <a:gd name="connsiteX7" fmla="*/ 42333 w 406400"/>
              <a:gd name="connsiteY7" fmla="*/ 1888067 h 3716867"/>
              <a:gd name="connsiteX8" fmla="*/ 8467 w 406400"/>
              <a:gd name="connsiteY8" fmla="*/ 2006600 h 3716867"/>
              <a:gd name="connsiteX9" fmla="*/ 8467 w 406400"/>
              <a:gd name="connsiteY9" fmla="*/ 2116667 h 3716867"/>
              <a:gd name="connsiteX10" fmla="*/ 0 w 406400"/>
              <a:gd name="connsiteY10" fmla="*/ 2184400 h 3716867"/>
              <a:gd name="connsiteX11" fmla="*/ 59267 w 406400"/>
              <a:gd name="connsiteY11" fmla="*/ 2336800 h 3716867"/>
              <a:gd name="connsiteX12" fmla="*/ 127000 w 406400"/>
              <a:gd name="connsiteY12" fmla="*/ 2514600 h 3716867"/>
              <a:gd name="connsiteX13" fmla="*/ 177800 w 406400"/>
              <a:gd name="connsiteY13" fmla="*/ 2683934 h 3716867"/>
              <a:gd name="connsiteX14" fmla="*/ 287867 w 406400"/>
              <a:gd name="connsiteY14" fmla="*/ 2912534 h 3716867"/>
              <a:gd name="connsiteX15" fmla="*/ 347133 w 406400"/>
              <a:gd name="connsiteY15" fmla="*/ 3090334 h 3716867"/>
              <a:gd name="connsiteX16" fmla="*/ 406400 w 406400"/>
              <a:gd name="connsiteY16" fmla="*/ 3208867 h 3716867"/>
              <a:gd name="connsiteX17" fmla="*/ 287867 w 406400"/>
              <a:gd name="connsiteY17" fmla="*/ 3716867 h 371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400" h="3716867">
                <a:moveTo>
                  <a:pt x="262467" y="0"/>
                </a:moveTo>
                <a:lnTo>
                  <a:pt x="220133" y="127000"/>
                </a:lnTo>
                <a:lnTo>
                  <a:pt x="194733" y="262467"/>
                </a:lnTo>
                <a:lnTo>
                  <a:pt x="262467" y="465667"/>
                </a:lnTo>
                <a:lnTo>
                  <a:pt x="330200" y="635000"/>
                </a:lnTo>
                <a:lnTo>
                  <a:pt x="347133" y="1117600"/>
                </a:lnTo>
                <a:lnTo>
                  <a:pt x="203200" y="1456267"/>
                </a:lnTo>
                <a:lnTo>
                  <a:pt x="42333" y="1888067"/>
                </a:lnTo>
                <a:lnTo>
                  <a:pt x="8467" y="2006600"/>
                </a:lnTo>
                <a:lnTo>
                  <a:pt x="8467" y="2116667"/>
                </a:lnTo>
                <a:lnTo>
                  <a:pt x="0" y="2184400"/>
                </a:lnTo>
                <a:lnTo>
                  <a:pt x="59267" y="2336800"/>
                </a:lnTo>
                <a:lnTo>
                  <a:pt x="127000" y="2514600"/>
                </a:lnTo>
                <a:lnTo>
                  <a:pt x="177800" y="2683934"/>
                </a:lnTo>
                <a:lnTo>
                  <a:pt x="287867" y="2912534"/>
                </a:lnTo>
                <a:lnTo>
                  <a:pt x="347133" y="3090334"/>
                </a:lnTo>
                <a:lnTo>
                  <a:pt x="406400" y="3208867"/>
                </a:lnTo>
                <a:lnTo>
                  <a:pt x="287867" y="3716867"/>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54" name="Forme libre 59"/>
          <p:cNvSpPr/>
          <p:nvPr/>
        </p:nvSpPr>
        <p:spPr>
          <a:xfrm>
            <a:off x="3435216" y="2312754"/>
            <a:ext cx="304800" cy="2787650"/>
          </a:xfrm>
          <a:custGeom>
            <a:avLst/>
            <a:gdLst>
              <a:gd name="connsiteX0" fmla="*/ 262467 w 406400"/>
              <a:gd name="connsiteY0" fmla="*/ 0 h 3716867"/>
              <a:gd name="connsiteX1" fmla="*/ 220133 w 406400"/>
              <a:gd name="connsiteY1" fmla="*/ 127000 h 3716867"/>
              <a:gd name="connsiteX2" fmla="*/ 194733 w 406400"/>
              <a:gd name="connsiteY2" fmla="*/ 262467 h 3716867"/>
              <a:gd name="connsiteX3" fmla="*/ 262467 w 406400"/>
              <a:gd name="connsiteY3" fmla="*/ 465667 h 3716867"/>
              <a:gd name="connsiteX4" fmla="*/ 330200 w 406400"/>
              <a:gd name="connsiteY4" fmla="*/ 635000 h 3716867"/>
              <a:gd name="connsiteX5" fmla="*/ 347133 w 406400"/>
              <a:gd name="connsiteY5" fmla="*/ 1117600 h 3716867"/>
              <a:gd name="connsiteX6" fmla="*/ 203200 w 406400"/>
              <a:gd name="connsiteY6" fmla="*/ 1456267 h 3716867"/>
              <a:gd name="connsiteX7" fmla="*/ 42333 w 406400"/>
              <a:gd name="connsiteY7" fmla="*/ 1888067 h 3716867"/>
              <a:gd name="connsiteX8" fmla="*/ 8467 w 406400"/>
              <a:gd name="connsiteY8" fmla="*/ 2006600 h 3716867"/>
              <a:gd name="connsiteX9" fmla="*/ 8467 w 406400"/>
              <a:gd name="connsiteY9" fmla="*/ 2116667 h 3716867"/>
              <a:gd name="connsiteX10" fmla="*/ 0 w 406400"/>
              <a:gd name="connsiteY10" fmla="*/ 2184400 h 3716867"/>
              <a:gd name="connsiteX11" fmla="*/ 59267 w 406400"/>
              <a:gd name="connsiteY11" fmla="*/ 2336800 h 3716867"/>
              <a:gd name="connsiteX12" fmla="*/ 127000 w 406400"/>
              <a:gd name="connsiteY12" fmla="*/ 2514600 h 3716867"/>
              <a:gd name="connsiteX13" fmla="*/ 177800 w 406400"/>
              <a:gd name="connsiteY13" fmla="*/ 2683934 h 3716867"/>
              <a:gd name="connsiteX14" fmla="*/ 287867 w 406400"/>
              <a:gd name="connsiteY14" fmla="*/ 2912534 h 3716867"/>
              <a:gd name="connsiteX15" fmla="*/ 347133 w 406400"/>
              <a:gd name="connsiteY15" fmla="*/ 3090334 h 3716867"/>
              <a:gd name="connsiteX16" fmla="*/ 406400 w 406400"/>
              <a:gd name="connsiteY16" fmla="*/ 3208867 h 3716867"/>
              <a:gd name="connsiteX17" fmla="*/ 287867 w 406400"/>
              <a:gd name="connsiteY17" fmla="*/ 3716867 h 371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400" h="3716867">
                <a:moveTo>
                  <a:pt x="262467" y="0"/>
                </a:moveTo>
                <a:lnTo>
                  <a:pt x="220133" y="127000"/>
                </a:lnTo>
                <a:lnTo>
                  <a:pt x="194733" y="262467"/>
                </a:lnTo>
                <a:lnTo>
                  <a:pt x="262467" y="465667"/>
                </a:lnTo>
                <a:lnTo>
                  <a:pt x="330200" y="635000"/>
                </a:lnTo>
                <a:lnTo>
                  <a:pt x="347133" y="1117600"/>
                </a:lnTo>
                <a:lnTo>
                  <a:pt x="203200" y="1456267"/>
                </a:lnTo>
                <a:lnTo>
                  <a:pt x="42333" y="1888067"/>
                </a:lnTo>
                <a:lnTo>
                  <a:pt x="8467" y="2006600"/>
                </a:lnTo>
                <a:lnTo>
                  <a:pt x="8467" y="2116667"/>
                </a:lnTo>
                <a:lnTo>
                  <a:pt x="0" y="2184400"/>
                </a:lnTo>
                <a:lnTo>
                  <a:pt x="59267" y="2336800"/>
                </a:lnTo>
                <a:lnTo>
                  <a:pt x="127000" y="2514600"/>
                </a:lnTo>
                <a:lnTo>
                  <a:pt x="177800" y="2683934"/>
                </a:lnTo>
                <a:lnTo>
                  <a:pt x="287867" y="2912534"/>
                </a:lnTo>
                <a:lnTo>
                  <a:pt x="347133" y="3090334"/>
                </a:lnTo>
                <a:lnTo>
                  <a:pt x="406400" y="3208867"/>
                </a:lnTo>
                <a:lnTo>
                  <a:pt x="287867" y="3716867"/>
                </a:lnTo>
              </a:path>
            </a:pathLst>
          </a:cu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55" name="ZoneTexte 60"/>
          <p:cNvSpPr txBox="1"/>
          <p:nvPr/>
        </p:nvSpPr>
        <p:spPr>
          <a:xfrm>
            <a:off x="2825616" y="1569803"/>
            <a:ext cx="694421" cy="300082"/>
          </a:xfrm>
          <a:prstGeom prst="rect">
            <a:avLst/>
          </a:prstGeom>
          <a:noFill/>
        </p:spPr>
        <p:txBody>
          <a:bodyPr wrap="none" rtlCol="0">
            <a:spAutoFit/>
          </a:bodyPr>
          <a:lstStyle/>
          <a:p>
            <a:r>
              <a:rPr lang="fr-FR" sz="1350" dirty="0">
                <a:solidFill>
                  <a:srgbClr val="0070C0"/>
                </a:solidFill>
                <a:latin typeface="Oswald Regular" panose="020B0604020202020204" charset="0"/>
              </a:rPr>
              <a:t>+ 0.25in</a:t>
            </a:r>
          </a:p>
        </p:txBody>
      </p:sp>
      <p:cxnSp>
        <p:nvCxnSpPr>
          <p:cNvPr id="56" name="Connecteur droit avec flèche 73"/>
          <p:cNvCxnSpPr>
            <a:stCxn id="55" idx="2"/>
          </p:cNvCxnSpPr>
          <p:nvPr/>
        </p:nvCxnSpPr>
        <p:spPr>
          <a:xfrm>
            <a:off x="3172827" y="1869885"/>
            <a:ext cx="167139" cy="44286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7" name="ZoneTexte 74"/>
          <p:cNvSpPr txBox="1"/>
          <p:nvPr/>
        </p:nvSpPr>
        <p:spPr>
          <a:xfrm>
            <a:off x="3734839" y="1569803"/>
            <a:ext cx="694421" cy="300082"/>
          </a:xfrm>
          <a:prstGeom prst="rect">
            <a:avLst/>
          </a:prstGeom>
          <a:noFill/>
        </p:spPr>
        <p:txBody>
          <a:bodyPr wrap="none" rtlCol="0">
            <a:spAutoFit/>
          </a:bodyPr>
          <a:lstStyle/>
          <a:p>
            <a:r>
              <a:rPr lang="fr-FR" sz="1350" dirty="0">
                <a:solidFill>
                  <a:srgbClr val="0070C0"/>
                </a:solidFill>
                <a:latin typeface="Oswald Regular" panose="020B0604020202020204" charset="0"/>
              </a:rPr>
              <a:t>+ 0.50in</a:t>
            </a:r>
          </a:p>
        </p:txBody>
      </p:sp>
      <p:cxnSp>
        <p:nvCxnSpPr>
          <p:cNvPr id="58" name="Connecteur droit avec flèche 75"/>
          <p:cNvCxnSpPr>
            <a:stCxn id="57" idx="2"/>
          </p:cNvCxnSpPr>
          <p:nvPr/>
        </p:nvCxnSpPr>
        <p:spPr>
          <a:xfrm flipH="1">
            <a:off x="3643221" y="1869885"/>
            <a:ext cx="438829" cy="38571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9" name="Forme libre 89"/>
          <p:cNvSpPr/>
          <p:nvPr/>
        </p:nvSpPr>
        <p:spPr>
          <a:xfrm>
            <a:off x="3041517" y="2306403"/>
            <a:ext cx="527050" cy="2787650"/>
          </a:xfrm>
          <a:custGeom>
            <a:avLst/>
            <a:gdLst>
              <a:gd name="connsiteX0" fmla="*/ 237066 w 702733"/>
              <a:gd name="connsiteY0" fmla="*/ 0 h 3716867"/>
              <a:gd name="connsiteX1" fmla="*/ 474133 w 702733"/>
              <a:gd name="connsiteY1" fmla="*/ 0 h 3716867"/>
              <a:gd name="connsiteX2" fmla="*/ 431800 w 702733"/>
              <a:gd name="connsiteY2" fmla="*/ 127000 h 3716867"/>
              <a:gd name="connsiteX3" fmla="*/ 448733 w 702733"/>
              <a:gd name="connsiteY3" fmla="*/ 287867 h 3716867"/>
              <a:gd name="connsiteX4" fmla="*/ 499533 w 702733"/>
              <a:gd name="connsiteY4" fmla="*/ 499534 h 3716867"/>
              <a:gd name="connsiteX5" fmla="*/ 609600 w 702733"/>
              <a:gd name="connsiteY5" fmla="*/ 711200 h 3716867"/>
              <a:gd name="connsiteX6" fmla="*/ 635000 w 702733"/>
              <a:gd name="connsiteY6" fmla="*/ 838200 h 3716867"/>
              <a:gd name="connsiteX7" fmla="*/ 618066 w 702733"/>
              <a:gd name="connsiteY7" fmla="*/ 1007534 h 3716867"/>
              <a:gd name="connsiteX8" fmla="*/ 516466 w 702733"/>
              <a:gd name="connsiteY8" fmla="*/ 1253067 h 3716867"/>
              <a:gd name="connsiteX9" fmla="*/ 508000 w 702733"/>
              <a:gd name="connsiteY9" fmla="*/ 1397000 h 3716867"/>
              <a:gd name="connsiteX10" fmla="*/ 533400 w 702733"/>
              <a:gd name="connsiteY10" fmla="*/ 1464734 h 3716867"/>
              <a:gd name="connsiteX11" fmla="*/ 381000 w 702733"/>
              <a:gd name="connsiteY11" fmla="*/ 1879600 h 3716867"/>
              <a:gd name="connsiteX12" fmla="*/ 270933 w 702733"/>
              <a:gd name="connsiteY12" fmla="*/ 2048934 h 3716867"/>
              <a:gd name="connsiteX13" fmla="*/ 270933 w 702733"/>
              <a:gd name="connsiteY13" fmla="*/ 2099734 h 3716867"/>
              <a:gd name="connsiteX14" fmla="*/ 347133 w 702733"/>
              <a:gd name="connsiteY14" fmla="*/ 2523067 h 3716867"/>
              <a:gd name="connsiteX15" fmla="*/ 364066 w 702733"/>
              <a:gd name="connsiteY15" fmla="*/ 2573867 h 3716867"/>
              <a:gd name="connsiteX16" fmla="*/ 491066 w 702733"/>
              <a:gd name="connsiteY16" fmla="*/ 2658534 h 3716867"/>
              <a:gd name="connsiteX17" fmla="*/ 643466 w 702733"/>
              <a:gd name="connsiteY17" fmla="*/ 3014134 h 3716867"/>
              <a:gd name="connsiteX18" fmla="*/ 541866 w 702733"/>
              <a:gd name="connsiteY18" fmla="*/ 3158067 h 3716867"/>
              <a:gd name="connsiteX19" fmla="*/ 541866 w 702733"/>
              <a:gd name="connsiteY19" fmla="*/ 3217334 h 3716867"/>
              <a:gd name="connsiteX20" fmla="*/ 550333 w 702733"/>
              <a:gd name="connsiteY20" fmla="*/ 3556000 h 3716867"/>
              <a:gd name="connsiteX21" fmla="*/ 550333 w 702733"/>
              <a:gd name="connsiteY21" fmla="*/ 3623734 h 3716867"/>
              <a:gd name="connsiteX22" fmla="*/ 702733 w 702733"/>
              <a:gd name="connsiteY22" fmla="*/ 3716867 h 3716867"/>
              <a:gd name="connsiteX23" fmla="*/ 262466 w 702733"/>
              <a:gd name="connsiteY23" fmla="*/ 3708400 h 3716867"/>
              <a:gd name="connsiteX24" fmla="*/ 397933 w 702733"/>
              <a:gd name="connsiteY24" fmla="*/ 3175000 h 3716867"/>
              <a:gd name="connsiteX25" fmla="*/ 8466 w 702733"/>
              <a:gd name="connsiteY25" fmla="*/ 2209800 h 3716867"/>
              <a:gd name="connsiteX26" fmla="*/ 0 w 702733"/>
              <a:gd name="connsiteY26" fmla="*/ 2032000 h 3716867"/>
              <a:gd name="connsiteX27" fmla="*/ 67733 w 702733"/>
              <a:gd name="connsiteY27" fmla="*/ 1735667 h 3716867"/>
              <a:gd name="connsiteX28" fmla="*/ 338666 w 702733"/>
              <a:gd name="connsiteY28" fmla="*/ 1092200 h 3716867"/>
              <a:gd name="connsiteX29" fmla="*/ 313266 w 702733"/>
              <a:gd name="connsiteY29" fmla="*/ 618067 h 3716867"/>
              <a:gd name="connsiteX30" fmla="*/ 194733 w 702733"/>
              <a:gd name="connsiteY30" fmla="*/ 270934 h 3716867"/>
              <a:gd name="connsiteX31" fmla="*/ 237066 w 702733"/>
              <a:gd name="connsiteY31" fmla="*/ 0 h 371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2733" h="3716867">
                <a:moveTo>
                  <a:pt x="237066" y="0"/>
                </a:moveTo>
                <a:lnTo>
                  <a:pt x="474133" y="0"/>
                </a:lnTo>
                <a:lnTo>
                  <a:pt x="431800" y="127000"/>
                </a:lnTo>
                <a:lnTo>
                  <a:pt x="448733" y="287867"/>
                </a:lnTo>
                <a:lnTo>
                  <a:pt x="499533" y="499534"/>
                </a:lnTo>
                <a:lnTo>
                  <a:pt x="609600" y="711200"/>
                </a:lnTo>
                <a:lnTo>
                  <a:pt x="635000" y="838200"/>
                </a:lnTo>
                <a:lnTo>
                  <a:pt x="618066" y="1007534"/>
                </a:lnTo>
                <a:lnTo>
                  <a:pt x="516466" y="1253067"/>
                </a:lnTo>
                <a:lnTo>
                  <a:pt x="508000" y="1397000"/>
                </a:lnTo>
                <a:lnTo>
                  <a:pt x="533400" y="1464734"/>
                </a:lnTo>
                <a:lnTo>
                  <a:pt x="381000" y="1879600"/>
                </a:lnTo>
                <a:lnTo>
                  <a:pt x="270933" y="2048934"/>
                </a:lnTo>
                <a:lnTo>
                  <a:pt x="270933" y="2099734"/>
                </a:lnTo>
                <a:lnTo>
                  <a:pt x="347133" y="2523067"/>
                </a:lnTo>
                <a:lnTo>
                  <a:pt x="364066" y="2573867"/>
                </a:lnTo>
                <a:lnTo>
                  <a:pt x="491066" y="2658534"/>
                </a:lnTo>
                <a:lnTo>
                  <a:pt x="643466" y="3014134"/>
                </a:lnTo>
                <a:lnTo>
                  <a:pt x="541866" y="3158067"/>
                </a:lnTo>
                <a:lnTo>
                  <a:pt x="541866" y="3217334"/>
                </a:lnTo>
                <a:lnTo>
                  <a:pt x="550333" y="3556000"/>
                </a:lnTo>
                <a:lnTo>
                  <a:pt x="550333" y="3623734"/>
                </a:lnTo>
                <a:lnTo>
                  <a:pt x="702733" y="3716867"/>
                </a:lnTo>
                <a:lnTo>
                  <a:pt x="262466" y="3708400"/>
                </a:lnTo>
                <a:lnTo>
                  <a:pt x="397933" y="3175000"/>
                </a:lnTo>
                <a:lnTo>
                  <a:pt x="8466" y="2209800"/>
                </a:lnTo>
                <a:lnTo>
                  <a:pt x="0" y="2032000"/>
                </a:lnTo>
                <a:lnTo>
                  <a:pt x="67733" y="1735667"/>
                </a:lnTo>
                <a:lnTo>
                  <a:pt x="338666" y="1092200"/>
                </a:lnTo>
                <a:lnTo>
                  <a:pt x="313266" y="618067"/>
                </a:lnTo>
                <a:lnTo>
                  <a:pt x="194733" y="270934"/>
                </a:lnTo>
                <a:lnTo>
                  <a:pt x="237066" y="0"/>
                </a:lnTo>
                <a:close/>
              </a:path>
            </a:pathLst>
          </a:custGeom>
          <a:solidFill>
            <a:schemeClr val="accent6">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60" name="ZoneTexte 90"/>
          <p:cNvSpPr txBox="1"/>
          <p:nvPr/>
        </p:nvSpPr>
        <p:spPr>
          <a:xfrm>
            <a:off x="6258730" y="5337200"/>
            <a:ext cx="1371600" cy="507831"/>
          </a:xfrm>
          <a:prstGeom prst="rect">
            <a:avLst/>
          </a:prstGeom>
          <a:noFill/>
        </p:spPr>
        <p:txBody>
          <a:bodyPr wrap="square" rtlCol="0">
            <a:spAutoFit/>
          </a:bodyPr>
          <a:lstStyle/>
          <a:p>
            <a:pPr algn="ctr"/>
            <a:r>
              <a:rPr lang="fr-FR" sz="1350" dirty="0">
                <a:solidFill>
                  <a:srgbClr val="0070C0"/>
                </a:solidFill>
                <a:latin typeface="Oswald Regular" panose="020B0604020202020204" charset="0"/>
              </a:rPr>
              <a:t>SHIM (GAP MANAGEMENT)</a:t>
            </a:r>
          </a:p>
        </p:txBody>
      </p:sp>
      <p:cxnSp>
        <p:nvCxnSpPr>
          <p:cNvPr id="61" name="Connecteur droit avec flèche 92"/>
          <p:cNvCxnSpPr/>
          <p:nvPr/>
        </p:nvCxnSpPr>
        <p:spPr>
          <a:xfrm flipH="1" flipV="1">
            <a:off x="5724663" y="4003052"/>
            <a:ext cx="1143000" cy="12573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86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22045E-16 2.96296E-6 C -0.01302 -0.00093 -0.02604 -0.00185 -0.03472 2.96296E-6 C -0.0434 0.00185 -0.04618 0.00995 -0.05208 0.0118 C -0.05781 0.01365 -0.0592 0.0118 -0.06927 0.0118 C -0.07934 0.0118 -0.09601 0.0118 -0.1125 0.0118 " pathEditMode="relative" rAng="0" ptsTypes="AAAAA">
                                      <p:cBhvr>
                                        <p:cTn id="6" dur="2000" fill="hold"/>
                                        <p:tgtEl>
                                          <p:spTgt spid="6"/>
                                        </p:tgtEl>
                                        <p:attrNameLst>
                                          <p:attrName>ppt_x</p:attrName>
                                          <p:attrName>ppt_y</p:attrName>
                                        </p:attrNameLst>
                                      </p:cBhvr>
                                      <p:rCtr x="-5625" y="556"/>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nodeType="clickEffect">
                                  <p:stCondLst>
                                    <p:cond delay="0"/>
                                  </p:stCondLst>
                                  <p:childTnLst>
                                    <p:animEffect transition="out" filter="checkerboard(across)">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par>
                                <p:cTn id="16" presetID="0" presetClass="path" presetSubtype="0" accel="50000" decel="50000" fill="hold" grpId="1" nodeType="withEffect">
                                  <p:stCondLst>
                                    <p:cond delay="0"/>
                                  </p:stCondLst>
                                  <p:childTnLst>
                                    <p:animMotion origin="layout" path="M 1.66667E-6 -3.33333E-6 C 0.04097 -0.0074 0.08194 -0.01481 0.10833 -0.01111 C 0.13472 -0.0074 0.13055 0.01482 0.15833 0.02223 C 0.18611 0.02963 0.23055 0.03148 0.275 0.03334 " pathEditMode="relative" rAng="0" ptsTypes="AAAA">
                                      <p:cBhvr>
                                        <p:cTn id="17" dur="2000" fill="hold"/>
                                        <p:tgtEl>
                                          <p:spTgt spid="59"/>
                                        </p:tgtEl>
                                        <p:attrNameLst>
                                          <p:attrName>ppt_x</p:attrName>
                                          <p:attrName>ppt_y</p:attrName>
                                        </p:attrNameLst>
                                      </p:cBhvr>
                                      <p:rCtr x="13750" y="1042"/>
                                    </p:animMotion>
                                  </p:childTnLst>
                                </p:cTn>
                              </p:par>
                              <p:par>
                                <p:cTn id="18" presetID="1" presetClass="entr" presetSubtype="0" fill="hold" grpId="0" nodeType="with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9" grpId="1" animBg="1"/>
      <p:bldP spid="6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 Constraints (Negative)</a:t>
            </a:r>
          </a:p>
        </p:txBody>
      </p:sp>
      <p:sp>
        <p:nvSpPr>
          <p:cNvPr id="5" name="Forme libre 13"/>
          <p:cNvSpPr/>
          <p:nvPr/>
        </p:nvSpPr>
        <p:spPr>
          <a:xfrm>
            <a:off x="1236573" y="2610406"/>
            <a:ext cx="1750219" cy="2786063"/>
          </a:xfrm>
          <a:custGeom>
            <a:avLst/>
            <a:gdLst>
              <a:gd name="connsiteX0" fmla="*/ 2190750 w 2333625"/>
              <a:gd name="connsiteY0" fmla="*/ 0 h 3714750"/>
              <a:gd name="connsiteX1" fmla="*/ 2133600 w 2333625"/>
              <a:gd name="connsiteY1" fmla="*/ 266700 h 3714750"/>
              <a:gd name="connsiteX2" fmla="*/ 2257425 w 2333625"/>
              <a:gd name="connsiteY2" fmla="*/ 609600 h 3714750"/>
              <a:gd name="connsiteX3" fmla="*/ 2276475 w 2333625"/>
              <a:gd name="connsiteY3" fmla="*/ 1085850 h 3714750"/>
              <a:gd name="connsiteX4" fmla="*/ 2019300 w 2333625"/>
              <a:gd name="connsiteY4" fmla="*/ 1733550 h 3714750"/>
              <a:gd name="connsiteX5" fmla="*/ 1943100 w 2333625"/>
              <a:gd name="connsiteY5" fmla="*/ 2038350 h 3714750"/>
              <a:gd name="connsiteX6" fmla="*/ 1943100 w 2333625"/>
              <a:gd name="connsiteY6" fmla="*/ 2190750 h 3714750"/>
              <a:gd name="connsiteX7" fmla="*/ 2133600 w 2333625"/>
              <a:gd name="connsiteY7" fmla="*/ 2705100 h 3714750"/>
              <a:gd name="connsiteX8" fmla="*/ 2333625 w 2333625"/>
              <a:gd name="connsiteY8" fmla="*/ 3171825 h 3714750"/>
              <a:gd name="connsiteX9" fmla="*/ 2228850 w 2333625"/>
              <a:gd name="connsiteY9" fmla="*/ 3714750 h 3714750"/>
              <a:gd name="connsiteX10" fmla="*/ 28575 w 2333625"/>
              <a:gd name="connsiteY10" fmla="*/ 3705225 h 3714750"/>
              <a:gd name="connsiteX11" fmla="*/ 0 w 2333625"/>
              <a:gd name="connsiteY11" fmla="*/ 114300 h 3714750"/>
              <a:gd name="connsiteX12" fmla="*/ 2190750 w 2333625"/>
              <a:gd name="connsiteY12" fmla="*/ 0 h 371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3625" h="3714750">
                <a:moveTo>
                  <a:pt x="2190750" y="0"/>
                </a:moveTo>
                <a:lnTo>
                  <a:pt x="2133600" y="266700"/>
                </a:lnTo>
                <a:lnTo>
                  <a:pt x="2257425" y="609600"/>
                </a:lnTo>
                <a:lnTo>
                  <a:pt x="2276475" y="1085850"/>
                </a:lnTo>
                <a:lnTo>
                  <a:pt x="2019300" y="1733550"/>
                </a:lnTo>
                <a:lnTo>
                  <a:pt x="1943100" y="2038350"/>
                </a:lnTo>
                <a:lnTo>
                  <a:pt x="1943100" y="2190750"/>
                </a:lnTo>
                <a:lnTo>
                  <a:pt x="2133600" y="2705100"/>
                </a:lnTo>
                <a:lnTo>
                  <a:pt x="2333625" y="3171825"/>
                </a:lnTo>
                <a:lnTo>
                  <a:pt x="2228850" y="3714750"/>
                </a:lnTo>
                <a:lnTo>
                  <a:pt x="28575" y="3705225"/>
                </a:lnTo>
                <a:lnTo>
                  <a:pt x="0" y="114300"/>
                </a:lnTo>
                <a:lnTo>
                  <a:pt x="2190750" y="0"/>
                </a:lnTo>
                <a:close/>
              </a:path>
            </a:pathLst>
          </a:cu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t>    </a:t>
            </a:r>
            <a:r>
              <a:rPr lang="fr-FR" dirty="0">
                <a:latin typeface="Oswald Regular" panose="020B0604020202020204" charset="0"/>
              </a:rPr>
              <a:t>FIXED</a:t>
            </a:r>
          </a:p>
        </p:txBody>
      </p:sp>
      <p:cxnSp>
        <p:nvCxnSpPr>
          <p:cNvPr id="7" name="Connecteur droit avec flèche 73"/>
          <p:cNvCxnSpPr/>
          <p:nvPr/>
        </p:nvCxnSpPr>
        <p:spPr>
          <a:xfrm>
            <a:off x="2201702" y="2174682"/>
            <a:ext cx="127864" cy="44286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cteur droit avec flèche 75"/>
          <p:cNvCxnSpPr/>
          <p:nvPr/>
        </p:nvCxnSpPr>
        <p:spPr>
          <a:xfrm flipH="1">
            <a:off x="2632800" y="2174682"/>
            <a:ext cx="458086" cy="38571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9" name="ZoneTexte 90"/>
          <p:cNvSpPr txBox="1"/>
          <p:nvPr/>
        </p:nvSpPr>
        <p:spPr>
          <a:xfrm>
            <a:off x="5815716" y="5532201"/>
            <a:ext cx="1714500" cy="507831"/>
          </a:xfrm>
          <a:prstGeom prst="rect">
            <a:avLst/>
          </a:prstGeom>
          <a:noFill/>
        </p:spPr>
        <p:txBody>
          <a:bodyPr wrap="square" rtlCol="0">
            <a:spAutoFit/>
          </a:bodyPr>
          <a:lstStyle/>
          <a:p>
            <a:pPr algn="ctr"/>
            <a:r>
              <a:rPr lang="fr-FR" sz="1350" dirty="0">
                <a:solidFill>
                  <a:srgbClr val="0070C0"/>
                </a:solidFill>
                <a:latin typeface="Oswald Regular" panose="020B0604020202020204" charset="0"/>
              </a:rPr>
              <a:t>TO BE TRIMMED (CLASH MANAGEMENT)</a:t>
            </a:r>
          </a:p>
        </p:txBody>
      </p:sp>
      <p:grpSp>
        <p:nvGrpSpPr>
          <p:cNvPr id="10" name="Groupe 60"/>
          <p:cNvGrpSpPr/>
          <p:nvPr/>
        </p:nvGrpSpPr>
        <p:grpSpPr>
          <a:xfrm rot="20962107">
            <a:off x="4067024" y="2186400"/>
            <a:ext cx="4171950" cy="3174452"/>
            <a:chOff x="3429000" y="1295400"/>
            <a:chExt cx="5562600" cy="4232603"/>
          </a:xfrm>
        </p:grpSpPr>
        <p:sp>
          <p:nvSpPr>
            <p:cNvPr id="11" name="Forme libre 15"/>
            <p:cNvSpPr/>
            <p:nvPr/>
          </p:nvSpPr>
          <p:spPr>
            <a:xfrm rot="645693">
              <a:off x="3509641" y="1822778"/>
              <a:ext cx="5181600" cy="3705225"/>
            </a:xfrm>
            <a:custGeom>
              <a:avLst/>
              <a:gdLst>
                <a:gd name="connsiteX0" fmla="*/ 228600 w 5181600"/>
                <a:gd name="connsiteY0" fmla="*/ 0 h 3705225"/>
                <a:gd name="connsiteX1" fmla="*/ 171450 w 5181600"/>
                <a:gd name="connsiteY1" fmla="*/ 266700 h 3705225"/>
                <a:gd name="connsiteX2" fmla="*/ 314325 w 5181600"/>
                <a:gd name="connsiteY2" fmla="*/ 628650 h 3705225"/>
                <a:gd name="connsiteX3" fmla="*/ 323850 w 5181600"/>
                <a:gd name="connsiteY3" fmla="*/ 1095375 h 3705225"/>
                <a:gd name="connsiteX4" fmla="*/ 142875 w 5181600"/>
                <a:gd name="connsiteY4" fmla="*/ 1581150 h 3705225"/>
                <a:gd name="connsiteX5" fmla="*/ 0 w 5181600"/>
                <a:gd name="connsiteY5" fmla="*/ 1981200 h 3705225"/>
                <a:gd name="connsiteX6" fmla="*/ 0 w 5181600"/>
                <a:gd name="connsiteY6" fmla="*/ 2219325 h 3705225"/>
                <a:gd name="connsiteX7" fmla="*/ 85725 w 5181600"/>
                <a:gd name="connsiteY7" fmla="*/ 2495550 h 3705225"/>
                <a:gd name="connsiteX8" fmla="*/ 257175 w 5181600"/>
                <a:gd name="connsiteY8" fmla="*/ 2933700 h 3705225"/>
                <a:gd name="connsiteX9" fmla="*/ 314325 w 5181600"/>
                <a:gd name="connsiteY9" fmla="*/ 3181350 h 3705225"/>
                <a:gd name="connsiteX10" fmla="*/ 352425 w 5181600"/>
                <a:gd name="connsiteY10" fmla="*/ 3362325 h 3705225"/>
                <a:gd name="connsiteX11" fmla="*/ 276225 w 5181600"/>
                <a:gd name="connsiteY11" fmla="*/ 3705225 h 3705225"/>
                <a:gd name="connsiteX12" fmla="*/ 5162550 w 5181600"/>
                <a:gd name="connsiteY12" fmla="*/ 3695700 h 3705225"/>
                <a:gd name="connsiteX13" fmla="*/ 5181600 w 5181600"/>
                <a:gd name="connsiteY13" fmla="*/ 0 h 3705225"/>
                <a:gd name="connsiteX14" fmla="*/ 228600 w 5181600"/>
                <a:gd name="connsiteY14" fmla="*/ 0 h 370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1600" h="3705225">
                  <a:moveTo>
                    <a:pt x="228600" y="0"/>
                  </a:moveTo>
                  <a:lnTo>
                    <a:pt x="171450" y="266700"/>
                  </a:lnTo>
                  <a:lnTo>
                    <a:pt x="314325" y="628650"/>
                  </a:lnTo>
                  <a:lnTo>
                    <a:pt x="323850" y="1095375"/>
                  </a:lnTo>
                  <a:lnTo>
                    <a:pt x="142875" y="1581150"/>
                  </a:lnTo>
                  <a:lnTo>
                    <a:pt x="0" y="1981200"/>
                  </a:lnTo>
                  <a:lnTo>
                    <a:pt x="0" y="2219325"/>
                  </a:lnTo>
                  <a:lnTo>
                    <a:pt x="85725" y="2495550"/>
                  </a:lnTo>
                  <a:lnTo>
                    <a:pt x="257175" y="2933700"/>
                  </a:lnTo>
                  <a:lnTo>
                    <a:pt x="314325" y="3181350"/>
                  </a:lnTo>
                  <a:lnTo>
                    <a:pt x="352425" y="3362325"/>
                  </a:lnTo>
                  <a:lnTo>
                    <a:pt x="276225" y="3705225"/>
                  </a:lnTo>
                  <a:lnTo>
                    <a:pt x="5162550" y="3695700"/>
                  </a:lnTo>
                  <a:lnTo>
                    <a:pt x="5181600" y="0"/>
                  </a:lnTo>
                  <a:lnTo>
                    <a:pt x="228600" y="0"/>
                  </a:lnTo>
                  <a:close/>
                </a:path>
              </a:pathLst>
            </a:cu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Oswald Regular" panose="020B0604020202020204" charset="0"/>
                </a:rPr>
                <a:t>PART TO BE ASSEMBLED (ALIGNED)</a:t>
              </a:r>
            </a:p>
          </p:txBody>
        </p:sp>
        <p:sp>
          <p:nvSpPr>
            <p:cNvPr id="12" name="Ellipse 16"/>
            <p:cNvSpPr/>
            <p:nvPr/>
          </p:nvSpPr>
          <p:spPr>
            <a:xfrm>
              <a:off x="3962400" y="14478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3" name="Ellipse 17"/>
            <p:cNvSpPr/>
            <p:nvPr/>
          </p:nvSpPr>
          <p:spPr>
            <a:xfrm>
              <a:off x="4038600" y="16002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4" name="Ellipse 18"/>
            <p:cNvSpPr/>
            <p:nvPr/>
          </p:nvSpPr>
          <p:spPr>
            <a:xfrm>
              <a:off x="3962400" y="18288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5" name="Ellipse 20"/>
            <p:cNvSpPr/>
            <p:nvPr/>
          </p:nvSpPr>
          <p:spPr>
            <a:xfrm>
              <a:off x="4038600" y="22098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6" name="Ellipse 22"/>
            <p:cNvSpPr/>
            <p:nvPr/>
          </p:nvSpPr>
          <p:spPr>
            <a:xfrm>
              <a:off x="3810000" y="25908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7" name="Ellipse 23"/>
            <p:cNvSpPr/>
            <p:nvPr/>
          </p:nvSpPr>
          <p:spPr>
            <a:xfrm>
              <a:off x="3810000" y="28194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8" name="Ellipse 25"/>
            <p:cNvSpPr/>
            <p:nvPr/>
          </p:nvSpPr>
          <p:spPr>
            <a:xfrm>
              <a:off x="3581400" y="32004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19" name="Ellipse 26"/>
            <p:cNvSpPr/>
            <p:nvPr/>
          </p:nvSpPr>
          <p:spPr>
            <a:xfrm>
              <a:off x="3429000" y="33528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0" name="Ellipse 28"/>
            <p:cNvSpPr/>
            <p:nvPr/>
          </p:nvSpPr>
          <p:spPr>
            <a:xfrm>
              <a:off x="3429000" y="38100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1" name="Ellipse 29"/>
            <p:cNvSpPr/>
            <p:nvPr/>
          </p:nvSpPr>
          <p:spPr>
            <a:xfrm>
              <a:off x="3581400" y="39624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2" name="Ellipse 31"/>
            <p:cNvSpPr/>
            <p:nvPr/>
          </p:nvSpPr>
          <p:spPr>
            <a:xfrm>
              <a:off x="3657600" y="43434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3" name="Ellipse 32"/>
            <p:cNvSpPr/>
            <p:nvPr/>
          </p:nvSpPr>
          <p:spPr>
            <a:xfrm>
              <a:off x="3505200" y="44958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4" name="Ellipse 34"/>
            <p:cNvSpPr/>
            <p:nvPr/>
          </p:nvSpPr>
          <p:spPr>
            <a:xfrm>
              <a:off x="3429000" y="48768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5" name="Ellipse 35"/>
            <p:cNvSpPr/>
            <p:nvPr/>
          </p:nvSpPr>
          <p:spPr>
            <a:xfrm>
              <a:off x="3581400" y="5029200"/>
              <a:ext cx="76200" cy="76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6" name="Ellipse 36"/>
            <p:cNvSpPr/>
            <p:nvPr/>
          </p:nvSpPr>
          <p:spPr>
            <a:xfrm>
              <a:off x="4191000" y="1295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7" name="Ellipse 37"/>
            <p:cNvSpPr/>
            <p:nvPr/>
          </p:nvSpPr>
          <p:spPr>
            <a:xfrm>
              <a:off x="4343400" y="1447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8" name="Ellipse 38"/>
            <p:cNvSpPr/>
            <p:nvPr/>
          </p:nvSpPr>
          <p:spPr>
            <a:xfrm>
              <a:off x="4572000" y="1524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29" name="Ellipse 39"/>
            <p:cNvSpPr/>
            <p:nvPr/>
          </p:nvSpPr>
          <p:spPr>
            <a:xfrm>
              <a:off x="4800600" y="1524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0" name="Ellipse 40"/>
            <p:cNvSpPr/>
            <p:nvPr/>
          </p:nvSpPr>
          <p:spPr>
            <a:xfrm>
              <a:off x="4953000" y="1676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1" name="Ellipse 41"/>
            <p:cNvSpPr/>
            <p:nvPr/>
          </p:nvSpPr>
          <p:spPr>
            <a:xfrm>
              <a:off x="5105400" y="1524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2" name="Ellipse 42"/>
            <p:cNvSpPr/>
            <p:nvPr/>
          </p:nvSpPr>
          <p:spPr>
            <a:xfrm>
              <a:off x="5257800" y="1676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3" name="Ellipse 43"/>
            <p:cNvSpPr/>
            <p:nvPr/>
          </p:nvSpPr>
          <p:spPr>
            <a:xfrm>
              <a:off x="5410200" y="1600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4" name="Ellipse 44"/>
            <p:cNvSpPr/>
            <p:nvPr/>
          </p:nvSpPr>
          <p:spPr>
            <a:xfrm>
              <a:off x="5562600" y="1752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5" name="Ellipse 45"/>
            <p:cNvSpPr/>
            <p:nvPr/>
          </p:nvSpPr>
          <p:spPr>
            <a:xfrm>
              <a:off x="5715000" y="1676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6" name="Ellipse 46"/>
            <p:cNvSpPr/>
            <p:nvPr/>
          </p:nvSpPr>
          <p:spPr>
            <a:xfrm>
              <a:off x="5867400" y="1828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7" name="Ellipse 47"/>
            <p:cNvSpPr/>
            <p:nvPr/>
          </p:nvSpPr>
          <p:spPr>
            <a:xfrm>
              <a:off x="6019800" y="1752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8" name="Ellipse 48"/>
            <p:cNvSpPr/>
            <p:nvPr/>
          </p:nvSpPr>
          <p:spPr>
            <a:xfrm>
              <a:off x="6172200" y="1828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39" name="Ellipse 49"/>
            <p:cNvSpPr/>
            <p:nvPr/>
          </p:nvSpPr>
          <p:spPr>
            <a:xfrm>
              <a:off x="6324600" y="1752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0" name="Ellipse 50"/>
            <p:cNvSpPr/>
            <p:nvPr/>
          </p:nvSpPr>
          <p:spPr>
            <a:xfrm>
              <a:off x="6477000" y="1905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1" name="Ellipse 51"/>
            <p:cNvSpPr/>
            <p:nvPr/>
          </p:nvSpPr>
          <p:spPr>
            <a:xfrm>
              <a:off x="6629400" y="1828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2" name="Ellipse 52"/>
            <p:cNvSpPr/>
            <p:nvPr/>
          </p:nvSpPr>
          <p:spPr>
            <a:xfrm>
              <a:off x="6781800" y="1981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3" name="Ellipse 53"/>
            <p:cNvSpPr/>
            <p:nvPr/>
          </p:nvSpPr>
          <p:spPr>
            <a:xfrm>
              <a:off x="6934200" y="1905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4" name="Ellipse 54"/>
            <p:cNvSpPr/>
            <p:nvPr/>
          </p:nvSpPr>
          <p:spPr>
            <a:xfrm>
              <a:off x="7086600" y="2057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5" name="Ellipse 55"/>
            <p:cNvSpPr/>
            <p:nvPr/>
          </p:nvSpPr>
          <p:spPr>
            <a:xfrm>
              <a:off x="7239000" y="1981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6" name="Ellipse 56"/>
            <p:cNvSpPr/>
            <p:nvPr/>
          </p:nvSpPr>
          <p:spPr>
            <a:xfrm>
              <a:off x="7391400" y="2133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7" name="Ellipse 57"/>
            <p:cNvSpPr/>
            <p:nvPr/>
          </p:nvSpPr>
          <p:spPr>
            <a:xfrm>
              <a:off x="7543800" y="2057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8" name="Ellipse 62"/>
            <p:cNvSpPr/>
            <p:nvPr/>
          </p:nvSpPr>
          <p:spPr>
            <a:xfrm>
              <a:off x="7696200" y="2057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49" name="Ellipse 63"/>
            <p:cNvSpPr/>
            <p:nvPr/>
          </p:nvSpPr>
          <p:spPr>
            <a:xfrm>
              <a:off x="7848600" y="2209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0" name="Ellipse 64"/>
            <p:cNvSpPr/>
            <p:nvPr/>
          </p:nvSpPr>
          <p:spPr>
            <a:xfrm>
              <a:off x="8001000" y="2133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1" name="Ellipse 65"/>
            <p:cNvSpPr/>
            <p:nvPr/>
          </p:nvSpPr>
          <p:spPr>
            <a:xfrm>
              <a:off x="8153400" y="2286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2" name="Ellipse 66"/>
            <p:cNvSpPr/>
            <p:nvPr/>
          </p:nvSpPr>
          <p:spPr>
            <a:xfrm>
              <a:off x="8305800" y="2057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3" name="Ellipse 67"/>
            <p:cNvSpPr/>
            <p:nvPr/>
          </p:nvSpPr>
          <p:spPr>
            <a:xfrm>
              <a:off x="8458200" y="2209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4" name="Ellipse 68"/>
            <p:cNvSpPr/>
            <p:nvPr/>
          </p:nvSpPr>
          <p:spPr>
            <a:xfrm>
              <a:off x="8610600" y="2286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5" name="Ellipse 69"/>
            <p:cNvSpPr/>
            <p:nvPr/>
          </p:nvSpPr>
          <p:spPr>
            <a:xfrm>
              <a:off x="8763000" y="2209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sp>
          <p:nvSpPr>
            <p:cNvPr id="56" name="Ellipse 70"/>
            <p:cNvSpPr/>
            <p:nvPr/>
          </p:nvSpPr>
          <p:spPr>
            <a:xfrm>
              <a:off x="8915400" y="2362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57" name="Forme libre 58"/>
          <p:cNvSpPr/>
          <p:nvPr/>
        </p:nvSpPr>
        <p:spPr>
          <a:xfrm>
            <a:off x="2158116" y="2611200"/>
            <a:ext cx="304800" cy="2787650"/>
          </a:xfrm>
          <a:custGeom>
            <a:avLst/>
            <a:gdLst>
              <a:gd name="connsiteX0" fmla="*/ 262467 w 406400"/>
              <a:gd name="connsiteY0" fmla="*/ 0 h 3716867"/>
              <a:gd name="connsiteX1" fmla="*/ 220133 w 406400"/>
              <a:gd name="connsiteY1" fmla="*/ 127000 h 3716867"/>
              <a:gd name="connsiteX2" fmla="*/ 194733 w 406400"/>
              <a:gd name="connsiteY2" fmla="*/ 262467 h 3716867"/>
              <a:gd name="connsiteX3" fmla="*/ 262467 w 406400"/>
              <a:gd name="connsiteY3" fmla="*/ 465667 h 3716867"/>
              <a:gd name="connsiteX4" fmla="*/ 330200 w 406400"/>
              <a:gd name="connsiteY4" fmla="*/ 635000 h 3716867"/>
              <a:gd name="connsiteX5" fmla="*/ 347133 w 406400"/>
              <a:gd name="connsiteY5" fmla="*/ 1117600 h 3716867"/>
              <a:gd name="connsiteX6" fmla="*/ 203200 w 406400"/>
              <a:gd name="connsiteY6" fmla="*/ 1456267 h 3716867"/>
              <a:gd name="connsiteX7" fmla="*/ 42333 w 406400"/>
              <a:gd name="connsiteY7" fmla="*/ 1888067 h 3716867"/>
              <a:gd name="connsiteX8" fmla="*/ 8467 w 406400"/>
              <a:gd name="connsiteY8" fmla="*/ 2006600 h 3716867"/>
              <a:gd name="connsiteX9" fmla="*/ 8467 w 406400"/>
              <a:gd name="connsiteY9" fmla="*/ 2116667 h 3716867"/>
              <a:gd name="connsiteX10" fmla="*/ 0 w 406400"/>
              <a:gd name="connsiteY10" fmla="*/ 2184400 h 3716867"/>
              <a:gd name="connsiteX11" fmla="*/ 59267 w 406400"/>
              <a:gd name="connsiteY11" fmla="*/ 2336800 h 3716867"/>
              <a:gd name="connsiteX12" fmla="*/ 127000 w 406400"/>
              <a:gd name="connsiteY12" fmla="*/ 2514600 h 3716867"/>
              <a:gd name="connsiteX13" fmla="*/ 177800 w 406400"/>
              <a:gd name="connsiteY13" fmla="*/ 2683934 h 3716867"/>
              <a:gd name="connsiteX14" fmla="*/ 287867 w 406400"/>
              <a:gd name="connsiteY14" fmla="*/ 2912534 h 3716867"/>
              <a:gd name="connsiteX15" fmla="*/ 347133 w 406400"/>
              <a:gd name="connsiteY15" fmla="*/ 3090334 h 3716867"/>
              <a:gd name="connsiteX16" fmla="*/ 406400 w 406400"/>
              <a:gd name="connsiteY16" fmla="*/ 3208867 h 3716867"/>
              <a:gd name="connsiteX17" fmla="*/ 287867 w 406400"/>
              <a:gd name="connsiteY17" fmla="*/ 3716867 h 371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400" h="3716867">
                <a:moveTo>
                  <a:pt x="262467" y="0"/>
                </a:moveTo>
                <a:lnTo>
                  <a:pt x="220133" y="127000"/>
                </a:lnTo>
                <a:lnTo>
                  <a:pt x="194733" y="262467"/>
                </a:lnTo>
                <a:lnTo>
                  <a:pt x="262467" y="465667"/>
                </a:lnTo>
                <a:lnTo>
                  <a:pt x="330200" y="635000"/>
                </a:lnTo>
                <a:lnTo>
                  <a:pt x="347133" y="1117600"/>
                </a:lnTo>
                <a:lnTo>
                  <a:pt x="203200" y="1456267"/>
                </a:lnTo>
                <a:lnTo>
                  <a:pt x="42333" y="1888067"/>
                </a:lnTo>
                <a:lnTo>
                  <a:pt x="8467" y="2006600"/>
                </a:lnTo>
                <a:lnTo>
                  <a:pt x="8467" y="2116667"/>
                </a:lnTo>
                <a:lnTo>
                  <a:pt x="0" y="2184400"/>
                </a:lnTo>
                <a:lnTo>
                  <a:pt x="59267" y="2336800"/>
                </a:lnTo>
                <a:lnTo>
                  <a:pt x="127000" y="2514600"/>
                </a:lnTo>
                <a:lnTo>
                  <a:pt x="177800" y="2683934"/>
                </a:lnTo>
                <a:lnTo>
                  <a:pt x="287867" y="2912534"/>
                </a:lnTo>
                <a:lnTo>
                  <a:pt x="347133" y="3090334"/>
                </a:lnTo>
                <a:lnTo>
                  <a:pt x="406400" y="3208867"/>
                </a:lnTo>
                <a:lnTo>
                  <a:pt x="287867" y="3716867"/>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58" name="Forme libre 59"/>
          <p:cNvSpPr/>
          <p:nvPr/>
        </p:nvSpPr>
        <p:spPr>
          <a:xfrm>
            <a:off x="2443866" y="2617551"/>
            <a:ext cx="304800" cy="2787650"/>
          </a:xfrm>
          <a:custGeom>
            <a:avLst/>
            <a:gdLst>
              <a:gd name="connsiteX0" fmla="*/ 262467 w 406400"/>
              <a:gd name="connsiteY0" fmla="*/ 0 h 3716867"/>
              <a:gd name="connsiteX1" fmla="*/ 220133 w 406400"/>
              <a:gd name="connsiteY1" fmla="*/ 127000 h 3716867"/>
              <a:gd name="connsiteX2" fmla="*/ 194733 w 406400"/>
              <a:gd name="connsiteY2" fmla="*/ 262467 h 3716867"/>
              <a:gd name="connsiteX3" fmla="*/ 262467 w 406400"/>
              <a:gd name="connsiteY3" fmla="*/ 465667 h 3716867"/>
              <a:gd name="connsiteX4" fmla="*/ 330200 w 406400"/>
              <a:gd name="connsiteY4" fmla="*/ 635000 h 3716867"/>
              <a:gd name="connsiteX5" fmla="*/ 347133 w 406400"/>
              <a:gd name="connsiteY5" fmla="*/ 1117600 h 3716867"/>
              <a:gd name="connsiteX6" fmla="*/ 203200 w 406400"/>
              <a:gd name="connsiteY6" fmla="*/ 1456267 h 3716867"/>
              <a:gd name="connsiteX7" fmla="*/ 42333 w 406400"/>
              <a:gd name="connsiteY7" fmla="*/ 1888067 h 3716867"/>
              <a:gd name="connsiteX8" fmla="*/ 8467 w 406400"/>
              <a:gd name="connsiteY8" fmla="*/ 2006600 h 3716867"/>
              <a:gd name="connsiteX9" fmla="*/ 8467 w 406400"/>
              <a:gd name="connsiteY9" fmla="*/ 2116667 h 3716867"/>
              <a:gd name="connsiteX10" fmla="*/ 0 w 406400"/>
              <a:gd name="connsiteY10" fmla="*/ 2184400 h 3716867"/>
              <a:gd name="connsiteX11" fmla="*/ 59267 w 406400"/>
              <a:gd name="connsiteY11" fmla="*/ 2336800 h 3716867"/>
              <a:gd name="connsiteX12" fmla="*/ 127000 w 406400"/>
              <a:gd name="connsiteY12" fmla="*/ 2514600 h 3716867"/>
              <a:gd name="connsiteX13" fmla="*/ 177800 w 406400"/>
              <a:gd name="connsiteY13" fmla="*/ 2683934 h 3716867"/>
              <a:gd name="connsiteX14" fmla="*/ 287867 w 406400"/>
              <a:gd name="connsiteY14" fmla="*/ 2912534 h 3716867"/>
              <a:gd name="connsiteX15" fmla="*/ 347133 w 406400"/>
              <a:gd name="connsiteY15" fmla="*/ 3090334 h 3716867"/>
              <a:gd name="connsiteX16" fmla="*/ 406400 w 406400"/>
              <a:gd name="connsiteY16" fmla="*/ 3208867 h 3716867"/>
              <a:gd name="connsiteX17" fmla="*/ 287867 w 406400"/>
              <a:gd name="connsiteY17" fmla="*/ 3716867 h 3716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6400" h="3716867">
                <a:moveTo>
                  <a:pt x="262467" y="0"/>
                </a:moveTo>
                <a:lnTo>
                  <a:pt x="220133" y="127000"/>
                </a:lnTo>
                <a:lnTo>
                  <a:pt x="194733" y="262467"/>
                </a:lnTo>
                <a:lnTo>
                  <a:pt x="262467" y="465667"/>
                </a:lnTo>
                <a:lnTo>
                  <a:pt x="330200" y="635000"/>
                </a:lnTo>
                <a:lnTo>
                  <a:pt x="347133" y="1117600"/>
                </a:lnTo>
                <a:lnTo>
                  <a:pt x="203200" y="1456267"/>
                </a:lnTo>
                <a:lnTo>
                  <a:pt x="42333" y="1888067"/>
                </a:lnTo>
                <a:lnTo>
                  <a:pt x="8467" y="2006600"/>
                </a:lnTo>
                <a:lnTo>
                  <a:pt x="8467" y="2116667"/>
                </a:lnTo>
                <a:lnTo>
                  <a:pt x="0" y="2184400"/>
                </a:lnTo>
                <a:lnTo>
                  <a:pt x="59267" y="2336800"/>
                </a:lnTo>
                <a:lnTo>
                  <a:pt x="127000" y="2514600"/>
                </a:lnTo>
                <a:lnTo>
                  <a:pt x="177800" y="2683934"/>
                </a:lnTo>
                <a:lnTo>
                  <a:pt x="287867" y="2912534"/>
                </a:lnTo>
                <a:lnTo>
                  <a:pt x="347133" y="3090334"/>
                </a:lnTo>
                <a:lnTo>
                  <a:pt x="406400" y="3208867"/>
                </a:lnTo>
                <a:lnTo>
                  <a:pt x="287867" y="3716867"/>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1350"/>
          </a:p>
        </p:txBody>
      </p:sp>
      <p:sp>
        <p:nvSpPr>
          <p:cNvPr id="59" name="Forme libre 61"/>
          <p:cNvSpPr/>
          <p:nvPr/>
        </p:nvSpPr>
        <p:spPr>
          <a:xfrm>
            <a:off x="2164466" y="2623900"/>
            <a:ext cx="838200" cy="2781300"/>
          </a:xfrm>
          <a:custGeom>
            <a:avLst/>
            <a:gdLst>
              <a:gd name="connsiteX0" fmla="*/ 245533 w 1117600"/>
              <a:gd name="connsiteY0" fmla="*/ 33866 h 3708400"/>
              <a:gd name="connsiteX1" fmla="*/ 956733 w 1117600"/>
              <a:gd name="connsiteY1" fmla="*/ 0 h 3708400"/>
              <a:gd name="connsiteX2" fmla="*/ 897466 w 1117600"/>
              <a:gd name="connsiteY2" fmla="*/ 245533 h 3708400"/>
              <a:gd name="connsiteX3" fmla="*/ 965200 w 1117600"/>
              <a:gd name="connsiteY3" fmla="*/ 397933 h 3708400"/>
              <a:gd name="connsiteX4" fmla="*/ 1032933 w 1117600"/>
              <a:gd name="connsiteY4" fmla="*/ 592666 h 3708400"/>
              <a:gd name="connsiteX5" fmla="*/ 1049866 w 1117600"/>
              <a:gd name="connsiteY5" fmla="*/ 1092200 h 3708400"/>
              <a:gd name="connsiteX6" fmla="*/ 939800 w 1117600"/>
              <a:gd name="connsiteY6" fmla="*/ 1413933 h 3708400"/>
              <a:gd name="connsiteX7" fmla="*/ 804333 w 1117600"/>
              <a:gd name="connsiteY7" fmla="*/ 1727200 h 3708400"/>
              <a:gd name="connsiteX8" fmla="*/ 728133 w 1117600"/>
              <a:gd name="connsiteY8" fmla="*/ 1955800 h 3708400"/>
              <a:gd name="connsiteX9" fmla="*/ 711200 w 1117600"/>
              <a:gd name="connsiteY9" fmla="*/ 2040466 h 3708400"/>
              <a:gd name="connsiteX10" fmla="*/ 711200 w 1117600"/>
              <a:gd name="connsiteY10" fmla="*/ 2167466 h 3708400"/>
              <a:gd name="connsiteX11" fmla="*/ 872066 w 1117600"/>
              <a:gd name="connsiteY11" fmla="*/ 2599266 h 3708400"/>
              <a:gd name="connsiteX12" fmla="*/ 982133 w 1117600"/>
              <a:gd name="connsiteY12" fmla="*/ 2887133 h 3708400"/>
              <a:gd name="connsiteX13" fmla="*/ 1117600 w 1117600"/>
              <a:gd name="connsiteY13" fmla="*/ 3166533 h 3708400"/>
              <a:gd name="connsiteX14" fmla="*/ 999066 w 1117600"/>
              <a:gd name="connsiteY14" fmla="*/ 3708400 h 3708400"/>
              <a:gd name="connsiteX15" fmla="*/ 279400 w 1117600"/>
              <a:gd name="connsiteY15" fmla="*/ 3708400 h 3708400"/>
              <a:gd name="connsiteX16" fmla="*/ 423333 w 1117600"/>
              <a:gd name="connsiteY16" fmla="*/ 3158066 h 3708400"/>
              <a:gd name="connsiteX17" fmla="*/ 220133 w 1117600"/>
              <a:gd name="connsiteY17" fmla="*/ 2734733 h 3708400"/>
              <a:gd name="connsiteX18" fmla="*/ 101600 w 1117600"/>
              <a:gd name="connsiteY18" fmla="*/ 2421466 h 3708400"/>
              <a:gd name="connsiteX19" fmla="*/ 0 w 1117600"/>
              <a:gd name="connsiteY19" fmla="*/ 2150533 h 3708400"/>
              <a:gd name="connsiteX20" fmla="*/ 16933 w 1117600"/>
              <a:gd name="connsiteY20" fmla="*/ 1964266 h 3708400"/>
              <a:gd name="connsiteX21" fmla="*/ 194733 w 1117600"/>
              <a:gd name="connsiteY21" fmla="*/ 1507066 h 3708400"/>
              <a:gd name="connsiteX22" fmla="*/ 330200 w 1117600"/>
              <a:gd name="connsiteY22" fmla="*/ 1151466 h 3708400"/>
              <a:gd name="connsiteX23" fmla="*/ 338666 w 1117600"/>
              <a:gd name="connsiteY23" fmla="*/ 1066800 h 3708400"/>
              <a:gd name="connsiteX24" fmla="*/ 321733 w 1117600"/>
              <a:gd name="connsiteY24" fmla="*/ 592666 h 3708400"/>
              <a:gd name="connsiteX25" fmla="*/ 186266 w 1117600"/>
              <a:gd name="connsiteY25" fmla="*/ 228600 h 3708400"/>
              <a:gd name="connsiteX26" fmla="*/ 245533 w 1117600"/>
              <a:gd name="connsiteY26" fmla="*/ 33866 h 370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17600" h="3708400">
                <a:moveTo>
                  <a:pt x="245533" y="33866"/>
                </a:moveTo>
                <a:lnTo>
                  <a:pt x="956733" y="0"/>
                </a:lnTo>
                <a:lnTo>
                  <a:pt x="897466" y="245533"/>
                </a:lnTo>
                <a:lnTo>
                  <a:pt x="965200" y="397933"/>
                </a:lnTo>
                <a:lnTo>
                  <a:pt x="1032933" y="592666"/>
                </a:lnTo>
                <a:lnTo>
                  <a:pt x="1049866" y="1092200"/>
                </a:lnTo>
                <a:lnTo>
                  <a:pt x="939800" y="1413933"/>
                </a:lnTo>
                <a:lnTo>
                  <a:pt x="804333" y="1727200"/>
                </a:lnTo>
                <a:lnTo>
                  <a:pt x="728133" y="1955800"/>
                </a:lnTo>
                <a:lnTo>
                  <a:pt x="711200" y="2040466"/>
                </a:lnTo>
                <a:lnTo>
                  <a:pt x="711200" y="2167466"/>
                </a:lnTo>
                <a:lnTo>
                  <a:pt x="872066" y="2599266"/>
                </a:lnTo>
                <a:lnTo>
                  <a:pt x="982133" y="2887133"/>
                </a:lnTo>
                <a:lnTo>
                  <a:pt x="1117600" y="3166533"/>
                </a:lnTo>
                <a:lnTo>
                  <a:pt x="999066" y="3708400"/>
                </a:lnTo>
                <a:lnTo>
                  <a:pt x="279400" y="3708400"/>
                </a:lnTo>
                <a:lnTo>
                  <a:pt x="423333" y="3158066"/>
                </a:lnTo>
                <a:lnTo>
                  <a:pt x="220133" y="2734733"/>
                </a:lnTo>
                <a:lnTo>
                  <a:pt x="101600" y="2421466"/>
                </a:lnTo>
                <a:lnTo>
                  <a:pt x="0" y="2150533"/>
                </a:lnTo>
                <a:lnTo>
                  <a:pt x="16933" y="1964266"/>
                </a:lnTo>
                <a:lnTo>
                  <a:pt x="194733" y="1507066"/>
                </a:lnTo>
                <a:lnTo>
                  <a:pt x="330200" y="1151466"/>
                </a:lnTo>
                <a:lnTo>
                  <a:pt x="338666" y="1066800"/>
                </a:lnTo>
                <a:lnTo>
                  <a:pt x="321733" y="592666"/>
                </a:lnTo>
                <a:lnTo>
                  <a:pt x="186266" y="228600"/>
                </a:lnTo>
                <a:lnTo>
                  <a:pt x="245533" y="33866"/>
                </a:lnTo>
                <a:close/>
              </a:path>
            </a:pathLst>
          </a:custGeom>
          <a:solidFill>
            <a:schemeClr val="accent6">
              <a:lumMod val="7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cxnSp>
        <p:nvCxnSpPr>
          <p:cNvPr id="60" name="Connecteur droit avec flèche 92"/>
          <p:cNvCxnSpPr/>
          <p:nvPr/>
        </p:nvCxnSpPr>
        <p:spPr>
          <a:xfrm flipH="1" flipV="1">
            <a:off x="5116056" y="4274900"/>
            <a:ext cx="1143000" cy="1257300"/>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19" name="ZoneTexte 60"/>
          <p:cNvSpPr txBox="1"/>
          <p:nvPr/>
        </p:nvSpPr>
        <p:spPr>
          <a:xfrm>
            <a:off x="1689947" y="1874203"/>
            <a:ext cx="623889" cy="300082"/>
          </a:xfrm>
          <a:prstGeom prst="rect">
            <a:avLst/>
          </a:prstGeom>
          <a:noFill/>
        </p:spPr>
        <p:txBody>
          <a:bodyPr wrap="none" rtlCol="0">
            <a:spAutoFit/>
          </a:bodyPr>
          <a:lstStyle/>
          <a:p>
            <a:r>
              <a:rPr lang="fr-FR" sz="1350" dirty="0">
                <a:solidFill>
                  <a:srgbClr val="0070C0"/>
                </a:solidFill>
              </a:rPr>
              <a:t>-</a:t>
            </a:r>
            <a:r>
              <a:rPr lang="fr-FR" sz="1350" dirty="0">
                <a:solidFill>
                  <a:srgbClr val="0070C0"/>
                </a:solidFill>
                <a:latin typeface="Oswald Regular" panose="020B0604020202020204" charset="0"/>
              </a:rPr>
              <a:t>0.50in</a:t>
            </a:r>
          </a:p>
        </p:txBody>
      </p:sp>
      <p:sp>
        <p:nvSpPr>
          <p:cNvPr id="120" name="ZoneTexte 74"/>
          <p:cNvSpPr txBox="1"/>
          <p:nvPr/>
        </p:nvSpPr>
        <p:spPr>
          <a:xfrm>
            <a:off x="2599169" y="1874203"/>
            <a:ext cx="617477" cy="300082"/>
          </a:xfrm>
          <a:prstGeom prst="rect">
            <a:avLst/>
          </a:prstGeom>
          <a:noFill/>
        </p:spPr>
        <p:txBody>
          <a:bodyPr wrap="none" rtlCol="0">
            <a:spAutoFit/>
          </a:bodyPr>
          <a:lstStyle/>
          <a:p>
            <a:r>
              <a:rPr lang="fr-FR" sz="1350" dirty="0">
                <a:solidFill>
                  <a:srgbClr val="0070C0"/>
                </a:solidFill>
                <a:latin typeface="Oswald Regular" panose="020B0604020202020204" charset="0"/>
              </a:rPr>
              <a:t>-0.25in</a:t>
            </a:r>
          </a:p>
        </p:txBody>
      </p:sp>
    </p:spTree>
    <p:extLst>
      <p:ext uri="{BB962C8B-B14F-4D97-AF65-F5344CB8AC3E}">
        <p14:creationId xmlns:p14="http://schemas.microsoft.com/office/powerpoint/2010/main" val="118483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1.48148E-6 C -0.02188 0.00903 -0.04358 0.01829 -0.06268 0.02153 C -0.0816 0.02477 -0.10295 0.02014 -0.11441 0.01921 C -0.12604 0.01852 -0.12049 0.01736 -0.13212 0.01736 C -0.14393 0.0169 -0.17292 0.01921 -0.1849 0.01829 C -0.19705 0.01736 -0.2007 0.01389 -0.20417 0.01088 " pathEditMode="relative" rAng="0" ptsTypes="AAAAAA">
                                      <p:cBhvr>
                                        <p:cTn id="6" dur="2000" fill="hold"/>
                                        <p:tgtEl>
                                          <p:spTgt spid="10"/>
                                        </p:tgtEl>
                                        <p:attrNameLst>
                                          <p:attrName>ppt_x</p:attrName>
                                          <p:attrName>ppt_y</p:attrName>
                                        </p:attrNameLst>
                                      </p:cBhvr>
                                      <p:rCtr x="-10208" y="1111"/>
                                    </p:animMotion>
                                  </p:childTnLst>
                                </p:cTn>
                              </p:par>
                            </p:childTnLst>
                          </p:cTn>
                        </p:par>
                      </p:childTnLst>
                    </p:cTn>
                  </p:par>
                  <p:par>
                    <p:cTn id="7" fill="hold">
                      <p:stCondLst>
                        <p:cond delay="indefinite"/>
                      </p:stCondLst>
                      <p:childTnLst>
                        <p:par>
                          <p:cTn id="8" fill="hold">
                            <p:stCondLst>
                              <p:cond delay="0"/>
                            </p:stCondLst>
                            <p:childTnLst>
                              <p:par>
                                <p:cTn id="9" presetID="5" presetClass="exit" presetSubtype="10" fill="hold" nodeType="clickEffect">
                                  <p:stCondLst>
                                    <p:cond delay="0"/>
                                  </p:stCondLst>
                                  <p:childTnLst>
                                    <p:animEffect transition="out" filter="checkerboard(across)">
                                      <p:cBhvr>
                                        <p:cTn id="10" dur="500"/>
                                        <p:tgtEl>
                                          <p:spTgt spid="10"/>
                                        </p:tgtEl>
                                      </p:cBhvr>
                                    </p:animEffect>
                                    <p:set>
                                      <p:cBhvr>
                                        <p:cTn id="11" dur="1" fill="hold">
                                          <p:stCondLst>
                                            <p:cond delay="499"/>
                                          </p:stCondLst>
                                        </p:cTn>
                                        <p:tgtEl>
                                          <p:spTgt spid="10"/>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5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0" presetClass="path" presetSubtype="0" accel="50000" decel="50000" fill="hold" grpId="1" nodeType="clickEffect">
                                  <p:stCondLst>
                                    <p:cond delay="0"/>
                                  </p:stCondLst>
                                  <p:childTnLst>
                                    <p:animMotion origin="layout" path="M 4.72222E-6 3.33333E-6 C 0.02222 3.33333E-6 0.04444 3.33333E-6 0.06666 0.01111 C 0.08888 0.02222 0.10972 0.0537 0.13333 0.06666 C 0.15694 0.07963 0.18611 0.08333 0.20833 0.08889 C 0.23055 0.09444 0.24861 0.09722 0.26666 0.1 " pathEditMode="relative" rAng="0" ptsTypes="AAAAA">
                                      <p:cBhvr>
                                        <p:cTn id="17" dur="2000" fill="hold"/>
                                        <p:tgtEl>
                                          <p:spTgt spid="59"/>
                                        </p:tgtEl>
                                        <p:attrNameLst>
                                          <p:attrName>ppt_x</p:attrName>
                                          <p:attrName>ppt_y</p:attrName>
                                        </p:attrNameLst>
                                      </p:cBhvr>
                                      <p:rCtr x="13333" y="5000"/>
                                    </p:animMotion>
                                  </p:childTnLst>
                                </p:cTn>
                              </p:par>
                            </p:childTnLst>
                          </p:cTn>
                        </p:par>
                        <p:par>
                          <p:cTn id="18" fill="hold">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9" grpId="0" animBg="1"/>
      <p:bldP spid="59"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80340" y="1830243"/>
            <a:ext cx="3655074" cy="4613405"/>
          </a:xfrm>
          <a:prstGeom prst="rect">
            <a:avLst/>
          </a:prstGeom>
          <a:ln w="38100">
            <a:solidFill>
              <a:srgbClr val="0086FB"/>
            </a:solidFill>
          </a:ln>
        </p:spPr>
      </p:pic>
      <p:sp>
        <p:nvSpPr>
          <p:cNvPr id="2" name="Title 1"/>
          <p:cNvSpPr>
            <a:spLocks noGrp="1"/>
          </p:cNvSpPr>
          <p:nvPr>
            <p:ph type="title"/>
          </p:nvPr>
        </p:nvSpPr>
        <p:spPr/>
        <p:txBody>
          <a:bodyPr/>
          <a:lstStyle/>
          <a:p>
            <a:r>
              <a:rPr lang="en-US" dirty="0"/>
              <a:t>Run Optimization</a:t>
            </a:r>
          </a:p>
        </p:txBody>
      </p:sp>
      <p:sp>
        <p:nvSpPr>
          <p:cNvPr id="6" name="Subtitle 2"/>
          <p:cNvSpPr txBox="1">
            <a:spLocks/>
          </p:cNvSpPr>
          <p:nvPr/>
        </p:nvSpPr>
        <p:spPr>
          <a:xfrm>
            <a:off x="1272162" y="3757325"/>
            <a:ext cx="1952036" cy="1819314"/>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70000"/>
              </a:lnSpc>
            </a:pPr>
            <a:endParaRPr lang="en-US" sz="2500" b="1" dirty="0">
              <a:solidFill>
                <a:srgbClr val="FFC000"/>
              </a:solidFill>
              <a:latin typeface="Oswald Light"/>
              <a:cs typeface="Oswald Light"/>
            </a:endParaRPr>
          </a:p>
        </p:txBody>
      </p:sp>
      <p:sp>
        <p:nvSpPr>
          <p:cNvPr id="7" name="Notched Right Arrow 3"/>
          <p:cNvSpPr/>
          <p:nvPr/>
        </p:nvSpPr>
        <p:spPr>
          <a:xfrm>
            <a:off x="4059628" y="3308437"/>
            <a:ext cx="1114169" cy="897775"/>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Process 7"/>
          <p:cNvSpPr/>
          <p:nvPr/>
        </p:nvSpPr>
        <p:spPr>
          <a:xfrm>
            <a:off x="313814" y="5727856"/>
            <a:ext cx="1612670" cy="215744"/>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352263" y="1600200"/>
            <a:ext cx="4078180" cy="1077218"/>
          </a:xfrm>
          <a:prstGeom prst="rect">
            <a:avLst/>
          </a:prstGeom>
          <a:noFill/>
        </p:spPr>
        <p:txBody>
          <a:bodyPr wrap="square" lIns="91440" tIns="45720" rIns="91440" bIns="45720">
            <a:spAutoFit/>
          </a:bodyPr>
          <a:lstStyle/>
          <a:p>
            <a:pPr algn="ctr"/>
            <a:r>
              <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Oswald Regular" panose="020B0604020202020204" charset="0"/>
              </a:rPr>
              <a:t>Newton – Raphson Method</a:t>
            </a:r>
          </a:p>
        </p:txBody>
      </p:sp>
      <p:graphicFrame>
        <p:nvGraphicFramePr>
          <p:cNvPr id="11" name="Diagram 10"/>
          <p:cNvGraphicFramePr/>
          <p:nvPr>
            <p:extLst>
              <p:ext uri="{D42A27DB-BD31-4B8C-83A1-F6EECF244321}">
                <p14:modId xmlns:p14="http://schemas.microsoft.com/office/powerpoint/2010/main" val="1984794998"/>
              </p:ext>
            </p:extLst>
          </p:nvPr>
        </p:nvGraphicFramePr>
        <p:xfrm>
          <a:off x="3672627" y="2245562"/>
          <a:ext cx="5442065"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9751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 Search Optimization</a:t>
            </a:r>
          </a:p>
        </p:txBody>
      </p:sp>
      <p:pic>
        <p:nvPicPr>
          <p:cNvPr id="5" name="Picture 4"/>
          <p:cNvPicPr>
            <a:picLocks noChangeAspect="1"/>
          </p:cNvPicPr>
          <p:nvPr/>
        </p:nvPicPr>
        <p:blipFill rotWithShape="1">
          <a:blip r:embed="rId3">
            <a:clrChange>
              <a:clrFrom>
                <a:srgbClr val="F0F0F0"/>
              </a:clrFrom>
              <a:clrTo>
                <a:srgbClr val="F0F0F0">
                  <a:alpha val="0"/>
                </a:srgbClr>
              </a:clrTo>
            </a:clrChange>
          </a:blip>
          <a:srcRect l="1899" t="82755" r="47547" b="1754"/>
          <a:stretch/>
        </p:blipFill>
        <p:spPr>
          <a:xfrm>
            <a:off x="3468652" y="5053080"/>
            <a:ext cx="3333502" cy="1181819"/>
          </a:xfrm>
          <a:prstGeom prst="rect">
            <a:avLst/>
          </a:prstGeom>
        </p:spPr>
      </p:pic>
      <p:grpSp>
        <p:nvGrpSpPr>
          <p:cNvPr id="6" name="Group 5"/>
          <p:cNvGrpSpPr/>
          <p:nvPr/>
        </p:nvGrpSpPr>
        <p:grpSpPr>
          <a:xfrm>
            <a:off x="3810000" y="1981200"/>
            <a:ext cx="2325560" cy="2465094"/>
            <a:chOff x="876760" y="780487"/>
            <a:chExt cx="2325560" cy="2465094"/>
          </a:xfrm>
        </p:grpSpPr>
        <p:sp>
          <p:nvSpPr>
            <p:cNvPr id="7" name="Rounded Rectangle 11"/>
            <p:cNvSpPr/>
            <p:nvPr/>
          </p:nvSpPr>
          <p:spPr>
            <a:xfrm>
              <a:off x="876760" y="780487"/>
              <a:ext cx="2325560" cy="1602311"/>
            </a:xfrm>
            <a:prstGeom prst="roundRect">
              <a:avLst/>
            </a:prstGeom>
            <a:blipFill>
              <a:blip r:embed="rId4">
                <a:extLst>
                  <a:ext uri="{28A0092B-C50C-407E-A947-70E740481C1C}">
                    <a14:useLocalDpi xmlns:a14="http://schemas.microsoft.com/office/drawing/2010/main" val="0"/>
                  </a:ext>
                </a:extLst>
              </a:blip>
              <a:srcRect/>
              <a:stretch>
                <a:fillRect/>
              </a:stretch>
            </a:blipFill>
            <a:ln>
              <a:solidFill>
                <a:srgbClr val="003876"/>
              </a:solid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8" name="Freeform 13"/>
            <p:cNvSpPr/>
            <p:nvPr/>
          </p:nvSpPr>
          <p:spPr>
            <a:xfrm>
              <a:off x="876760" y="2382798"/>
              <a:ext cx="2325560" cy="862783"/>
            </a:xfrm>
            <a:custGeom>
              <a:avLst/>
              <a:gdLst>
                <a:gd name="connsiteX0" fmla="*/ 0 w 2325560"/>
                <a:gd name="connsiteY0" fmla="*/ 0 h 862783"/>
                <a:gd name="connsiteX1" fmla="*/ 2325560 w 2325560"/>
                <a:gd name="connsiteY1" fmla="*/ 0 h 862783"/>
                <a:gd name="connsiteX2" fmla="*/ 2325560 w 2325560"/>
                <a:gd name="connsiteY2" fmla="*/ 862783 h 862783"/>
                <a:gd name="connsiteX3" fmla="*/ 0 w 2325560"/>
                <a:gd name="connsiteY3" fmla="*/ 862783 h 862783"/>
                <a:gd name="connsiteX4" fmla="*/ 0 w 2325560"/>
                <a:gd name="connsiteY4" fmla="*/ 0 h 86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560" h="862783">
                  <a:moveTo>
                    <a:pt x="0" y="0"/>
                  </a:moveTo>
                  <a:lnTo>
                    <a:pt x="2325560" y="0"/>
                  </a:lnTo>
                  <a:lnTo>
                    <a:pt x="2325560" y="862783"/>
                  </a:lnTo>
                  <a:lnTo>
                    <a:pt x="0" y="8627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n-US" sz="2100" kern="1200" dirty="0" err="1">
                  <a:solidFill>
                    <a:srgbClr val="003876"/>
                  </a:solidFill>
                  <a:latin typeface="Oswald Regular" panose="020B0604020202020204" charset="0"/>
                </a:rPr>
                <a:t>Tolerancing</a:t>
              </a:r>
              <a:r>
                <a:rPr lang="en-US" sz="2100" kern="1200" dirty="0">
                  <a:solidFill>
                    <a:srgbClr val="003876"/>
                  </a:solidFill>
                  <a:latin typeface="Oswald Regular" panose="020B0604020202020204" charset="0"/>
                </a:rPr>
                <a:t> &amp;</a:t>
              </a:r>
            </a:p>
            <a:p>
              <a:pPr lvl="0" algn="ctr" defTabSz="933450">
                <a:lnSpc>
                  <a:spcPct val="90000"/>
                </a:lnSpc>
                <a:spcBef>
                  <a:spcPct val="0"/>
                </a:spcBef>
                <a:spcAft>
                  <a:spcPct val="35000"/>
                </a:spcAft>
              </a:pPr>
              <a:r>
                <a:rPr lang="en-US" sz="2100" kern="1200" dirty="0">
                  <a:solidFill>
                    <a:srgbClr val="003876"/>
                  </a:solidFill>
                  <a:latin typeface="Oswald Regular" panose="020B0604020202020204" charset="0"/>
                </a:rPr>
                <a:t>Fit Constraints</a:t>
              </a:r>
            </a:p>
          </p:txBody>
        </p:sp>
      </p:grpSp>
      <p:grpSp>
        <p:nvGrpSpPr>
          <p:cNvPr id="9" name="Group 8"/>
          <p:cNvGrpSpPr/>
          <p:nvPr/>
        </p:nvGrpSpPr>
        <p:grpSpPr>
          <a:xfrm>
            <a:off x="1048641" y="1981200"/>
            <a:ext cx="2348693" cy="3316119"/>
            <a:chOff x="3438051" y="806747"/>
            <a:chExt cx="2348693" cy="3316119"/>
          </a:xfrm>
        </p:grpSpPr>
        <p:sp>
          <p:nvSpPr>
            <p:cNvPr id="10" name="Rounded Rectangle 15"/>
            <p:cNvSpPr/>
            <p:nvPr/>
          </p:nvSpPr>
          <p:spPr>
            <a:xfrm>
              <a:off x="3461184" y="806747"/>
              <a:ext cx="2325560" cy="1602311"/>
            </a:xfrm>
            <a:prstGeom prst="roundRect">
              <a:avLst/>
            </a:prstGeom>
            <a:blipFill>
              <a:blip r:embed="rId5">
                <a:extLst>
                  <a:ext uri="{28A0092B-C50C-407E-A947-70E740481C1C}">
                    <a14:useLocalDpi xmlns:a14="http://schemas.microsoft.com/office/drawing/2010/main" val="0"/>
                  </a:ext>
                </a:extLst>
              </a:blip>
              <a:srcRect/>
              <a:stretch>
                <a:fillRect t="-23000" b="-23000"/>
              </a:stretch>
            </a:blipFill>
            <a:ln>
              <a:solidFill>
                <a:srgbClr val="003876"/>
              </a:solid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1" name="Freeform 16"/>
            <p:cNvSpPr/>
            <p:nvPr/>
          </p:nvSpPr>
          <p:spPr>
            <a:xfrm>
              <a:off x="3438051" y="2392969"/>
              <a:ext cx="2325560" cy="1729897"/>
            </a:xfrm>
            <a:custGeom>
              <a:avLst/>
              <a:gdLst>
                <a:gd name="connsiteX0" fmla="*/ 0 w 2325560"/>
                <a:gd name="connsiteY0" fmla="*/ 0 h 1729897"/>
                <a:gd name="connsiteX1" fmla="*/ 2325560 w 2325560"/>
                <a:gd name="connsiteY1" fmla="*/ 0 h 1729897"/>
                <a:gd name="connsiteX2" fmla="*/ 2325560 w 2325560"/>
                <a:gd name="connsiteY2" fmla="*/ 1729897 h 1729897"/>
                <a:gd name="connsiteX3" fmla="*/ 0 w 2325560"/>
                <a:gd name="connsiteY3" fmla="*/ 1729897 h 1729897"/>
                <a:gd name="connsiteX4" fmla="*/ 0 w 2325560"/>
                <a:gd name="connsiteY4" fmla="*/ 0 h 1729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560" h="1729897">
                  <a:moveTo>
                    <a:pt x="0" y="0"/>
                  </a:moveTo>
                  <a:lnTo>
                    <a:pt x="2325560" y="0"/>
                  </a:lnTo>
                  <a:lnTo>
                    <a:pt x="2325560" y="1729897"/>
                  </a:lnTo>
                  <a:lnTo>
                    <a:pt x="0" y="172989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n-US" sz="2100" kern="1200" dirty="0">
                  <a:solidFill>
                    <a:srgbClr val="003876"/>
                  </a:solidFill>
                  <a:latin typeface="Oswald Regular" panose="020B0604020202020204" charset="0"/>
                </a:rPr>
                <a:t>Hooke &amp; Jeeves</a:t>
              </a:r>
            </a:p>
            <a:p>
              <a:pPr lvl="0" algn="ctr" defTabSz="933450">
                <a:lnSpc>
                  <a:spcPct val="90000"/>
                </a:lnSpc>
                <a:spcBef>
                  <a:spcPct val="0"/>
                </a:spcBef>
                <a:spcAft>
                  <a:spcPct val="35000"/>
                </a:spcAft>
              </a:pPr>
              <a:r>
                <a:rPr lang="en-US" sz="2100" dirty="0">
                  <a:solidFill>
                    <a:srgbClr val="003876"/>
                  </a:solidFill>
                  <a:latin typeface="Oswald Regular" panose="020B0604020202020204" charset="0"/>
                </a:rPr>
                <a:t>Step, Evaluate, Repeat</a:t>
              </a:r>
              <a:endParaRPr lang="en-US" sz="2100" kern="1200" dirty="0">
                <a:solidFill>
                  <a:srgbClr val="003876"/>
                </a:solidFill>
                <a:latin typeface="Oswald Regular" panose="020B0604020202020204" charset="0"/>
              </a:endParaRPr>
            </a:p>
          </p:txBody>
        </p:sp>
      </p:grpSp>
      <p:grpSp>
        <p:nvGrpSpPr>
          <p:cNvPr id="12" name="Group 11"/>
          <p:cNvGrpSpPr/>
          <p:nvPr/>
        </p:nvGrpSpPr>
        <p:grpSpPr>
          <a:xfrm>
            <a:off x="6456443" y="1981200"/>
            <a:ext cx="2325560" cy="2465094"/>
            <a:chOff x="5993189" y="780487"/>
            <a:chExt cx="2325560" cy="2465094"/>
          </a:xfrm>
        </p:grpSpPr>
        <p:sp>
          <p:nvSpPr>
            <p:cNvPr id="13" name="Rounded Rectangle 17"/>
            <p:cNvSpPr/>
            <p:nvPr/>
          </p:nvSpPr>
          <p:spPr>
            <a:xfrm>
              <a:off x="5993189" y="780487"/>
              <a:ext cx="2325560" cy="1602311"/>
            </a:xfrm>
            <a:prstGeom prst="roundRect">
              <a:avLst/>
            </a:prstGeom>
            <a:blipFill>
              <a:blip r:embed="rId6" cstate="print">
                <a:extLst>
                  <a:ext uri="{28A0092B-C50C-407E-A947-70E740481C1C}">
                    <a14:useLocalDpi xmlns:a14="http://schemas.microsoft.com/office/drawing/2010/main" val="0"/>
                  </a:ext>
                </a:extLst>
              </a:blip>
              <a:srcRect/>
              <a:stretch>
                <a:fillRect t="-24000" b="-24000"/>
              </a:stretch>
            </a:blipFill>
            <a:ln>
              <a:solidFill>
                <a:srgbClr val="003876"/>
              </a:solidFill>
            </a:ln>
          </p:spPr>
          <p:style>
            <a:lnRef idx="2">
              <a:scrgbClr r="0" g="0" b="0"/>
            </a:lnRef>
            <a:fillRef idx="1">
              <a:scrgbClr r="0" g="0" b="0"/>
            </a:fillRef>
            <a:effectRef idx="0">
              <a:schemeClr val="accent4">
                <a:hueOff val="0"/>
                <a:satOff val="0"/>
                <a:lumOff val="0"/>
                <a:alphaOff val="0"/>
              </a:schemeClr>
            </a:effectRef>
            <a:fontRef idx="minor">
              <a:schemeClr val="lt1"/>
            </a:fontRef>
          </p:style>
        </p:sp>
        <p:sp>
          <p:nvSpPr>
            <p:cNvPr id="14" name="Freeform 18"/>
            <p:cNvSpPr/>
            <p:nvPr/>
          </p:nvSpPr>
          <p:spPr>
            <a:xfrm>
              <a:off x="5993189" y="2382798"/>
              <a:ext cx="2325560" cy="862783"/>
            </a:xfrm>
            <a:custGeom>
              <a:avLst/>
              <a:gdLst>
                <a:gd name="connsiteX0" fmla="*/ 0 w 2325560"/>
                <a:gd name="connsiteY0" fmla="*/ 0 h 862783"/>
                <a:gd name="connsiteX1" fmla="*/ 2325560 w 2325560"/>
                <a:gd name="connsiteY1" fmla="*/ 0 h 862783"/>
                <a:gd name="connsiteX2" fmla="*/ 2325560 w 2325560"/>
                <a:gd name="connsiteY2" fmla="*/ 862783 h 862783"/>
                <a:gd name="connsiteX3" fmla="*/ 0 w 2325560"/>
                <a:gd name="connsiteY3" fmla="*/ 862783 h 862783"/>
                <a:gd name="connsiteX4" fmla="*/ 0 w 2325560"/>
                <a:gd name="connsiteY4" fmla="*/ 0 h 862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560" h="862783">
                  <a:moveTo>
                    <a:pt x="0" y="0"/>
                  </a:moveTo>
                  <a:lnTo>
                    <a:pt x="2325560" y="0"/>
                  </a:lnTo>
                  <a:lnTo>
                    <a:pt x="2325560" y="862783"/>
                  </a:lnTo>
                  <a:lnTo>
                    <a:pt x="0" y="8627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9352" tIns="149352" rIns="149352" bIns="0" numCol="1" spcCol="1270" anchor="t" anchorCtr="0">
              <a:noAutofit/>
            </a:bodyPr>
            <a:lstStyle/>
            <a:p>
              <a:pPr lvl="0" algn="ctr" defTabSz="933450">
                <a:lnSpc>
                  <a:spcPct val="90000"/>
                </a:lnSpc>
                <a:spcBef>
                  <a:spcPct val="0"/>
                </a:spcBef>
                <a:spcAft>
                  <a:spcPct val="35000"/>
                </a:spcAft>
              </a:pPr>
              <a:r>
                <a:rPr lang="en-US" sz="2100" kern="1200" dirty="0">
                  <a:solidFill>
                    <a:srgbClr val="003876"/>
                  </a:solidFill>
                  <a:latin typeface="Oswald Regular" panose="020B0604020202020204" charset="0"/>
                </a:rPr>
                <a:t>Can deal with large point sets</a:t>
              </a:r>
            </a:p>
          </p:txBody>
        </p:sp>
      </p:grpSp>
      <p:sp>
        <p:nvSpPr>
          <p:cNvPr id="15" name="Flowchart: Process 14"/>
          <p:cNvSpPr/>
          <p:nvPr/>
        </p:nvSpPr>
        <p:spPr>
          <a:xfrm>
            <a:off x="3574087" y="5534678"/>
            <a:ext cx="2882356" cy="218621"/>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63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Automation</a:t>
            </a:r>
          </a:p>
        </p:txBody>
      </p:sp>
    </p:spTree>
    <p:extLst>
      <p:ext uri="{BB962C8B-B14F-4D97-AF65-F5344CB8AC3E}">
        <p14:creationId xmlns:p14="http://schemas.microsoft.com/office/powerpoint/2010/main" val="3635242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Automate?</a:t>
            </a:r>
          </a:p>
        </p:txBody>
      </p:sp>
      <p:sp>
        <p:nvSpPr>
          <p:cNvPr id="3" name="Content Placeholder 2"/>
          <p:cNvSpPr>
            <a:spLocks noGrp="1"/>
          </p:cNvSpPr>
          <p:nvPr>
            <p:ph idx="1"/>
          </p:nvPr>
        </p:nvSpPr>
        <p:spPr/>
        <p:txBody>
          <a:bodyPr>
            <a:normAutofit lnSpcReduction="10000"/>
          </a:bodyPr>
          <a:lstStyle/>
          <a:p>
            <a:r>
              <a:rPr lang="en-US" dirty="0"/>
              <a:t>Perform repetitive or complex tasks quickly</a:t>
            </a:r>
          </a:p>
          <a:p>
            <a:r>
              <a:rPr lang="en-US" dirty="0"/>
              <a:t>Remove potential for human error</a:t>
            </a:r>
          </a:p>
          <a:p>
            <a:r>
              <a:rPr lang="en-US" dirty="0"/>
              <a:t>Standardize processes</a:t>
            </a:r>
          </a:p>
          <a:p>
            <a:r>
              <a:rPr lang="en-US" dirty="0"/>
              <a:t>Reduce effort for established processes</a:t>
            </a:r>
          </a:p>
          <a:p>
            <a:r>
              <a:rPr lang="en-US" dirty="0"/>
              <a:t>Incorporate custom logic</a:t>
            </a:r>
          </a:p>
          <a:p>
            <a:r>
              <a:rPr lang="en-US" dirty="0"/>
              <a:t>Reduced turnaround time</a:t>
            </a:r>
          </a:p>
        </p:txBody>
      </p:sp>
    </p:spTree>
    <p:extLst>
      <p:ext uri="{BB962C8B-B14F-4D97-AF65-F5344CB8AC3E}">
        <p14:creationId xmlns:p14="http://schemas.microsoft.com/office/powerpoint/2010/main" val="39296062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Plans (MPs)</a:t>
            </a:r>
          </a:p>
        </p:txBody>
      </p:sp>
      <p:sp>
        <p:nvSpPr>
          <p:cNvPr id="3" name="Content Placeholder 2"/>
          <p:cNvSpPr>
            <a:spLocks noGrp="1"/>
          </p:cNvSpPr>
          <p:nvPr>
            <p:ph idx="1"/>
          </p:nvPr>
        </p:nvSpPr>
        <p:spPr/>
        <p:txBody>
          <a:bodyPr>
            <a:normAutofit fontScale="92500" lnSpcReduction="20000"/>
          </a:bodyPr>
          <a:lstStyle/>
          <a:p>
            <a:r>
              <a:rPr lang="en-US" dirty="0"/>
              <a:t>Uses graphical user interface (GUI) for editing (not text-based)</a:t>
            </a:r>
          </a:p>
          <a:p>
            <a:r>
              <a:rPr lang="en-US" dirty="0"/>
              <a:t>Similar to macros with respect to repeating a series of steps for a user</a:t>
            </a:r>
          </a:p>
          <a:p>
            <a:r>
              <a:rPr lang="en-US" dirty="0"/>
              <a:t>Supports traditional language constructs:</a:t>
            </a:r>
          </a:p>
          <a:p>
            <a:pPr lvl="1"/>
            <a:r>
              <a:rPr lang="en-US" dirty="0"/>
              <a:t>Conditionals</a:t>
            </a:r>
          </a:p>
          <a:p>
            <a:pPr lvl="1"/>
            <a:r>
              <a:rPr lang="en-US" dirty="0"/>
              <a:t>Loops</a:t>
            </a:r>
          </a:p>
          <a:p>
            <a:pPr lvl="1"/>
            <a:r>
              <a:rPr lang="en-US" dirty="0"/>
              <a:t>Variables</a:t>
            </a:r>
          </a:p>
          <a:p>
            <a:pPr lvl="1"/>
            <a:r>
              <a:rPr lang="en-US" dirty="0"/>
              <a:t>Subroutines</a:t>
            </a:r>
          </a:p>
          <a:p>
            <a:pPr lvl="1"/>
            <a:r>
              <a:rPr lang="en-US" dirty="0"/>
              <a:t>Arrays</a:t>
            </a:r>
          </a:p>
        </p:txBody>
      </p:sp>
    </p:spTree>
    <p:extLst>
      <p:ext uri="{BB962C8B-B14F-4D97-AF65-F5344CB8AC3E}">
        <p14:creationId xmlns:p14="http://schemas.microsoft.com/office/powerpoint/2010/main" val="2416011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clrChange>
              <a:clrFrom>
                <a:srgbClr val="FFFFFF"/>
              </a:clrFrom>
              <a:clrTo>
                <a:srgbClr val="FFFFFF">
                  <a:alpha val="0"/>
                </a:srgbClr>
              </a:clrTo>
            </a:clrChange>
          </a:blip>
          <a:stretch>
            <a:fillRect/>
          </a:stretch>
        </p:blipFill>
        <p:spPr>
          <a:xfrm>
            <a:off x="6301161" y="1828800"/>
            <a:ext cx="4273985" cy="3583103"/>
          </a:xfrm>
          <a:prstGeom prst="rect">
            <a:avLst/>
          </a:prstGeom>
        </p:spPr>
      </p:pic>
      <p:cxnSp>
        <p:nvCxnSpPr>
          <p:cNvPr id="15" name="Straight Connector 14"/>
          <p:cNvCxnSpPr>
            <a:cxnSpLocks/>
          </p:cNvCxnSpPr>
          <p:nvPr/>
        </p:nvCxnSpPr>
        <p:spPr>
          <a:xfrm flipV="1">
            <a:off x="990600" y="3733084"/>
            <a:ext cx="7478269" cy="1"/>
          </a:xfrm>
          <a:prstGeom prst="line">
            <a:avLst/>
          </a:prstGeom>
          <a:noFill/>
          <a:ln w="6350" cap="flat" cmpd="sng" algn="ctr">
            <a:solidFill>
              <a:srgbClr val="FF0000"/>
            </a:solidFill>
            <a:prstDash val="solid"/>
          </a:ln>
          <a:effectLst>
            <a:glow rad="101600">
              <a:srgbClr val="FF0000">
                <a:satMod val="175000"/>
                <a:alpha val="40000"/>
              </a:srgbClr>
            </a:glow>
            <a:outerShdw blurRad="40000" dist="20000" dir="5400000" rotWithShape="0">
              <a:srgbClr val="000000">
                <a:alpha val="38000"/>
              </a:srgbClr>
            </a:outerShdw>
          </a:effectLst>
        </p:spPr>
      </p:cxnSp>
      <p:sp>
        <p:nvSpPr>
          <p:cNvPr id="5" name="Title 4"/>
          <p:cNvSpPr>
            <a:spLocks noGrp="1"/>
          </p:cNvSpPr>
          <p:nvPr>
            <p:ph type="title"/>
          </p:nvPr>
        </p:nvSpPr>
        <p:spPr/>
        <p:txBody>
          <a:bodyPr>
            <a:normAutofit/>
          </a:bodyPr>
          <a:lstStyle/>
          <a:p>
            <a:r>
              <a:rPr lang="en-US" dirty="0"/>
              <a:t>Point Uncertainty</a:t>
            </a:r>
          </a:p>
        </p:txBody>
      </p:sp>
      <p:pic>
        <p:nvPicPr>
          <p:cNvPr id="10" name="Picture 9"/>
          <p:cNvPicPr>
            <a:picLocks noChangeAspect="1"/>
          </p:cNvPicPr>
          <p:nvPr/>
        </p:nvPicPr>
        <p:blipFill>
          <a:blip r:embed="rId4"/>
          <a:stretch>
            <a:fillRect/>
          </a:stretch>
        </p:blipFill>
        <p:spPr>
          <a:xfrm>
            <a:off x="-36320" y="3481992"/>
            <a:ext cx="1826270" cy="3376008"/>
          </a:xfrm>
          <a:prstGeom prst="rect">
            <a:avLst/>
          </a:prstGeom>
        </p:spPr>
      </p:pic>
      <p:pic>
        <p:nvPicPr>
          <p:cNvPr id="17" name="Picture 16"/>
          <p:cNvPicPr>
            <a:picLocks noChangeAspect="1"/>
          </p:cNvPicPr>
          <p:nvPr/>
        </p:nvPicPr>
        <p:blipFill>
          <a:blip r:embed="rId5">
            <a:duotone>
              <a:prstClr val="black"/>
              <a:schemeClr val="accent2">
                <a:tint val="45000"/>
                <a:satMod val="400000"/>
              </a:schemeClr>
            </a:duotone>
            <a:extLst>
              <a:ext uri="{BEBA8EAE-BF5A-486C-A8C5-ECC9F3942E4B}">
                <a14:imgProps xmlns:a14="http://schemas.microsoft.com/office/drawing/2010/main">
                  <a14:imgLayer r:embed="rId6">
                    <a14:imgEffect>
                      <a14:brightnessContrast bright="-62000" contrast="100000"/>
                    </a14:imgEffect>
                  </a14:imgLayer>
                </a14:imgProps>
              </a:ext>
              <a:ext uri="{28A0092B-C50C-407E-A947-70E740481C1C}">
                <a14:useLocalDpi xmlns:a14="http://schemas.microsoft.com/office/drawing/2010/main" val="0"/>
              </a:ext>
            </a:extLst>
          </a:blip>
          <a:stretch>
            <a:fillRect/>
          </a:stretch>
        </p:blipFill>
        <p:spPr>
          <a:xfrm>
            <a:off x="8202169" y="3467661"/>
            <a:ext cx="533400" cy="530847"/>
          </a:xfrm>
          <a:prstGeom prst="rect">
            <a:avLst/>
          </a:prstGeom>
        </p:spPr>
      </p:pic>
      <p:grpSp>
        <p:nvGrpSpPr>
          <p:cNvPr id="21" name="Group 20"/>
          <p:cNvGrpSpPr/>
          <p:nvPr/>
        </p:nvGrpSpPr>
        <p:grpSpPr>
          <a:xfrm>
            <a:off x="3226139" y="1985849"/>
            <a:ext cx="2634573" cy="4186351"/>
            <a:chOff x="3241760" y="838695"/>
            <a:chExt cx="2634573" cy="4186351"/>
          </a:xfrm>
        </p:grpSpPr>
        <p:pic>
          <p:nvPicPr>
            <p:cNvPr id="22" name="Picture 21"/>
            <p:cNvPicPr>
              <a:picLocks noChangeAspect="1"/>
            </p:cNvPicPr>
            <p:nvPr/>
          </p:nvPicPr>
          <p:blipFill>
            <a:blip r:embed="rId7"/>
            <a:stretch>
              <a:fillRect/>
            </a:stretch>
          </p:blipFill>
          <p:spPr>
            <a:xfrm>
              <a:off x="3241760" y="838695"/>
              <a:ext cx="2634573" cy="4186351"/>
            </a:xfrm>
            <a:prstGeom prst="rect">
              <a:avLst/>
            </a:prstGeom>
            <a:ln w="38100">
              <a:solidFill>
                <a:schemeClr val="accent1"/>
              </a:solidFill>
            </a:ln>
          </p:spPr>
        </p:pic>
        <p:sp>
          <p:nvSpPr>
            <p:cNvPr id="23" name="Flowchart: Process 22"/>
            <p:cNvSpPr/>
            <p:nvPr/>
          </p:nvSpPr>
          <p:spPr>
            <a:xfrm>
              <a:off x="3241760" y="1556105"/>
              <a:ext cx="876849" cy="548641"/>
            </a:xfrm>
            <a:prstGeom prst="flowChartProcess">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0" name="Picture 29"/>
          <p:cNvPicPr>
            <a:picLocks noChangeAspect="1"/>
          </p:cNvPicPr>
          <p:nvPr/>
        </p:nvPicPr>
        <p:blipFill>
          <a:blip r:embed="rId8"/>
          <a:stretch>
            <a:fillRect/>
          </a:stretch>
        </p:blipFill>
        <p:spPr>
          <a:xfrm>
            <a:off x="4773589" y="1985848"/>
            <a:ext cx="2634573" cy="4186351"/>
          </a:xfrm>
          <a:prstGeom prst="rect">
            <a:avLst/>
          </a:prstGeom>
          <a:ln w="38100">
            <a:solidFill>
              <a:schemeClr val="accent1"/>
            </a:solidFill>
          </a:ln>
        </p:spPr>
      </p:pic>
      <p:sp>
        <p:nvSpPr>
          <p:cNvPr id="33" name="Rectangle 32"/>
          <p:cNvSpPr/>
          <p:nvPr/>
        </p:nvSpPr>
        <p:spPr>
          <a:xfrm>
            <a:off x="4590055" y="2556607"/>
            <a:ext cx="1085850" cy="762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5803581" y="2521712"/>
            <a:ext cx="1365419" cy="10596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300"/>
                                        <p:tgtEl>
                                          <p:spTgt spid="15"/>
                                        </p:tgtEl>
                                      </p:cBhvr>
                                    </p:animEffect>
                                  </p:childTnLst>
                                </p:cTn>
                              </p:par>
                              <p:par>
                                <p:cTn id="8" presetID="10" presetClass="entr" presetSubtype="0" fill="hold" nodeType="withEffect">
                                  <p:stCondLst>
                                    <p:cond delay="12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1700"/>
                            </p:stCondLst>
                            <p:childTnLst>
                              <p:par>
                                <p:cTn id="12" presetID="42"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par>
                          <p:cTn id="22" fill="hold">
                            <p:stCondLst>
                              <p:cond delay="500"/>
                            </p:stCondLst>
                            <p:childTnLst>
                              <p:par>
                                <p:cTn id="23" presetID="42" presetClass="path" presetSubtype="0" accel="50000" decel="50000" fill="hold" nodeType="afterEffect">
                                  <p:stCondLst>
                                    <p:cond delay="0"/>
                                  </p:stCondLst>
                                  <p:childTnLst>
                                    <p:animMotion origin="layout" path="M 0.00278 0.00277 L -0.18855 0.00277 " pathEditMode="relative" rAng="0" ptsTypes="AA">
                                      <p:cBhvr>
                                        <p:cTn id="24" dur="2000" fill="hold"/>
                                        <p:tgtEl>
                                          <p:spTgt spid="21"/>
                                        </p:tgtEl>
                                        <p:attrNameLst>
                                          <p:attrName>ppt_x</p:attrName>
                                          <p:attrName>ppt_y</p:attrName>
                                        </p:attrNameLst>
                                      </p:cBhvr>
                                      <p:rCtr x="-9566" y="0"/>
                                    </p:animMotion>
                                  </p:childTnLst>
                                </p:cTn>
                              </p:par>
                              <p:par>
                                <p:cTn id="25" presetID="42" presetClass="path" presetSubtype="0" accel="50000" decel="50000" fill="hold" grpId="1" nodeType="withEffect">
                                  <p:stCondLst>
                                    <p:cond delay="0"/>
                                  </p:stCondLst>
                                  <p:childTnLst>
                                    <p:animMotion origin="layout" path="M -4.72222E-6 0.00509 L -0.19461 0.00509 " pathEditMode="relative" rAng="0" ptsTypes="AA">
                                      <p:cBhvr>
                                        <p:cTn id="26" dur="2000" fill="hold"/>
                                        <p:tgtEl>
                                          <p:spTgt spid="33"/>
                                        </p:tgtEl>
                                        <p:attrNameLst>
                                          <p:attrName>ppt_x</p:attrName>
                                          <p:attrName>ppt_y</p:attrName>
                                        </p:attrNameLst>
                                      </p:cBhvr>
                                      <p:rCtr x="-9740" y="0"/>
                                    </p:animMotion>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900" fill="hold"/>
                                        <p:tgtEl>
                                          <p:spTgt spid="30"/>
                                        </p:tgtEl>
                                        <p:attrNameLst>
                                          <p:attrName>ppt_x</p:attrName>
                                        </p:attrNameLst>
                                      </p:cBhvr>
                                      <p:tavLst>
                                        <p:tav tm="0">
                                          <p:val>
                                            <p:strVal val="#ppt_x"/>
                                          </p:val>
                                        </p:tav>
                                        <p:tav tm="100000">
                                          <p:val>
                                            <p:strVal val="#ppt_x"/>
                                          </p:val>
                                        </p:tav>
                                      </p:tavLst>
                                    </p:anim>
                                    <p:anim calcmode="lin" valueType="num">
                                      <p:cBhvr additive="base">
                                        <p:cTn id="31" dur="900" fill="hold"/>
                                        <p:tgtEl>
                                          <p:spTgt spid="30"/>
                                        </p:tgtEl>
                                        <p:attrNameLst>
                                          <p:attrName>ppt_y</p:attrName>
                                        </p:attrNameLst>
                                      </p:cBhvr>
                                      <p:tavLst>
                                        <p:tav tm="0">
                                          <p:val>
                                            <p:strVal val="1+#ppt_h/2"/>
                                          </p:val>
                                        </p:tav>
                                        <p:tav tm="100000">
                                          <p:val>
                                            <p:strVal val="#ppt_y"/>
                                          </p:val>
                                        </p:tav>
                                      </p:tavLst>
                                    </p:anim>
                                  </p:childTnLst>
                                </p:cTn>
                              </p:par>
                            </p:childTnLst>
                          </p:cTn>
                        </p:par>
                        <p:par>
                          <p:cTn id="32" fill="hold">
                            <p:stCondLst>
                              <p:cond delay="3400"/>
                            </p:stCondLst>
                            <p:childTnLst>
                              <p:par>
                                <p:cTn id="33" presetID="10"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6" presetClass="entr" presetSubtype="16"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circle(in)">
                                      <p:cBhvr>
                                        <p:cTn id="38"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 Editor</a:t>
            </a:r>
          </a:p>
        </p:txBody>
      </p:sp>
      <p:sp>
        <p:nvSpPr>
          <p:cNvPr id="4" name="Date Placeholder 3"/>
          <p:cNvSpPr>
            <a:spLocks noGrp="1"/>
          </p:cNvSpPr>
          <p:nvPr>
            <p:ph type="dt" sz="half" idx="10"/>
          </p:nvPr>
        </p:nvSpPr>
        <p:spPr/>
        <p:txBody>
          <a:bodyPr/>
          <a:lstStyle/>
          <a:p>
            <a:fld id="{75568653-CFA4-4932-AEC3-3DE3699ED458}" type="datetime1">
              <a:rPr lang="en-US" smtClean="0"/>
              <a:t>5/1/2017</a:t>
            </a:fld>
            <a:endParaRPr lang="en-US"/>
          </a:p>
        </p:txBody>
      </p:sp>
      <p:pic>
        <p:nvPicPr>
          <p:cNvPr id="5" name="Picture 4"/>
          <p:cNvPicPr>
            <a:picLocks noChangeAspect="1"/>
          </p:cNvPicPr>
          <p:nvPr/>
        </p:nvPicPr>
        <p:blipFill>
          <a:blip r:embed="rId2"/>
          <a:stretch>
            <a:fillRect/>
          </a:stretch>
        </p:blipFill>
        <p:spPr>
          <a:xfrm>
            <a:off x="1186870" y="1676400"/>
            <a:ext cx="7456059" cy="5082289"/>
          </a:xfrm>
          <a:prstGeom prst="rect">
            <a:avLst/>
          </a:prstGeom>
        </p:spPr>
      </p:pic>
      <p:sp>
        <p:nvSpPr>
          <p:cNvPr id="6" name="TextBox 5"/>
          <p:cNvSpPr txBox="1"/>
          <p:nvPr/>
        </p:nvSpPr>
        <p:spPr>
          <a:xfrm>
            <a:off x="2209800" y="3837990"/>
            <a:ext cx="1471310" cy="707886"/>
          </a:xfrm>
          <a:prstGeom prst="rect">
            <a:avLst/>
          </a:prstGeom>
          <a:noFill/>
        </p:spPr>
        <p:txBody>
          <a:bodyPr wrap="square" rtlCol="0">
            <a:spAutoFit/>
          </a:bodyPr>
          <a:lstStyle/>
          <a:p>
            <a:pPr algn="ctr"/>
            <a:r>
              <a:rPr lang="en-US" sz="2000" dirty="0">
                <a:solidFill>
                  <a:srgbClr val="004E7F"/>
                </a:solidFill>
                <a:latin typeface="Oswald" panose="020B0604020202020204" charset="0"/>
              </a:rPr>
              <a:t>Command List</a:t>
            </a:r>
          </a:p>
        </p:txBody>
      </p:sp>
      <p:sp>
        <p:nvSpPr>
          <p:cNvPr id="7" name="TextBox 6"/>
          <p:cNvSpPr txBox="1"/>
          <p:nvPr/>
        </p:nvSpPr>
        <p:spPr>
          <a:xfrm>
            <a:off x="914400" y="5029200"/>
            <a:ext cx="3200400" cy="1323439"/>
          </a:xfrm>
          <a:prstGeom prst="rect">
            <a:avLst/>
          </a:prstGeom>
          <a:noFill/>
        </p:spPr>
        <p:txBody>
          <a:bodyPr wrap="square" rtlCol="0">
            <a:spAutoFit/>
          </a:bodyPr>
          <a:lstStyle/>
          <a:p>
            <a:pPr algn="ctr">
              <a:lnSpc>
                <a:spcPct val="200000"/>
              </a:lnSpc>
            </a:pPr>
            <a:r>
              <a:rPr lang="en-US" sz="2000" dirty="0">
                <a:solidFill>
                  <a:schemeClr val="accent1"/>
                </a:solidFill>
                <a:latin typeface="Oswald" panose="020B0604020202020204" charset="0"/>
              </a:rPr>
              <a:t>Variable/Connections </a:t>
            </a:r>
          </a:p>
          <a:p>
            <a:pPr algn="ctr">
              <a:lnSpc>
                <a:spcPct val="200000"/>
              </a:lnSpc>
            </a:pPr>
            <a:r>
              <a:rPr lang="en-US" sz="2000" dirty="0">
                <a:solidFill>
                  <a:schemeClr val="accent1"/>
                </a:solidFill>
                <a:latin typeface="Oswald" panose="020B0604020202020204" charset="0"/>
              </a:rPr>
              <a:t>View</a:t>
            </a:r>
          </a:p>
        </p:txBody>
      </p:sp>
      <p:sp>
        <p:nvSpPr>
          <p:cNvPr id="8" name="TextBox 7"/>
          <p:cNvSpPr txBox="1"/>
          <p:nvPr/>
        </p:nvSpPr>
        <p:spPr>
          <a:xfrm>
            <a:off x="5257800" y="3955780"/>
            <a:ext cx="1808439" cy="707886"/>
          </a:xfrm>
          <a:prstGeom prst="rect">
            <a:avLst/>
          </a:prstGeom>
          <a:noFill/>
        </p:spPr>
        <p:txBody>
          <a:bodyPr wrap="square" rtlCol="0">
            <a:spAutoFit/>
          </a:bodyPr>
          <a:lstStyle/>
          <a:p>
            <a:pPr algn="ctr">
              <a:lnSpc>
                <a:spcPct val="200000"/>
              </a:lnSpc>
            </a:pPr>
            <a:r>
              <a:rPr lang="en-US" sz="2000" dirty="0">
                <a:solidFill>
                  <a:srgbClr val="7030A0"/>
                </a:solidFill>
                <a:latin typeface="Oswald" panose="020B0604020202020204" charset="0"/>
              </a:rPr>
              <a:t>Step List</a:t>
            </a:r>
          </a:p>
        </p:txBody>
      </p:sp>
    </p:spTree>
    <p:extLst>
      <p:ext uri="{BB962C8B-B14F-4D97-AF65-F5344CB8AC3E}">
        <p14:creationId xmlns:p14="http://schemas.microsoft.com/office/powerpoint/2010/main" val="391366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Script</a:t>
            </a:r>
          </a:p>
        </p:txBody>
      </p:sp>
      <p:sp>
        <p:nvSpPr>
          <p:cNvPr id="3" name="Content Placeholder 2"/>
          <p:cNvSpPr>
            <a:spLocks noGrp="1"/>
          </p:cNvSpPr>
          <p:nvPr>
            <p:ph idx="1"/>
          </p:nvPr>
        </p:nvSpPr>
        <p:spPr>
          <a:xfrm>
            <a:off x="1143000" y="1828801"/>
            <a:ext cx="7543800" cy="685800"/>
          </a:xfrm>
        </p:spPr>
        <p:txBody>
          <a:bodyPr>
            <a:normAutofit/>
          </a:bodyPr>
          <a:lstStyle/>
          <a:p>
            <a:pPr marL="0" indent="0">
              <a:buNone/>
            </a:pPr>
            <a:r>
              <a:rPr lang="en-US" dirty="0"/>
              <a:t>0 – Add an instrument</a:t>
            </a:r>
          </a:p>
        </p:txBody>
      </p:sp>
      <p:sp>
        <p:nvSpPr>
          <p:cNvPr id="5" name="Content Placeholder 2"/>
          <p:cNvSpPr txBox="1">
            <a:spLocks/>
          </p:cNvSpPr>
          <p:nvPr/>
        </p:nvSpPr>
        <p:spPr>
          <a:xfrm>
            <a:off x="1143000" y="2398598"/>
            <a:ext cx="7543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Light" pitchFamily="34" charset="0"/>
                <a:ea typeface="Open Sans Light" pitchFamily="34" charset="0"/>
                <a:cs typeface="Open Sans Light"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Light" pitchFamily="34" charset="0"/>
                <a:ea typeface="Open Sans Light" pitchFamily="34" charset="0"/>
                <a:cs typeface="Open Sans Light"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Light" pitchFamily="34" charset="0"/>
                <a:ea typeface="Open Sans Light" pitchFamily="34" charset="0"/>
                <a:cs typeface="Open Sans Light"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1 – Connect to SA – Simulation Mode</a:t>
            </a:r>
          </a:p>
        </p:txBody>
      </p:sp>
      <p:sp>
        <p:nvSpPr>
          <p:cNvPr id="6" name="Content Placeholder 2"/>
          <p:cNvSpPr txBox="1">
            <a:spLocks/>
          </p:cNvSpPr>
          <p:nvPr/>
        </p:nvSpPr>
        <p:spPr>
          <a:xfrm>
            <a:off x="1143000" y="3029802"/>
            <a:ext cx="7543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Light" pitchFamily="34" charset="0"/>
                <a:ea typeface="Open Sans Light" pitchFamily="34" charset="0"/>
                <a:cs typeface="Open Sans Light"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Light" pitchFamily="34" charset="0"/>
                <a:ea typeface="Open Sans Light" pitchFamily="34" charset="0"/>
                <a:cs typeface="Open Sans Light"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Light" pitchFamily="34" charset="0"/>
                <a:ea typeface="Open Sans Light" pitchFamily="34" charset="0"/>
                <a:cs typeface="Open Sans Light"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2 – Auto Measure Points</a:t>
            </a:r>
          </a:p>
        </p:txBody>
      </p:sp>
      <p:sp>
        <p:nvSpPr>
          <p:cNvPr id="7" name="Content Placeholder 2"/>
          <p:cNvSpPr txBox="1">
            <a:spLocks/>
          </p:cNvSpPr>
          <p:nvPr/>
        </p:nvSpPr>
        <p:spPr>
          <a:xfrm>
            <a:off x="1143000" y="3654195"/>
            <a:ext cx="7543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Light" pitchFamily="34" charset="0"/>
                <a:ea typeface="Open Sans Light" pitchFamily="34" charset="0"/>
                <a:cs typeface="Open Sans Light"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Light" pitchFamily="34" charset="0"/>
                <a:ea typeface="Open Sans Light" pitchFamily="34" charset="0"/>
                <a:cs typeface="Open Sans Light"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Light" pitchFamily="34" charset="0"/>
                <a:ea typeface="Open Sans Light" pitchFamily="34" charset="0"/>
                <a:cs typeface="Open Sans Light"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3 – Construct Line</a:t>
            </a:r>
          </a:p>
        </p:txBody>
      </p:sp>
      <p:sp>
        <p:nvSpPr>
          <p:cNvPr id="8" name="Content Placeholder 2"/>
          <p:cNvSpPr txBox="1">
            <a:spLocks/>
          </p:cNvSpPr>
          <p:nvPr/>
        </p:nvSpPr>
        <p:spPr>
          <a:xfrm>
            <a:off x="1143000" y="4234711"/>
            <a:ext cx="7543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Light" pitchFamily="34" charset="0"/>
                <a:ea typeface="Open Sans Light" pitchFamily="34" charset="0"/>
                <a:cs typeface="Open Sans Light"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Light" pitchFamily="34" charset="0"/>
                <a:ea typeface="Open Sans Light" pitchFamily="34" charset="0"/>
                <a:cs typeface="Open Sans Light"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Light" pitchFamily="34" charset="0"/>
                <a:ea typeface="Open Sans Light" pitchFamily="34" charset="0"/>
                <a:cs typeface="Open Sans Light"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4 – Make Frame on Line</a:t>
            </a:r>
          </a:p>
        </p:txBody>
      </p:sp>
      <p:sp>
        <p:nvSpPr>
          <p:cNvPr id="9" name="Content Placeholder 2"/>
          <p:cNvSpPr txBox="1">
            <a:spLocks/>
          </p:cNvSpPr>
          <p:nvPr/>
        </p:nvSpPr>
        <p:spPr>
          <a:xfrm>
            <a:off x="1143000" y="4835602"/>
            <a:ext cx="7543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Light" pitchFamily="34" charset="0"/>
                <a:ea typeface="Open Sans Light" pitchFamily="34" charset="0"/>
                <a:cs typeface="Open Sans Light"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Light" pitchFamily="34" charset="0"/>
                <a:ea typeface="Open Sans Light" pitchFamily="34" charset="0"/>
                <a:cs typeface="Open Sans Light"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Light" pitchFamily="34" charset="0"/>
                <a:ea typeface="Open Sans Light" pitchFamily="34" charset="0"/>
                <a:cs typeface="Open Sans Light"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5 – Make Working Frame</a:t>
            </a:r>
          </a:p>
        </p:txBody>
      </p:sp>
      <p:sp>
        <p:nvSpPr>
          <p:cNvPr id="10" name="Content Placeholder 2"/>
          <p:cNvSpPr txBox="1">
            <a:spLocks/>
          </p:cNvSpPr>
          <p:nvPr/>
        </p:nvSpPr>
        <p:spPr>
          <a:xfrm>
            <a:off x="1143000" y="5486400"/>
            <a:ext cx="75438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Light" pitchFamily="34" charset="0"/>
                <a:ea typeface="Open Sans Light" pitchFamily="34" charset="0"/>
                <a:cs typeface="Open Sans Light"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Light" pitchFamily="34" charset="0"/>
                <a:ea typeface="Open Sans Light" pitchFamily="34" charset="0"/>
                <a:cs typeface="Open Sans Light"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Light" pitchFamily="34" charset="0"/>
                <a:ea typeface="Open Sans Light" pitchFamily="34" charset="0"/>
                <a:cs typeface="Open Sans Light"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t>6 – Report Point Coordinates on Line</a:t>
            </a:r>
          </a:p>
        </p:txBody>
      </p:sp>
    </p:spTree>
    <p:extLst>
      <p:ext uri="{BB962C8B-B14F-4D97-AF65-F5344CB8AC3E}">
        <p14:creationId xmlns:p14="http://schemas.microsoft.com/office/powerpoint/2010/main" val="246007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P spid="8" grpId="0"/>
      <p:bldP spid="9" grpId="0"/>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77772"/>
            <a:ext cx="7543800" cy="1143000"/>
          </a:xfrm>
        </p:spPr>
        <p:txBody>
          <a:bodyPr/>
          <a:lstStyle/>
          <a:p>
            <a:r>
              <a:rPr lang="en-US" dirty="0"/>
              <a:t>Adding Commands</a:t>
            </a:r>
          </a:p>
        </p:txBody>
      </p:sp>
      <p:pic>
        <p:nvPicPr>
          <p:cNvPr id="5" name="m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8622" y="1220772"/>
            <a:ext cx="8292555" cy="5637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9226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Arguments</a:t>
            </a:r>
          </a:p>
        </p:txBody>
      </p:sp>
      <p:pic>
        <p:nvPicPr>
          <p:cNvPr id="5" name="Picture 4"/>
          <p:cNvPicPr>
            <a:picLocks noChangeAspect="1"/>
          </p:cNvPicPr>
          <p:nvPr/>
        </p:nvPicPr>
        <p:blipFill>
          <a:blip r:embed="rId2"/>
          <a:stretch>
            <a:fillRect/>
          </a:stretch>
        </p:blipFill>
        <p:spPr>
          <a:xfrm>
            <a:off x="0" y="3200400"/>
            <a:ext cx="9152792" cy="838200"/>
          </a:xfrm>
          <a:prstGeom prst="rect">
            <a:avLst/>
          </a:prstGeom>
        </p:spPr>
      </p:pic>
      <p:sp>
        <p:nvSpPr>
          <p:cNvPr id="6" name="TextBox 5"/>
          <p:cNvSpPr txBox="1"/>
          <p:nvPr/>
        </p:nvSpPr>
        <p:spPr>
          <a:xfrm>
            <a:off x="4042996" y="2133600"/>
            <a:ext cx="1066800" cy="523220"/>
          </a:xfrm>
          <a:prstGeom prst="rect">
            <a:avLst/>
          </a:prstGeom>
          <a:noFill/>
          <a:ln w="28575">
            <a:solidFill>
              <a:schemeClr val="tx1"/>
            </a:solidFill>
          </a:ln>
        </p:spPr>
        <p:txBody>
          <a:bodyPr wrap="square" rtlCol="0">
            <a:spAutoFit/>
          </a:bodyPr>
          <a:lstStyle/>
          <a:p>
            <a:pPr algn="ctr"/>
            <a:r>
              <a:rPr lang="en-US" sz="2800" dirty="0"/>
              <a:t>Input</a:t>
            </a:r>
          </a:p>
        </p:txBody>
      </p:sp>
      <p:sp>
        <p:nvSpPr>
          <p:cNvPr id="7" name="TextBox 6"/>
          <p:cNvSpPr txBox="1"/>
          <p:nvPr/>
        </p:nvSpPr>
        <p:spPr>
          <a:xfrm>
            <a:off x="3968994" y="5105400"/>
            <a:ext cx="1214804" cy="523220"/>
          </a:xfrm>
          <a:prstGeom prst="rect">
            <a:avLst/>
          </a:prstGeom>
          <a:noFill/>
          <a:ln w="28575">
            <a:solidFill>
              <a:schemeClr val="tx1"/>
            </a:solidFill>
          </a:ln>
        </p:spPr>
        <p:txBody>
          <a:bodyPr wrap="square" rtlCol="0">
            <a:spAutoFit/>
          </a:bodyPr>
          <a:lstStyle/>
          <a:p>
            <a:pPr algn="ctr"/>
            <a:r>
              <a:rPr lang="en-US" sz="2800" dirty="0"/>
              <a:t>Return</a:t>
            </a:r>
          </a:p>
        </p:txBody>
      </p:sp>
      <p:sp>
        <p:nvSpPr>
          <p:cNvPr id="8" name="Rectangle 7"/>
          <p:cNvSpPr/>
          <p:nvPr/>
        </p:nvSpPr>
        <p:spPr>
          <a:xfrm>
            <a:off x="457200" y="3619500"/>
            <a:ext cx="8382000"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FFFF00"/>
                </a:solidFill>
              </a:ln>
            </a:endParaRPr>
          </a:p>
        </p:txBody>
      </p:sp>
      <p:sp>
        <p:nvSpPr>
          <p:cNvPr id="9" name="Rectangle 8"/>
          <p:cNvSpPr/>
          <p:nvPr/>
        </p:nvSpPr>
        <p:spPr>
          <a:xfrm>
            <a:off x="457200" y="3810000"/>
            <a:ext cx="8382000"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FFFF00"/>
                </a:solidFill>
              </a:ln>
            </a:endParaRPr>
          </a:p>
        </p:txBody>
      </p:sp>
    </p:spTree>
    <p:extLst>
      <p:ext uri="{BB962C8B-B14F-4D97-AF65-F5344CB8AC3E}">
        <p14:creationId xmlns:p14="http://schemas.microsoft.com/office/powerpoint/2010/main" val="306564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8" grpId="0" animBg="1"/>
      <p:bldP spid="8" grpId="1" animBg="1"/>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Argument Entry Types</a:t>
            </a:r>
          </a:p>
        </p:txBody>
      </p:sp>
      <p:pic>
        <p:nvPicPr>
          <p:cNvPr id="5" name="Picture 4"/>
          <p:cNvPicPr>
            <a:picLocks noChangeAspect="1"/>
          </p:cNvPicPr>
          <p:nvPr/>
        </p:nvPicPr>
        <p:blipFill>
          <a:blip r:embed="rId2"/>
          <a:stretch>
            <a:fillRect/>
          </a:stretch>
        </p:blipFill>
        <p:spPr>
          <a:xfrm>
            <a:off x="0" y="1686251"/>
            <a:ext cx="9144000" cy="1190486"/>
          </a:xfrm>
          <a:prstGeom prst="rect">
            <a:avLst/>
          </a:prstGeom>
        </p:spPr>
      </p:pic>
      <p:grpSp>
        <p:nvGrpSpPr>
          <p:cNvPr id="15" name="Group 14"/>
          <p:cNvGrpSpPr/>
          <p:nvPr/>
        </p:nvGrpSpPr>
        <p:grpSpPr>
          <a:xfrm>
            <a:off x="663716" y="2925830"/>
            <a:ext cx="1858197" cy="662400"/>
            <a:chOff x="5" y="466523"/>
            <a:chExt cx="1754492" cy="662400"/>
          </a:xfrm>
          <a:scene3d>
            <a:camera prst="orthographicFront"/>
            <a:lightRig rig="threePt" dir="t">
              <a:rot lat="0" lon="0" rev="7500000"/>
            </a:lightRig>
          </a:scene3d>
        </p:grpSpPr>
        <p:sp>
          <p:nvSpPr>
            <p:cNvPr id="37" name="Rectangle 36"/>
            <p:cNvSpPr/>
            <p:nvPr/>
          </p:nvSpPr>
          <p:spPr>
            <a:xfrm>
              <a:off x="5" y="466523"/>
              <a:ext cx="1754492" cy="662400"/>
            </a:xfrm>
            <a:prstGeom prst="rect">
              <a:avLst/>
            </a:prstGeom>
            <a:sp3d prstMaterial="plastic">
              <a:bevelT w="127000" h="25400" prst="relaxedInset"/>
            </a:sp3d>
          </p:spPr>
          <p:style>
            <a:lnRef idx="0">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38" name="TextBox 37"/>
            <p:cNvSpPr txBox="1"/>
            <p:nvPr/>
          </p:nvSpPr>
          <p:spPr>
            <a:xfrm>
              <a:off x="5" y="466523"/>
              <a:ext cx="1754492" cy="6624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Oswald Regular" panose="020B0604020202020204" charset="0"/>
                </a:rPr>
                <a:t>Dialog Entry</a:t>
              </a:r>
            </a:p>
          </p:txBody>
        </p:sp>
      </p:grpSp>
      <p:grpSp>
        <p:nvGrpSpPr>
          <p:cNvPr id="16" name="Group 15"/>
          <p:cNvGrpSpPr/>
          <p:nvPr/>
        </p:nvGrpSpPr>
        <p:grpSpPr>
          <a:xfrm>
            <a:off x="663716" y="3605303"/>
            <a:ext cx="1858198" cy="2484849"/>
            <a:chOff x="5" y="1145715"/>
            <a:chExt cx="1754492" cy="2462264"/>
          </a:xfrm>
          <a:scene3d>
            <a:camera prst="orthographicFront"/>
            <a:lightRig rig="threePt" dir="t">
              <a:rot lat="0" lon="0" rev="7500000"/>
            </a:lightRig>
          </a:scene3d>
        </p:grpSpPr>
        <p:sp>
          <p:nvSpPr>
            <p:cNvPr id="35" name="Rectangle 34"/>
            <p:cNvSpPr/>
            <p:nvPr/>
          </p:nvSpPr>
          <p:spPr>
            <a:xfrm>
              <a:off x="5" y="1145715"/>
              <a:ext cx="1754492" cy="2462264"/>
            </a:xfrm>
            <a:prstGeom prst="rect">
              <a:avLst/>
            </a:prstGeom>
            <a:sp3d extrusionH="190500" prstMaterial="dkEdge">
              <a:bevelT w="120650" h="38100" prst="relaxedInset"/>
              <a:bevelB w="120650" h="57150" prst="relaxedInset"/>
              <a:contourClr>
                <a:schemeClr val="bg1"/>
              </a:contourClr>
            </a:sp3d>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2">
              <a:schemeClr val="accent4">
                <a:tint val="40000"/>
                <a:alpha val="90000"/>
                <a:hueOff val="0"/>
                <a:satOff val="0"/>
                <a:lumOff val="0"/>
                <a:alphaOff val="0"/>
              </a:schemeClr>
            </a:effectRef>
            <a:fontRef idx="minor">
              <a:schemeClr val="dk1">
                <a:hueOff val="0"/>
                <a:satOff val="0"/>
                <a:lumOff val="0"/>
                <a:alphaOff val="0"/>
              </a:schemeClr>
            </a:fontRef>
          </p:style>
        </p:sp>
        <p:sp>
          <p:nvSpPr>
            <p:cNvPr id="36" name="TextBox 35"/>
            <p:cNvSpPr txBox="1"/>
            <p:nvPr/>
          </p:nvSpPr>
          <p:spPr>
            <a:xfrm>
              <a:off x="5" y="1145715"/>
              <a:ext cx="1754492" cy="246226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endParaRPr lang="en-US" sz="2300" kern="1200" dirty="0">
                <a:latin typeface="Oswald Regular" panose="020B0604020202020204" charset="0"/>
              </a:endParaRPr>
            </a:p>
          </p:txBody>
        </p:sp>
      </p:grpSp>
      <p:grpSp>
        <p:nvGrpSpPr>
          <p:cNvPr id="19" name="Group 18"/>
          <p:cNvGrpSpPr/>
          <p:nvPr/>
        </p:nvGrpSpPr>
        <p:grpSpPr>
          <a:xfrm>
            <a:off x="4918358" y="2942267"/>
            <a:ext cx="1754492" cy="671803"/>
            <a:chOff x="4003160" y="515965"/>
            <a:chExt cx="1754492" cy="662400"/>
          </a:xfrm>
          <a:scene3d>
            <a:camera prst="orthographicFront"/>
            <a:lightRig rig="threePt" dir="t">
              <a:rot lat="0" lon="0" rev="7500000"/>
            </a:lightRig>
          </a:scene3d>
        </p:grpSpPr>
        <p:sp>
          <p:nvSpPr>
            <p:cNvPr id="29" name="Rectangle 28"/>
            <p:cNvSpPr/>
            <p:nvPr/>
          </p:nvSpPr>
          <p:spPr>
            <a:xfrm>
              <a:off x="4003160" y="515965"/>
              <a:ext cx="1754492" cy="662400"/>
            </a:xfrm>
            <a:prstGeom prst="rect">
              <a:avLst/>
            </a:prstGeom>
            <a:sp3d prstMaterial="plastic">
              <a:bevelT w="127000" h="25400" prst="relaxedInset"/>
            </a:sp3d>
          </p:spPr>
          <p:style>
            <a:lnRef idx="0">
              <a:schemeClr val="accent4">
                <a:hueOff val="-2976513"/>
                <a:satOff val="17933"/>
                <a:lumOff val="1437"/>
                <a:alphaOff val="0"/>
              </a:schemeClr>
            </a:lnRef>
            <a:fillRef idx="3">
              <a:schemeClr val="accent4">
                <a:hueOff val="-2976513"/>
                <a:satOff val="17933"/>
                <a:lumOff val="1437"/>
                <a:alphaOff val="0"/>
              </a:schemeClr>
            </a:fillRef>
            <a:effectRef idx="2">
              <a:schemeClr val="accent4">
                <a:hueOff val="-2976513"/>
                <a:satOff val="17933"/>
                <a:lumOff val="1437"/>
                <a:alphaOff val="0"/>
              </a:schemeClr>
            </a:effectRef>
            <a:fontRef idx="minor">
              <a:schemeClr val="lt1"/>
            </a:fontRef>
          </p:style>
        </p:sp>
        <p:sp>
          <p:nvSpPr>
            <p:cNvPr id="30" name="TextBox 29"/>
            <p:cNvSpPr txBox="1"/>
            <p:nvPr/>
          </p:nvSpPr>
          <p:spPr>
            <a:xfrm>
              <a:off x="4003160" y="515965"/>
              <a:ext cx="1754492" cy="6624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Oswald Regular" panose="020B0604020202020204" charset="0"/>
                </a:rPr>
                <a:t>Reference</a:t>
              </a:r>
            </a:p>
          </p:txBody>
        </p:sp>
      </p:grpSp>
      <p:grpSp>
        <p:nvGrpSpPr>
          <p:cNvPr id="20" name="Group 19"/>
          <p:cNvGrpSpPr/>
          <p:nvPr/>
        </p:nvGrpSpPr>
        <p:grpSpPr>
          <a:xfrm>
            <a:off x="4918358" y="3604667"/>
            <a:ext cx="1754492" cy="2497217"/>
            <a:chOff x="4003160" y="1178365"/>
            <a:chExt cx="1754492" cy="2462264"/>
          </a:xfrm>
          <a:scene3d>
            <a:camera prst="orthographicFront"/>
            <a:lightRig rig="threePt" dir="t">
              <a:rot lat="0" lon="0" rev="7500000"/>
            </a:lightRig>
          </a:scene3d>
        </p:grpSpPr>
        <p:sp>
          <p:nvSpPr>
            <p:cNvPr id="27" name="Rectangle 26"/>
            <p:cNvSpPr/>
            <p:nvPr/>
          </p:nvSpPr>
          <p:spPr>
            <a:xfrm>
              <a:off x="4003160" y="1178365"/>
              <a:ext cx="1754492" cy="2462264"/>
            </a:xfrm>
            <a:prstGeom prst="rect">
              <a:avLst/>
            </a:prstGeom>
            <a:sp3d extrusionH="190500" prstMaterial="dkEdge">
              <a:bevelT w="120650" h="38100" prst="relaxedInset"/>
              <a:bevelB w="120650" h="57150" prst="relaxedInset"/>
              <a:contourClr>
                <a:schemeClr val="bg1"/>
              </a:contourClr>
            </a:sp3d>
          </p:spPr>
          <p:style>
            <a:lnRef idx="1">
              <a:schemeClr val="accent4">
                <a:tint val="40000"/>
                <a:alpha val="90000"/>
                <a:hueOff val="-2630473"/>
                <a:satOff val="14771"/>
                <a:lumOff val="939"/>
                <a:alphaOff val="0"/>
              </a:schemeClr>
            </a:lnRef>
            <a:fillRef idx="1">
              <a:schemeClr val="accent4">
                <a:tint val="40000"/>
                <a:alpha val="90000"/>
                <a:hueOff val="-2630473"/>
                <a:satOff val="14771"/>
                <a:lumOff val="939"/>
                <a:alphaOff val="0"/>
              </a:schemeClr>
            </a:fillRef>
            <a:effectRef idx="2">
              <a:schemeClr val="accent4">
                <a:tint val="40000"/>
                <a:alpha val="90000"/>
                <a:hueOff val="-2630473"/>
                <a:satOff val="14771"/>
                <a:lumOff val="939"/>
                <a:alphaOff val="0"/>
              </a:schemeClr>
            </a:effectRef>
            <a:fontRef idx="minor">
              <a:schemeClr val="dk1">
                <a:hueOff val="0"/>
                <a:satOff val="0"/>
                <a:lumOff val="0"/>
                <a:alphaOff val="0"/>
              </a:schemeClr>
            </a:fontRef>
          </p:style>
        </p:sp>
        <p:sp>
          <p:nvSpPr>
            <p:cNvPr id="28" name="TextBox 27"/>
            <p:cNvSpPr txBox="1"/>
            <p:nvPr/>
          </p:nvSpPr>
          <p:spPr>
            <a:xfrm>
              <a:off x="4003160" y="1178365"/>
              <a:ext cx="1754492" cy="246226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2300" kern="1200" dirty="0">
                  <a:latin typeface="Oswald Regular" panose="020B0604020202020204" charset="0"/>
                </a:rPr>
                <a:t>Value fed from another command</a:t>
              </a:r>
            </a:p>
          </p:txBody>
        </p:sp>
      </p:grpSp>
      <p:grpSp>
        <p:nvGrpSpPr>
          <p:cNvPr id="21" name="Group 20"/>
          <p:cNvGrpSpPr/>
          <p:nvPr/>
        </p:nvGrpSpPr>
        <p:grpSpPr>
          <a:xfrm>
            <a:off x="7086600" y="2951670"/>
            <a:ext cx="1754492" cy="662400"/>
            <a:chOff x="6003281" y="515965"/>
            <a:chExt cx="1754492" cy="662400"/>
          </a:xfrm>
          <a:scene3d>
            <a:camera prst="orthographicFront"/>
            <a:lightRig rig="threePt" dir="t">
              <a:rot lat="0" lon="0" rev="7500000"/>
            </a:lightRig>
          </a:scene3d>
        </p:grpSpPr>
        <p:sp>
          <p:nvSpPr>
            <p:cNvPr id="25" name="Rectangle 24"/>
            <p:cNvSpPr/>
            <p:nvPr/>
          </p:nvSpPr>
          <p:spPr>
            <a:xfrm>
              <a:off x="6003281" y="515965"/>
              <a:ext cx="1754492" cy="662400"/>
            </a:xfrm>
            <a:prstGeom prst="rect">
              <a:avLst/>
            </a:prstGeom>
            <a:sp3d prstMaterial="plastic">
              <a:bevelT w="127000" h="25400" prst="relaxedInset"/>
            </a:sp3d>
          </p:spPr>
          <p:style>
            <a:lnRef idx="0">
              <a:schemeClr val="accent4">
                <a:hueOff val="-4464770"/>
                <a:satOff val="26899"/>
                <a:lumOff val="2156"/>
                <a:alphaOff val="0"/>
              </a:schemeClr>
            </a:lnRef>
            <a:fillRef idx="3">
              <a:schemeClr val="accent4">
                <a:hueOff val="-4464770"/>
                <a:satOff val="26899"/>
                <a:lumOff val="2156"/>
                <a:alphaOff val="0"/>
              </a:schemeClr>
            </a:fillRef>
            <a:effectRef idx="2">
              <a:schemeClr val="accent4">
                <a:hueOff val="-4464770"/>
                <a:satOff val="26899"/>
                <a:lumOff val="2156"/>
                <a:alphaOff val="0"/>
              </a:schemeClr>
            </a:effectRef>
            <a:fontRef idx="minor">
              <a:schemeClr val="lt1"/>
            </a:fontRef>
          </p:style>
        </p:sp>
        <p:sp>
          <p:nvSpPr>
            <p:cNvPr id="26" name="TextBox 25"/>
            <p:cNvSpPr txBox="1"/>
            <p:nvPr/>
          </p:nvSpPr>
          <p:spPr>
            <a:xfrm>
              <a:off x="6003281" y="515965"/>
              <a:ext cx="1754492" cy="6624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Oswald Regular" panose="020B0604020202020204" charset="0"/>
                </a:rPr>
                <a:t>Variable</a:t>
              </a:r>
            </a:p>
          </p:txBody>
        </p:sp>
      </p:grpSp>
      <p:grpSp>
        <p:nvGrpSpPr>
          <p:cNvPr id="22" name="Group 21"/>
          <p:cNvGrpSpPr/>
          <p:nvPr/>
        </p:nvGrpSpPr>
        <p:grpSpPr>
          <a:xfrm>
            <a:off x="7086600" y="3614070"/>
            <a:ext cx="1754492" cy="2462264"/>
            <a:chOff x="6003281" y="1178365"/>
            <a:chExt cx="1754492" cy="2462264"/>
          </a:xfrm>
          <a:scene3d>
            <a:camera prst="orthographicFront"/>
            <a:lightRig rig="threePt" dir="t">
              <a:rot lat="0" lon="0" rev="7500000"/>
            </a:lightRig>
          </a:scene3d>
        </p:grpSpPr>
        <p:sp>
          <p:nvSpPr>
            <p:cNvPr id="23" name="Rectangle 22"/>
            <p:cNvSpPr/>
            <p:nvPr/>
          </p:nvSpPr>
          <p:spPr>
            <a:xfrm>
              <a:off x="6003281" y="1178365"/>
              <a:ext cx="1754492" cy="2462264"/>
            </a:xfrm>
            <a:prstGeom prst="rect">
              <a:avLst/>
            </a:prstGeom>
            <a:sp3d extrusionH="190500" prstMaterial="dkEdge">
              <a:bevelT w="120650" h="38100" prst="relaxedInset"/>
              <a:bevelB w="120650" h="57150" prst="relaxedInset"/>
              <a:contourClr>
                <a:schemeClr val="bg1"/>
              </a:contourClr>
            </a:sp3d>
          </p:spPr>
          <p:style>
            <a:lnRef idx="1">
              <a:schemeClr val="accent4">
                <a:tint val="40000"/>
                <a:alpha val="90000"/>
                <a:hueOff val="-3945710"/>
                <a:satOff val="22157"/>
                <a:lumOff val="1408"/>
                <a:alphaOff val="0"/>
              </a:schemeClr>
            </a:lnRef>
            <a:fillRef idx="1">
              <a:schemeClr val="accent4">
                <a:tint val="40000"/>
                <a:alpha val="90000"/>
                <a:hueOff val="-3945710"/>
                <a:satOff val="22157"/>
                <a:lumOff val="1408"/>
                <a:alphaOff val="0"/>
              </a:schemeClr>
            </a:fillRef>
            <a:effectRef idx="2">
              <a:schemeClr val="accent4">
                <a:tint val="40000"/>
                <a:alpha val="90000"/>
                <a:hueOff val="-3945710"/>
                <a:satOff val="22157"/>
                <a:lumOff val="1408"/>
                <a:alphaOff val="0"/>
              </a:schemeClr>
            </a:effectRef>
            <a:fontRef idx="minor">
              <a:schemeClr val="dk1">
                <a:hueOff val="0"/>
                <a:satOff val="0"/>
                <a:lumOff val="0"/>
                <a:alphaOff val="0"/>
              </a:schemeClr>
            </a:fontRef>
          </p:style>
        </p:sp>
        <p:sp>
          <p:nvSpPr>
            <p:cNvPr id="24" name="TextBox 23"/>
            <p:cNvSpPr txBox="1"/>
            <p:nvPr/>
          </p:nvSpPr>
          <p:spPr>
            <a:xfrm>
              <a:off x="6003281" y="1178365"/>
              <a:ext cx="1754492" cy="246226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2300" dirty="0">
                  <a:latin typeface="Oswald Regular" panose="020B0604020202020204" charset="0"/>
                </a:rPr>
                <a:t>Retrieved from a variable of a compatible data type</a:t>
              </a:r>
              <a:endParaRPr lang="en-US" sz="2300" kern="1200" dirty="0">
                <a:latin typeface="Oswald Regular" panose="020B0604020202020204" charset="0"/>
              </a:endParaRPr>
            </a:p>
          </p:txBody>
        </p:sp>
      </p:grpSp>
      <p:grpSp>
        <p:nvGrpSpPr>
          <p:cNvPr id="87" name="Group 86"/>
          <p:cNvGrpSpPr/>
          <p:nvPr/>
        </p:nvGrpSpPr>
        <p:grpSpPr>
          <a:xfrm>
            <a:off x="2769263" y="2942267"/>
            <a:ext cx="1754492" cy="662400"/>
            <a:chOff x="1981265" y="483308"/>
            <a:chExt cx="1754492" cy="662400"/>
          </a:xfrm>
          <a:scene3d>
            <a:camera prst="orthographicFront"/>
            <a:lightRig rig="threePt" dir="t">
              <a:rot lat="0" lon="0" rev="7500000"/>
            </a:lightRig>
          </a:scene3d>
        </p:grpSpPr>
        <p:sp>
          <p:nvSpPr>
            <p:cNvPr id="88" name="Rectangle 87"/>
            <p:cNvSpPr/>
            <p:nvPr/>
          </p:nvSpPr>
          <p:spPr>
            <a:xfrm>
              <a:off x="1981265" y="483308"/>
              <a:ext cx="1754492" cy="662400"/>
            </a:xfrm>
            <a:prstGeom prst="rect">
              <a:avLst/>
            </a:prstGeom>
            <a:sp3d prstMaterial="plastic">
              <a:bevelT w="127000" h="25400" prst="relaxedInset"/>
            </a:sp3d>
          </p:spPr>
          <p:style>
            <a:lnRef idx="0">
              <a:schemeClr val="accent4">
                <a:hueOff val="-1488257"/>
                <a:satOff val="8966"/>
                <a:lumOff val="719"/>
                <a:alphaOff val="0"/>
              </a:schemeClr>
            </a:lnRef>
            <a:fillRef idx="3">
              <a:schemeClr val="accent4">
                <a:hueOff val="-1488257"/>
                <a:satOff val="8966"/>
                <a:lumOff val="719"/>
                <a:alphaOff val="0"/>
              </a:schemeClr>
            </a:fillRef>
            <a:effectRef idx="2">
              <a:schemeClr val="accent4">
                <a:hueOff val="-1488257"/>
                <a:satOff val="8966"/>
                <a:lumOff val="719"/>
                <a:alphaOff val="0"/>
              </a:schemeClr>
            </a:effectRef>
            <a:fontRef idx="minor">
              <a:schemeClr val="lt1"/>
            </a:fontRef>
          </p:style>
        </p:sp>
        <p:sp>
          <p:nvSpPr>
            <p:cNvPr id="89" name="TextBox 88"/>
            <p:cNvSpPr txBox="1"/>
            <p:nvPr/>
          </p:nvSpPr>
          <p:spPr>
            <a:xfrm>
              <a:off x="1981265" y="483308"/>
              <a:ext cx="1754492" cy="66240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Oswald Regular" panose="020B0604020202020204" charset="0"/>
                </a:rPr>
                <a:t>Enter Value</a:t>
              </a:r>
            </a:p>
          </p:txBody>
        </p:sp>
      </p:grpSp>
      <p:sp>
        <p:nvSpPr>
          <p:cNvPr id="91" name="Rectangle 90"/>
          <p:cNvSpPr/>
          <p:nvPr/>
        </p:nvSpPr>
        <p:spPr>
          <a:xfrm>
            <a:off x="664805" y="3601976"/>
            <a:ext cx="1857108" cy="2462263"/>
          </a:xfrm>
          <a:prstGeom prst="rect">
            <a:avLst/>
          </a:prstGeom>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p:spPr>
        <p:style>
          <a:lnRef idx="1">
            <a:schemeClr val="accent4">
              <a:tint val="40000"/>
              <a:alpha val="90000"/>
              <a:hueOff val="-1315237"/>
              <a:satOff val="7386"/>
              <a:lumOff val="469"/>
              <a:alphaOff val="0"/>
            </a:schemeClr>
          </a:lnRef>
          <a:fillRef idx="1">
            <a:schemeClr val="accent4">
              <a:tint val="40000"/>
              <a:alpha val="90000"/>
              <a:hueOff val="-1315237"/>
              <a:satOff val="7386"/>
              <a:lumOff val="469"/>
              <a:alphaOff val="0"/>
            </a:schemeClr>
          </a:fillRef>
          <a:effectRef idx="2">
            <a:schemeClr val="accent4">
              <a:tint val="40000"/>
              <a:alpha val="90000"/>
              <a:hueOff val="-1315237"/>
              <a:satOff val="7386"/>
              <a:lumOff val="469"/>
              <a:alphaOff val="0"/>
            </a:schemeClr>
          </a:effectRef>
          <a:fontRef idx="minor">
            <a:schemeClr val="dk1">
              <a:hueOff val="0"/>
              <a:satOff val="0"/>
              <a:lumOff val="0"/>
              <a:alphaOff val="0"/>
            </a:schemeClr>
          </a:fontRef>
        </p:style>
      </p:sp>
      <p:pic>
        <p:nvPicPr>
          <p:cNvPr id="93" name="Picture 92"/>
          <p:cNvPicPr>
            <a:picLocks noChangeAspect="1"/>
          </p:cNvPicPr>
          <p:nvPr/>
        </p:nvPicPr>
        <p:blipFill>
          <a:blip r:embed="rId3"/>
          <a:stretch>
            <a:fillRect/>
          </a:stretch>
        </p:blipFill>
        <p:spPr>
          <a:xfrm>
            <a:off x="663716" y="3801789"/>
            <a:ext cx="1858198" cy="2133333"/>
          </a:xfrm>
          <a:prstGeom prst="rect">
            <a:avLst/>
          </a:prstGeom>
        </p:spPr>
      </p:pic>
      <p:grpSp>
        <p:nvGrpSpPr>
          <p:cNvPr id="31" name="Group 30"/>
          <p:cNvGrpSpPr/>
          <p:nvPr/>
        </p:nvGrpSpPr>
        <p:grpSpPr>
          <a:xfrm>
            <a:off x="2764116" y="3599118"/>
            <a:ext cx="1760338" cy="2512169"/>
            <a:chOff x="1696518" y="1022627"/>
            <a:chExt cx="1760338" cy="2477007"/>
          </a:xfrm>
          <a:scene3d>
            <a:camera prst="orthographicFront"/>
            <a:lightRig rig="threePt" dir="t">
              <a:rot lat="0" lon="0" rev="7500000"/>
            </a:lightRig>
          </a:scene3d>
        </p:grpSpPr>
        <p:sp>
          <p:nvSpPr>
            <p:cNvPr id="32" name="Rectangle 31"/>
            <p:cNvSpPr/>
            <p:nvPr/>
          </p:nvSpPr>
          <p:spPr>
            <a:xfrm>
              <a:off x="1702364" y="1037370"/>
              <a:ext cx="1754492" cy="2462264"/>
            </a:xfrm>
            <a:prstGeom prst="rect">
              <a:avLst/>
            </a:prstGeom>
            <a:sp3d extrusionH="190500" prstMaterial="dkEdge">
              <a:bevelT w="120650" h="38100" prst="relaxedInset"/>
              <a:bevelB w="120650" h="57150" prst="relaxedInset"/>
              <a:contourClr>
                <a:schemeClr val="bg1"/>
              </a:contourClr>
            </a:sp3d>
          </p:spPr>
          <p:style>
            <a:lnRef idx="1">
              <a:schemeClr val="accent4">
                <a:tint val="40000"/>
                <a:alpha val="90000"/>
                <a:hueOff val="-2630473"/>
                <a:satOff val="14771"/>
                <a:lumOff val="939"/>
                <a:alphaOff val="0"/>
              </a:schemeClr>
            </a:lnRef>
            <a:fillRef idx="1">
              <a:schemeClr val="accent4">
                <a:tint val="40000"/>
                <a:alpha val="90000"/>
                <a:hueOff val="-2630473"/>
                <a:satOff val="14771"/>
                <a:lumOff val="939"/>
                <a:alphaOff val="0"/>
              </a:schemeClr>
            </a:fillRef>
            <a:effectRef idx="2">
              <a:schemeClr val="accent4">
                <a:tint val="40000"/>
                <a:alpha val="90000"/>
                <a:hueOff val="-2630473"/>
                <a:satOff val="14771"/>
                <a:lumOff val="939"/>
                <a:alphaOff val="0"/>
              </a:schemeClr>
            </a:effectRef>
            <a:fontRef idx="minor">
              <a:schemeClr val="dk1">
                <a:hueOff val="0"/>
                <a:satOff val="0"/>
                <a:lumOff val="0"/>
                <a:alphaOff val="0"/>
              </a:schemeClr>
            </a:fontRef>
          </p:style>
        </p:sp>
        <p:sp>
          <p:nvSpPr>
            <p:cNvPr id="33" name="TextBox 32"/>
            <p:cNvSpPr txBox="1"/>
            <p:nvPr/>
          </p:nvSpPr>
          <p:spPr>
            <a:xfrm>
              <a:off x="1696518" y="1022627"/>
              <a:ext cx="1754492" cy="2462264"/>
            </a:xfrm>
            <a:prstGeom prst="rect">
              <a:avLst/>
            </a:prstGeom>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2682" tIns="122682" rIns="163576" bIns="184023" numCol="1" spcCol="1270" anchor="t" anchorCtr="0">
              <a:noAutofit/>
            </a:bodyPr>
            <a:lstStyle/>
            <a:p>
              <a:pPr marL="0" lvl="1" algn="ctr" defTabSz="1022350">
                <a:lnSpc>
                  <a:spcPct val="90000"/>
                </a:lnSpc>
                <a:spcBef>
                  <a:spcPct val="0"/>
                </a:spcBef>
                <a:spcAft>
                  <a:spcPct val="15000"/>
                </a:spcAft>
              </a:pPr>
              <a:r>
                <a:rPr lang="en-US" sz="2300" kern="1200" dirty="0">
                  <a:latin typeface="Oswald Regular" panose="020B0604020202020204" charset="0"/>
                </a:rPr>
                <a:t>Hard Coded by typing directly into field</a:t>
              </a:r>
            </a:p>
          </p:txBody>
        </p:sp>
      </p:grpSp>
    </p:spTree>
    <p:extLst>
      <p:ext uri="{BB962C8B-B14F-4D97-AF65-F5344CB8AC3E}">
        <p14:creationId xmlns:p14="http://schemas.microsoft.com/office/powerpoint/2010/main" val="41554505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Arguments</a:t>
            </a:r>
          </a:p>
        </p:txBody>
      </p:sp>
      <p:pic>
        <p:nvPicPr>
          <p:cNvPr id="3" name="Picture 2"/>
          <p:cNvPicPr>
            <a:picLocks noChangeAspect="1"/>
          </p:cNvPicPr>
          <p:nvPr/>
        </p:nvPicPr>
        <p:blipFill>
          <a:blip r:embed="rId2"/>
          <a:stretch>
            <a:fillRect/>
          </a:stretch>
        </p:blipFill>
        <p:spPr>
          <a:xfrm>
            <a:off x="-8792" y="1828800"/>
            <a:ext cx="9144000" cy="838200"/>
          </a:xfrm>
          <a:prstGeom prst="rect">
            <a:avLst/>
          </a:prstGeom>
        </p:spPr>
      </p:pic>
      <p:pic>
        <p:nvPicPr>
          <p:cNvPr id="7" name="Picture 6"/>
          <p:cNvPicPr>
            <a:picLocks noChangeAspect="1"/>
          </p:cNvPicPr>
          <p:nvPr/>
        </p:nvPicPr>
        <p:blipFill>
          <a:blip r:embed="rId3"/>
          <a:stretch>
            <a:fillRect/>
          </a:stretch>
        </p:blipFill>
        <p:spPr>
          <a:xfrm>
            <a:off x="5486400" y="2247900"/>
            <a:ext cx="2985924" cy="3923809"/>
          </a:xfrm>
          <a:prstGeom prst="rect">
            <a:avLst/>
          </a:prstGeom>
        </p:spPr>
      </p:pic>
      <p:pic>
        <p:nvPicPr>
          <p:cNvPr id="10" name="Picture 9"/>
          <p:cNvPicPr>
            <a:picLocks noChangeAspect="1"/>
          </p:cNvPicPr>
          <p:nvPr/>
        </p:nvPicPr>
        <p:blipFill>
          <a:blip r:embed="rId4"/>
          <a:stretch>
            <a:fillRect/>
          </a:stretch>
        </p:blipFill>
        <p:spPr>
          <a:xfrm>
            <a:off x="-8792" y="1828800"/>
            <a:ext cx="9152792" cy="838200"/>
          </a:xfrm>
          <a:prstGeom prst="rect">
            <a:avLst/>
          </a:prstGeom>
        </p:spPr>
      </p:pic>
      <p:pic>
        <p:nvPicPr>
          <p:cNvPr id="11" name="Picture 10"/>
          <p:cNvPicPr>
            <a:picLocks noChangeAspect="1"/>
          </p:cNvPicPr>
          <p:nvPr/>
        </p:nvPicPr>
        <p:blipFill>
          <a:blip r:embed="rId5"/>
          <a:stretch>
            <a:fillRect/>
          </a:stretch>
        </p:blipFill>
        <p:spPr>
          <a:xfrm>
            <a:off x="-4396" y="1835593"/>
            <a:ext cx="9152792" cy="838200"/>
          </a:xfrm>
          <a:prstGeom prst="rect">
            <a:avLst/>
          </a:prstGeom>
        </p:spPr>
      </p:pic>
      <p:pic>
        <p:nvPicPr>
          <p:cNvPr id="12" name="Picture 11"/>
          <p:cNvPicPr>
            <a:picLocks noChangeAspect="1"/>
          </p:cNvPicPr>
          <p:nvPr/>
        </p:nvPicPr>
        <p:blipFill>
          <a:blip r:embed="rId6"/>
          <a:stretch>
            <a:fillRect/>
          </a:stretch>
        </p:blipFill>
        <p:spPr>
          <a:xfrm>
            <a:off x="0" y="3638375"/>
            <a:ext cx="9144000" cy="1142857"/>
          </a:xfrm>
          <a:prstGeom prst="rect">
            <a:avLst/>
          </a:prstGeom>
        </p:spPr>
      </p:pic>
      <p:pic>
        <p:nvPicPr>
          <p:cNvPr id="23" name="Picture 22"/>
          <p:cNvPicPr>
            <a:picLocks noChangeAspect="1"/>
          </p:cNvPicPr>
          <p:nvPr/>
        </p:nvPicPr>
        <p:blipFill>
          <a:blip r:embed="rId7"/>
          <a:stretch>
            <a:fillRect/>
          </a:stretch>
        </p:blipFill>
        <p:spPr>
          <a:xfrm>
            <a:off x="0" y="3654694"/>
            <a:ext cx="9135208" cy="1133333"/>
          </a:xfrm>
          <a:prstGeom prst="rect">
            <a:avLst/>
          </a:prstGeom>
        </p:spPr>
      </p:pic>
      <p:cxnSp>
        <p:nvCxnSpPr>
          <p:cNvPr id="15" name="Connector: Elbow 14"/>
          <p:cNvCxnSpPr>
            <a:cxnSpLocks/>
          </p:cNvCxnSpPr>
          <p:nvPr/>
        </p:nvCxnSpPr>
        <p:spPr>
          <a:xfrm rot="10800000">
            <a:off x="6946523" y="2545308"/>
            <a:ext cx="1783638" cy="1376528"/>
          </a:xfrm>
          <a:prstGeom prst="bentConnector3">
            <a:avLst>
              <a:gd name="adj1" fmla="val 213"/>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8">
            <a:duotone>
              <a:prstClr val="black"/>
              <a:srgbClr val="FFFF00">
                <a:tint val="45000"/>
                <a:satMod val="400000"/>
              </a:srgbClr>
            </a:duotone>
          </a:blip>
          <a:srcRect l="22951" r="51200" b="-46"/>
          <a:stretch/>
        </p:blipFill>
        <p:spPr>
          <a:xfrm>
            <a:off x="8501561" y="2957348"/>
            <a:ext cx="457200" cy="3906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p:cNvPicPr>
            <a:picLocks noChangeAspect="1"/>
          </p:cNvPicPr>
          <p:nvPr/>
        </p:nvPicPr>
        <p:blipFill>
          <a:blip r:embed="rId9"/>
          <a:stretch>
            <a:fillRect/>
          </a:stretch>
        </p:blipFill>
        <p:spPr>
          <a:xfrm>
            <a:off x="4419600" y="3962400"/>
            <a:ext cx="1066800" cy="668081"/>
          </a:xfrm>
          <a:prstGeom prst="rect">
            <a:avLst/>
          </a:prstGeom>
        </p:spPr>
      </p:pic>
      <p:cxnSp>
        <p:nvCxnSpPr>
          <p:cNvPr id="26" name="Connector: Elbow 25"/>
          <p:cNvCxnSpPr>
            <a:stCxn id="24" idx="0"/>
          </p:cNvCxnSpPr>
          <p:nvPr/>
        </p:nvCxnSpPr>
        <p:spPr>
          <a:xfrm rot="5400000" flipH="1" flipV="1">
            <a:off x="4762500" y="2857500"/>
            <a:ext cx="1295400" cy="914400"/>
          </a:xfrm>
          <a:prstGeom prst="bentConnector3">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709281" y="2935673"/>
            <a:ext cx="540162" cy="369332"/>
          </a:xfrm>
          <a:prstGeom prst="rect">
            <a:avLst/>
          </a:prstGeom>
          <a:noFill/>
          <a:ln w="38100">
            <a:solidFill>
              <a:schemeClr val="tx1"/>
            </a:solidFill>
          </a:ln>
        </p:spPr>
        <p:txBody>
          <a:bodyPr wrap="square" rtlCol="0">
            <a:spAutoFit/>
          </a:bodyPr>
          <a:lstStyle/>
          <a:p>
            <a:pPr algn="ctr"/>
            <a:r>
              <a:rPr lang="en-US" dirty="0"/>
              <a:t>OR</a:t>
            </a:r>
          </a:p>
        </p:txBody>
      </p:sp>
    </p:spTree>
    <p:extLst>
      <p:ext uri="{BB962C8B-B14F-4D97-AF65-F5344CB8AC3E}">
        <p14:creationId xmlns:p14="http://schemas.microsoft.com/office/powerpoint/2010/main" val="47512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7"/>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500"/>
                            </p:stCondLst>
                            <p:childTnLst>
                              <p:par>
                                <p:cTn id="21" presetID="22" presetClass="entr" presetSubtype="4"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par>
                          <p:cTn id="34" fill="hold">
                            <p:stCondLst>
                              <p:cond delay="1500"/>
                            </p:stCondLst>
                            <p:childTnLst>
                              <p:par>
                                <p:cTn id="35" presetID="22" presetClass="entr" presetSubtype="1"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543800" cy="1143000"/>
          </a:xfrm>
        </p:spPr>
        <p:txBody>
          <a:bodyPr/>
          <a:lstStyle/>
          <a:p>
            <a:r>
              <a:rPr lang="en-US" dirty="0"/>
              <a:t>Editing Arguments</a:t>
            </a:r>
          </a:p>
        </p:txBody>
      </p:sp>
      <p:sp>
        <p:nvSpPr>
          <p:cNvPr id="4" name="Date Placeholder 3"/>
          <p:cNvSpPr>
            <a:spLocks noGrp="1"/>
          </p:cNvSpPr>
          <p:nvPr>
            <p:ph type="dt" sz="half" idx="10"/>
          </p:nvPr>
        </p:nvSpPr>
        <p:spPr/>
        <p:txBody>
          <a:bodyPr/>
          <a:lstStyle/>
          <a:p>
            <a:fld id="{75568653-CFA4-4932-AEC3-3DE3699ED458}" type="datetime1">
              <a:rPr lang="en-US" smtClean="0"/>
              <a:t>5/1/2017</a:t>
            </a:fld>
            <a:endParaRPr lang="en-US"/>
          </a:p>
        </p:txBody>
      </p:sp>
      <p:pic>
        <p:nvPicPr>
          <p:cNvPr id="5" name="argument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1081146"/>
            <a:ext cx="8382000" cy="5776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5066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 Types	</a:t>
            </a:r>
          </a:p>
        </p:txBody>
      </p:sp>
      <p:sp>
        <p:nvSpPr>
          <p:cNvPr id="4" name="Date Placeholder 3"/>
          <p:cNvSpPr>
            <a:spLocks noGrp="1"/>
          </p:cNvSpPr>
          <p:nvPr>
            <p:ph type="dt" sz="half" idx="4294967295"/>
          </p:nvPr>
        </p:nvSpPr>
        <p:spPr>
          <a:xfrm>
            <a:off x="8153400" y="6172200"/>
            <a:ext cx="990600" cy="365125"/>
          </a:xfrm>
        </p:spPr>
        <p:txBody>
          <a:bodyPr/>
          <a:lstStyle/>
          <a:p>
            <a:fld id="{75568653-CFA4-4932-AEC3-3DE3699ED458}" type="datetime1">
              <a:rPr lang="en-US" smtClean="0"/>
              <a:t>5/1/2017</a:t>
            </a:fld>
            <a:endParaRPr lang="en-US"/>
          </a:p>
        </p:txBody>
      </p:sp>
      <p:pic>
        <p:nvPicPr>
          <p:cNvPr id="8" name="Content Placeholder 7"/>
          <p:cNvPicPr>
            <a:picLocks noGrp="1" noChangeAspect="1"/>
          </p:cNvPicPr>
          <p:nvPr>
            <p:ph idx="16"/>
          </p:nvPr>
        </p:nvPicPr>
        <p:blipFill>
          <a:blip r:embed="rId2">
            <a:extLst>
              <a:ext uri="{28A0092B-C50C-407E-A947-70E740481C1C}">
                <a14:useLocalDpi xmlns:a14="http://schemas.microsoft.com/office/drawing/2010/main" val="0"/>
              </a:ext>
            </a:extLst>
          </a:blip>
          <a:stretch>
            <a:fillRect/>
          </a:stretch>
        </p:blipFill>
        <p:spPr>
          <a:xfrm>
            <a:off x="959580" y="3581400"/>
            <a:ext cx="3186240" cy="2348621"/>
          </a:xfrm>
          <a:prstGeom prst="rect">
            <a:avLst/>
          </a:prstGeom>
        </p:spPr>
      </p:pic>
      <p:sp>
        <p:nvSpPr>
          <p:cNvPr id="11" name="TextBox 10"/>
          <p:cNvSpPr txBox="1"/>
          <p:nvPr/>
        </p:nvSpPr>
        <p:spPr>
          <a:xfrm>
            <a:off x="1143000" y="2057400"/>
            <a:ext cx="2819400" cy="1200329"/>
          </a:xfrm>
          <a:prstGeom prst="rect">
            <a:avLst/>
          </a:prstGeom>
          <a:noFill/>
        </p:spPr>
        <p:txBody>
          <a:bodyPr wrap="square" rtlCol="0">
            <a:spAutoFit/>
          </a:bodyPr>
          <a:lstStyle/>
          <a:p>
            <a:pPr algn="ctr"/>
            <a:r>
              <a:rPr lang="en-US" u="sng" dirty="0"/>
              <a:t>Embedded</a:t>
            </a:r>
          </a:p>
          <a:p>
            <a:pPr algn="ctr"/>
            <a:endParaRPr lang="en-US" dirty="0"/>
          </a:p>
          <a:p>
            <a:pPr algn="ctr"/>
            <a:r>
              <a:rPr lang="en-US" dirty="0"/>
              <a:t>Stored in the SA job file and listed in the tree</a:t>
            </a:r>
          </a:p>
        </p:txBody>
      </p:sp>
      <p:sp>
        <p:nvSpPr>
          <p:cNvPr id="15" name="TextBox 14"/>
          <p:cNvSpPr txBox="1"/>
          <p:nvPr/>
        </p:nvSpPr>
        <p:spPr>
          <a:xfrm>
            <a:off x="5638800" y="2057400"/>
            <a:ext cx="2819400" cy="1200329"/>
          </a:xfrm>
          <a:prstGeom prst="rect">
            <a:avLst/>
          </a:prstGeom>
          <a:noFill/>
        </p:spPr>
        <p:txBody>
          <a:bodyPr wrap="square" rtlCol="0">
            <a:spAutoFit/>
          </a:bodyPr>
          <a:lstStyle/>
          <a:p>
            <a:pPr algn="ctr"/>
            <a:r>
              <a:rPr lang="en-US" u="sng" dirty="0"/>
              <a:t>External</a:t>
            </a:r>
          </a:p>
          <a:p>
            <a:pPr algn="ctr"/>
            <a:endParaRPr lang="en-US" dirty="0"/>
          </a:p>
          <a:p>
            <a:pPr algn="ctr"/>
            <a:r>
              <a:rPr lang="en-US" dirty="0"/>
              <a:t>Separate .</a:t>
            </a:r>
            <a:r>
              <a:rPr lang="en-US" dirty="0" err="1"/>
              <a:t>mp</a:t>
            </a:r>
            <a:r>
              <a:rPr lang="en-US" dirty="0"/>
              <a:t> file</a:t>
            </a:r>
          </a:p>
          <a:p>
            <a:pPr algn="ctr"/>
            <a:r>
              <a:rPr lang="en-US" dirty="0"/>
              <a:t>Independent of any job file</a:t>
            </a:r>
          </a:p>
        </p:txBody>
      </p:sp>
      <p:pic>
        <p:nvPicPr>
          <p:cNvPr id="16" name="Picture Placeholder 8"/>
          <p:cNvPicPr>
            <a:picLocks noChangeAspect="1"/>
          </p:cNvPicPr>
          <p:nvPr/>
        </p:nvPicPr>
        <p:blipFill>
          <a:blip r:embed="rId3" cstate="print">
            <a:extLst>
              <a:ext uri="{28A0092B-C50C-407E-A947-70E740481C1C}">
                <a14:useLocalDpi xmlns:a14="http://schemas.microsoft.com/office/drawing/2010/main" val="0"/>
              </a:ext>
            </a:extLst>
          </a:blip>
          <a:srcRect t="2699" b="2699"/>
          <a:stretch>
            <a:fillRect/>
          </a:stretch>
        </p:blipFill>
        <p:spPr>
          <a:xfrm>
            <a:off x="6312557" y="3775786"/>
            <a:ext cx="1471886" cy="1878357"/>
          </a:xfrm>
          <a:prstGeom prst="rect">
            <a:avLst/>
          </a:prstGeom>
        </p:spPr>
      </p:pic>
    </p:spTree>
    <p:extLst>
      <p:ext uri="{BB962C8B-B14F-4D97-AF65-F5344CB8AC3E}">
        <p14:creationId xmlns:p14="http://schemas.microsoft.com/office/powerpoint/2010/main" val="10135398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Running an Embedded Script</a:t>
            </a:r>
          </a:p>
        </p:txBody>
      </p:sp>
      <p:sp>
        <p:nvSpPr>
          <p:cNvPr id="3" name="Content Placeholder 2"/>
          <p:cNvSpPr>
            <a:spLocks noGrp="1"/>
          </p:cNvSpPr>
          <p:nvPr>
            <p:ph idx="1"/>
          </p:nvPr>
        </p:nvSpPr>
        <p:spPr>
          <a:xfrm>
            <a:off x="1143000" y="1828800"/>
            <a:ext cx="4876800" cy="4297363"/>
          </a:xfrm>
        </p:spPr>
        <p:txBody>
          <a:bodyPr>
            <a:normAutofit lnSpcReduction="10000"/>
          </a:bodyPr>
          <a:lstStyle/>
          <a:p>
            <a:r>
              <a:rPr lang="en-US" dirty="0"/>
              <a:t>Locate script in measurement plans category in tree</a:t>
            </a:r>
          </a:p>
          <a:p>
            <a:pPr marL="0" indent="0">
              <a:buNone/>
            </a:pPr>
            <a:endParaRPr lang="en-US" dirty="0"/>
          </a:p>
          <a:p>
            <a:r>
              <a:rPr lang="en-US" dirty="0"/>
              <a:t>Right-click and select RUN</a:t>
            </a:r>
          </a:p>
          <a:p>
            <a:pPr marL="0" indent="0">
              <a:buNone/>
            </a:pPr>
            <a:endParaRPr lang="en-US" dirty="0"/>
          </a:p>
          <a:p>
            <a:r>
              <a:rPr lang="en-US" dirty="0"/>
              <a:t>Script loads into MP Bar</a:t>
            </a:r>
          </a:p>
        </p:txBody>
      </p:sp>
      <p:pic>
        <p:nvPicPr>
          <p:cNvPr id="6" name="Picture 5"/>
          <p:cNvPicPr>
            <a:picLocks noChangeAspect="1"/>
          </p:cNvPicPr>
          <p:nvPr/>
        </p:nvPicPr>
        <p:blipFill>
          <a:blip r:embed="rId2"/>
          <a:stretch>
            <a:fillRect/>
          </a:stretch>
        </p:blipFill>
        <p:spPr>
          <a:xfrm>
            <a:off x="6256782" y="2470142"/>
            <a:ext cx="2459326" cy="3014678"/>
          </a:xfrm>
          <a:prstGeom prst="rect">
            <a:avLst/>
          </a:prstGeom>
        </p:spPr>
      </p:pic>
    </p:spTree>
    <p:extLst>
      <p:ext uri="{BB962C8B-B14F-4D97-AF65-F5344CB8AC3E}">
        <p14:creationId xmlns:p14="http://schemas.microsoft.com/office/powerpoint/2010/main" val="18293980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Running an External Script</a:t>
            </a:r>
          </a:p>
        </p:txBody>
      </p:sp>
      <p:sp>
        <p:nvSpPr>
          <p:cNvPr id="3" name="Content Placeholder 2"/>
          <p:cNvSpPr>
            <a:spLocks noGrp="1"/>
          </p:cNvSpPr>
          <p:nvPr>
            <p:ph idx="1"/>
          </p:nvPr>
        </p:nvSpPr>
        <p:spPr/>
        <p:txBody>
          <a:bodyPr/>
          <a:lstStyle/>
          <a:p>
            <a:r>
              <a:rPr lang="en-US" dirty="0"/>
              <a:t>Select Scripts &gt; Run Measurement Plan</a:t>
            </a:r>
          </a:p>
          <a:p>
            <a:endParaRPr lang="en-US" dirty="0"/>
          </a:p>
          <a:p>
            <a:r>
              <a:rPr lang="en-US" dirty="0"/>
              <a:t>Select desired .</a:t>
            </a:r>
            <a:r>
              <a:rPr lang="en-US" dirty="0" err="1"/>
              <a:t>mp</a:t>
            </a:r>
            <a:r>
              <a:rPr lang="en-US" dirty="0"/>
              <a:t> file</a:t>
            </a:r>
          </a:p>
          <a:p>
            <a:endParaRPr lang="en-US" dirty="0"/>
          </a:p>
          <a:p>
            <a:r>
              <a:rPr lang="en-US" dirty="0"/>
              <a:t>Script loads into MP Bar</a:t>
            </a:r>
          </a:p>
        </p:txBody>
      </p:sp>
      <p:sp>
        <p:nvSpPr>
          <p:cNvPr id="4" name="Date Placeholder 3"/>
          <p:cNvSpPr>
            <a:spLocks noGrp="1"/>
          </p:cNvSpPr>
          <p:nvPr>
            <p:ph type="dt" sz="half" idx="10"/>
          </p:nvPr>
        </p:nvSpPr>
        <p:spPr/>
        <p:txBody>
          <a:bodyPr/>
          <a:lstStyle/>
          <a:p>
            <a:fld id="{75568653-CFA4-4932-AEC3-3DE3699ED458}" type="datetime1">
              <a:rPr lang="en-US" smtClean="0"/>
              <a:t>5/1/2017</a:t>
            </a:fld>
            <a:endParaRPr lang="en-US"/>
          </a:p>
        </p:txBody>
      </p:sp>
    </p:spTree>
    <p:extLst>
      <p:ext uri="{BB962C8B-B14F-4D97-AF65-F5344CB8AC3E}">
        <p14:creationId xmlns:p14="http://schemas.microsoft.com/office/powerpoint/2010/main" val="28246657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118A964AA9E44EB2281025824D438F" ma:contentTypeVersion="2" ma:contentTypeDescription="Create a new document." ma:contentTypeScope="" ma:versionID="98f8ba87edbc7ecd338d18bd739f5e1a">
  <xsd:schema xmlns:xsd="http://www.w3.org/2001/XMLSchema" xmlns:xs="http://www.w3.org/2001/XMLSchema" xmlns:p="http://schemas.microsoft.com/office/2006/metadata/properties" xmlns:ns2="02507264-d98b-4027-bd06-e7f421967de1" targetNamespace="http://schemas.microsoft.com/office/2006/metadata/properties" ma:root="true" ma:fieldsID="ca958b972db5592d4594e56039cd6071" ns2:_="">
    <xsd:import namespace="02507264-d98b-4027-bd06-e7f421967de1"/>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507264-d98b-4027-bd06-e7f421967de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2507264-d98b-4027-bd06-e7f421967de1">
      <UserInfo>
        <DisplayName>Gary Garrison</DisplayName>
        <AccountId>16</AccountId>
        <AccountType/>
      </UserInfo>
    </SharedWithUsers>
  </documentManagement>
</p:properties>
</file>

<file path=customXml/itemProps1.xml><?xml version="1.0" encoding="utf-8"?>
<ds:datastoreItem xmlns:ds="http://schemas.openxmlformats.org/officeDocument/2006/customXml" ds:itemID="{66D1BA15-CB94-426B-BC60-570DD0561872}"/>
</file>

<file path=customXml/itemProps2.xml><?xml version="1.0" encoding="utf-8"?>
<ds:datastoreItem xmlns:ds="http://schemas.openxmlformats.org/officeDocument/2006/customXml" ds:itemID="{8C642C8F-96BA-44C0-9104-A52805E5A0EA}"/>
</file>

<file path=customXml/itemProps3.xml><?xml version="1.0" encoding="utf-8"?>
<ds:datastoreItem xmlns:ds="http://schemas.openxmlformats.org/officeDocument/2006/customXml" ds:itemID="{2D517A39-CD6D-470A-A744-1D47806F6921}"/>
</file>

<file path=docProps/app.xml><?xml version="1.0" encoding="utf-8"?>
<Properties xmlns="http://schemas.openxmlformats.org/officeDocument/2006/extended-properties" xmlns:vt="http://schemas.openxmlformats.org/officeDocument/2006/docPropsVTypes">
  <TotalTime>17077</TotalTime>
  <Words>8458</Words>
  <Application>Microsoft Office PowerPoint</Application>
  <PresentationFormat>On-screen Show (4:3)</PresentationFormat>
  <Paragraphs>842</Paragraphs>
  <Slides>110</Slides>
  <Notes>79</Notes>
  <HiddenSlides>0</HiddenSlides>
  <MMClips>13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110</vt:i4>
      </vt:variant>
    </vt:vector>
  </HeadingPairs>
  <TitlesOfParts>
    <vt:vector size="120" baseType="lpstr">
      <vt:lpstr>Adobe Devanagari</vt:lpstr>
      <vt:lpstr>Arial</vt:lpstr>
      <vt:lpstr>Calibri</vt:lpstr>
      <vt:lpstr>Open Sans bold</vt:lpstr>
      <vt:lpstr>Open Sans Light</vt:lpstr>
      <vt:lpstr>Open Sans Semibold</vt:lpstr>
      <vt:lpstr>Oswald</vt:lpstr>
      <vt:lpstr>Oswald Light</vt:lpstr>
      <vt:lpstr>Oswald Regular</vt:lpstr>
      <vt:lpstr>Office Theme</vt:lpstr>
      <vt:lpstr>Using the Ultimate of SA</vt:lpstr>
      <vt:lpstr>Who We Are</vt:lpstr>
      <vt:lpstr>Topics </vt:lpstr>
      <vt:lpstr>Measurement Uncertainty</vt:lpstr>
      <vt:lpstr>What is Measurement Uncertainty?</vt:lpstr>
      <vt:lpstr>Standards for Uncertainty</vt:lpstr>
      <vt:lpstr>Types of Uncertainty Calculations</vt:lpstr>
      <vt:lpstr>Uncertainty Visualization</vt:lpstr>
      <vt:lpstr>Point Uncertainty</vt:lpstr>
      <vt:lpstr>Uncertainty Cloud Visualization</vt:lpstr>
      <vt:lpstr>Confidence Intervals </vt:lpstr>
      <vt:lpstr>Confidence Intervals </vt:lpstr>
      <vt:lpstr>Determining Shape and Size of Cloud</vt:lpstr>
      <vt:lpstr>Instrument Uncertainty</vt:lpstr>
      <vt:lpstr>Instrument Uncertainty Variables</vt:lpstr>
      <vt:lpstr>Different Manufacturer, Same Uncertainties</vt:lpstr>
      <vt:lpstr>Real World Contributors</vt:lpstr>
      <vt:lpstr>Different Type, Different Uncertainties</vt:lpstr>
      <vt:lpstr>Total Station vs. Laser Tracker</vt:lpstr>
      <vt:lpstr>Point to Point Distance Uncertainty</vt:lpstr>
      <vt:lpstr>Multiple Point Uncertainty</vt:lpstr>
      <vt:lpstr>Geometry Fit Uncertainty</vt:lpstr>
      <vt:lpstr>Instrument Network Uncertainty</vt:lpstr>
      <vt:lpstr>Unified Spatial Metrology Network</vt:lpstr>
      <vt:lpstr>What is USMN?</vt:lpstr>
      <vt:lpstr>Uses for USMN</vt:lpstr>
      <vt:lpstr>PowerPoint Presentation</vt:lpstr>
      <vt:lpstr>PowerPoint Presentation</vt:lpstr>
      <vt:lpstr>PowerPoint Presentation</vt:lpstr>
      <vt:lpstr>Prevents Stack-Up Error</vt:lpstr>
      <vt:lpstr>Closes Measurement Loops</vt:lpstr>
      <vt:lpstr>Composite Group</vt:lpstr>
      <vt:lpstr>“Weighted” Average</vt:lpstr>
      <vt:lpstr>Composite Point Uncertainty</vt:lpstr>
      <vt:lpstr>Prerequisites </vt:lpstr>
      <vt:lpstr>Alt + U</vt:lpstr>
      <vt:lpstr>USMN Dialog</vt:lpstr>
      <vt:lpstr>Best-Fit then Solve</vt:lpstr>
      <vt:lpstr>Max Error</vt:lpstr>
      <vt:lpstr>Ranking</vt:lpstr>
      <vt:lpstr>Ranking</vt:lpstr>
      <vt:lpstr>PowerPoint Presentation</vt:lpstr>
      <vt:lpstr>Solve</vt:lpstr>
      <vt:lpstr>Uncertainty Field Analysis</vt:lpstr>
      <vt:lpstr>Instrument Uncertainty Analysis</vt:lpstr>
      <vt:lpstr>Point Clouds and Scanning</vt:lpstr>
      <vt:lpstr>Point Cloud Formats</vt:lpstr>
      <vt:lpstr>Properties Dialog</vt:lpstr>
      <vt:lpstr>Cloud Display Control</vt:lpstr>
      <vt:lpstr>Properties Dialog</vt:lpstr>
      <vt:lpstr>Properties Dialog</vt:lpstr>
      <vt:lpstr>Meshing Formats</vt:lpstr>
      <vt:lpstr>Scan Stripe Cloud</vt:lpstr>
      <vt:lpstr>Mesh Parameters</vt:lpstr>
      <vt:lpstr>Align Cloud to CAD/Mesh</vt:lpstr>
      <vt:lpstr>Align N Points to Objects</vt:lpstr>
      <vt:lpstr>Filter Clouds to Vectors</vt:lpstr>
      <vt:lpstr>Filter Clouds to Plane</vt:lpstr>
      <vt:lpstr>Cross Section Clouds</vt:lpstr>
      <vt:lpstr>Building Cross Sections</vt:lpstr>
      <vt:lpstr>Cross Section Cloud Properties</vt:lpstr>
      <vt:lpstr>Auto Filter to Surfaces/Faces</vt:lpstr>
      <vt:lpstr>Nominal Geometry Relationships</vt:lpstr>
      <vt:lpstr>Auto Filter to Nominal</vt:lpstr>
      <vt:lpstr>Auto Filter to Nominal</vt:lpstr>
      <vt:lpstr>Auto Filter to Nominal</vt:lpstr>
      <vt:lpstr>Advanced Relationship Fitting</vt:lpstr>
      <vt:lpstr>Building Relationships</vt:lpstr>
      <vt:lpstr>Minimize Relationships </vt:lpstr>
      <vt:lpstr>Advanced Properties</vt:lpstr>
      <vt:lpstr>Auto Vectors</vt:lpstr>
      <vt:lpstr>Outlier Rejection</vt:lpstr>
      <vt:lpstr>Weight Normalization</vt:lpstr>
      <vt:lpstr>Weight Normalization</vt:lpstr>
      <vt:lpstr>Fit Weighting</vt:lpstr>
      <vt:lpstr>Tolerances</vt:lpstr>
      <vt:lpstr>Degrees of Freedom</vt:lpstr>
      <vt:lpstr>Degrees of Freedom</vt:lpstr>
      <vt:lpstr>Apply Transform and Continue</vt:lpstr>
      <vt:lpstr>Fit Constraints</vt:lpstr>
      <vt:lpstr>Fit Constraints</vt:lpstr>
      <vt:lpstr>Fit Constraints (Dead Zone)</vt:lpstr>
      <vt:lpstr>Fit Constraints (Positive)</vt:lpstr>
      <vt:lpstr>Fit Constraints (Negative)</vt:lpstr>
      <vt:lpstr>Run Optimization</vt:lpstr>
      <vt:lpstr>Direct Search Optimization</vt:lpstr>
      <vt:lpstr>Automation</vt:lpstr>
      <vt:lpstr>Why Automate?</vt:lpstr>
      <vt:lpstr>Measurement Plans (MPs)</vt:lpstr>
      <vt:lpstr>MP Editor</vt:lpstr>
      <vt:lpstr>Simple Script</vt:lpstr>
      <vt:lpstr>Adding Commands</vt:lpstr>
      <vt:lpstr>Types of Arguments</vt:lpstr>
      <vt:lpstr>Argument Entry Types</vt:lpstr>
      <vt:lpstr>Arguments</vt:lpstr>
      <vt:lpstr>Editing Arguments</vt:lpstr>
      <vt:lpstr>MP Types </vt:lpstr>
      <vt:lpstr>Running an Embedded Script</vt:lpstr>
      <vt:lpstr>Running an External Script</vt:lpstr>
      <vt:lpstr>Running the Script</vt:lpstr>
      <vt:lpstr>MP Command Reference Manual</vt:lpstr>
      <vt:lpstr>Debugging</vt:lpstr>
      <vt:lpstr>MP Watcher</vt:lpstr>
      <vt:lpstr>MP Capabilities</vt:lpstr>
      <vt:lpstr>SA SDK</vt:lpstr>
      <vt:lpstr>SDK Code Viewer</vt:lpstr>
      <vt:lpstr>Setting Up an SDK Project</vt:lpstr>
      <vt:lpstr>Sending Commands to SA</vt:lpstr>
      <vt:lpstr>Sending Commands to SA</vt:lpstr>
      <vt:lpstr>Tank Cross Section Demo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Jessica</dc:creator>
  <cp:lastModifiedBy>demo</cp:lastModifiedBy>
  <cp:revision>379</cp:revision>
  <cp:lastPrinted>2017-04-20T20:39:25Z</cp:lastPrinted>
  <dcterms:created xsi:type="dcterms:W3CDTF">2006-08-16T00:00:00Z</dcterms:created>
  <dcterms:modified xsi:type="dcterms:W3CDTF">2017-05-01T15:17:36Z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0x01010029118A964AA9E44EB2281025824D438F</vt:lpwstr>
  </property>
</Properties>
</file>