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1" r:id="rId4"/>
  </p:sldMasterIdLst>
  <p:notesMasterIdLst>
    <p:notesMasterId r:id="rId116"/>
  </p:notesMasterIdLst>
  <p:handoutMasterIdLst>
    <p:handoutMasterId r:id="rId117"/>
  </p:handoutMasterIdLst>
  <p:sldIdLst>
    <p:sldId id="619" r:id="rId5"/>
    <p:sldId id="666" r:id="rId6"/>
    <p:sldId id="644" r:id="rId7"/>
    <p:sldId id="645" r:id="rId8"/>
    <p:sldId id="646" r:id="rId9"/>
    <p:sldId id="647" r:id="rId10"/>
    <p:sldId id="439" r:id="rId11"/>
    <p:sldId id="610" r:id="rId12"/>
    <p:sldId id="531" r:id="rId13"/>
    <p:sldId id="440" r:id="rId14"/>
    <p:sldId id="442" r:id="rId15"/>
    <p:sldId id="477" r:id="rId16"/>
    <p:sldId id="484" r:id="rId17"/>
    <p:sldId id="611" r:id="rId18"/>
    <p:sldId id="532" r:id="rId19"/>
    <p:sldId id="643" r:id="rId20"/>
    <p:sldId id="667" r:id="rId21"/>
    <p:sldId id="485" r:id="rId22"/>
    <p:sldId id="513" r:id="rId23"/>
    <p:sldId id="514" r:id="rId24"/>
    <p:sldId id="620" r:id="rId25"/>
    <p:sldId id="575" r:id="rId26"/>
    <p:sldId id="668" r:id="rId27"/>
    <p:sldId id="458" r:id="rId28"/>
    <p:sldId id="414" r:id="rId29"/>
    <p:sldId id="428" r:id="rId30"/>
    <p:sldId id="594" r:id="rId31"/>
    <p:sldId id="665" r:id="rId32"/>
    <p:sldId id="438" r:id="rId33"/>
    <p:sldId id="636" r:id="rId34"/>
    <p:sldId id="598" r:id="rId35"/>
    <p:sldId id="597" r:id="rId36"/>
    <p:sldId id="595" r:id="rId37"/>
    <p:sldId id="596" r:id="rId38"/>
    <p:sldId id="525" r:id="rId39"/>
    <p:sldId id="526" r:id="rId40"/>
    <p:sldId id="639" r:id="rId41"/>
    <p:sldId id="640" r:id="rId42"/>
    <p:sldId id="641" r:id="rId43"/>
    <p:sldId id="618" r:id="rId44"/>
    <p:sldId id="533" r:id="rId45"/>
    <p:sldId id="660" r:id="rId46"/>
    <p:sldId id="658" r:id="rId47"/>
    <p:sldId id="659" r:id="rId48"/>
    <p:sldId id="608" r:id="rId49"/>
    <p:sldId id="576" r:id="rId50"/>
    <p:sldId id="609" r:id="rId51"/>
    <p:sldId id="516" r:id="rId52"/>
    <p:sldId id="517" r:id="rId53"/>
    <p:sldId id="623" r:id="rId54"/>
    <p:sldId id="664" r:id="rId55"/>
    <p:sldId id="518" r:id="rId56"/>
    <p:sldId id="624" r:id="rId57"/>
    <p:sldId id="662" r:id="rId58"/>
    <p:sldId id="627" r:id="rId59"/>
    <p:sldId id="521" r:id="rId60"/>
    <p:sldId id="669" r:id="rId61"/>
    <p:sldId id="663" r:id="rId62"/>
    <p:sldId id="625" r:id="rId63"/>
    <p:sldId id="638" r:id="rId64"/>
    <p:sldId id="628" r:id="rId65"/>
    <p:sldId id="630" r:id="rId66"/>
    <p:sldId id="634" r:id="rId67"/>
    <p:sldId id="633" r:id="rId68"/>
    <p:sldId id="670" r:id="rId69"/>
    <p:sldId id="551" r:id="rId70"/>
    <p:sldId id="478" r:id="rId71"/>
    <p:sldId id="463" r:id="rId72"/>
    <p:sldId id="464" r:id="rId73"/>
    <p:sldId id="622" r:id="rId74"/>
    <p:sldId id="465" r:id="rId75"/>
    <p:sldId id="466" r:id="rId76"/>
    <p:sldId id="479" r:id="rId77"/>
    <p:sldId id="621" r:id="rId78"/>
    <p:sldId id="480" r:id="rId79"/>
    <p:sldId id="626" r:id="rId80"/>
    <p:sldId id="671" r:id="rId81"/>
    <p:sldId id="577" r:id="rId82"/>
    <p:sldId id="582" r:id="rId83"/>
    <p:sldId id="578" r:id="rId84"/>
    <p:sldId id="579" r:id="rId85"/>
    <p:sldId id="613" r:id="rId86"/>
    <p:sldId id="614" r:id="rId87"/>
    <p:sldId id="661" r:id="rId88"/>
    <p:sldId id="583" r:id="rId89"/>
    <p:sldId id="476" r:id="rId90"/>
    <p:sldId id="617" r:id="rId91"/>
    <p:sldId id="469" r:id="rId92"/>
    <p:sldId id="616" r:id="rId93"/>
    <p:sldId id="615" r:id="rId94"/>
    <p:sldId id="580" r:id="rId95"/>
    <p:sldId id="612" r:id="rId96"/>
    <p:sldId id="474" r:id="rId97"/>
    <p:sldId id="475" r:id="rId98"/>
    <p:sldId id="491" r:id="rId99"/>
    <p:sldId id="592" r:id="rId100"/>
    <p:sldId id="538" r:id="rId101"/>
    <p:sldId id="540" r:id="rId102"/>
    <p:sldId id="651" r:id="rId103"/>
    <p:sldId id="652" r:id="rId104"/>
    <p:sldId id="653" r:id="rId105"/>
    <p:sldId id="599" r:id="rId106"/>
    <p:sldId id="449" r:id="rId107"/>
    <p:sldId id="600" r:id="rId108"/>
    <p:sldId id="601" r:id="rId109"/>
    <p:sldId id="605" r:id="rId110"/>
    <p:sldId id="606" r:id="rId111"/>
    <p:sldId id="654" r:id="rId112"/>
    <p:sldId id="656" r:id="rId113"/>
    <p:sldId id="657" r:id="rId114"/>
    <p:sldId id="537" r:id="rId1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Intro to SA" id="{2B44F8DB-2F46-4B88-9A43-7162F400FF27}">
          <p14:sldIdLst>
            <p14:sldId id="619"/>
          </p14:sldIdLst>
        </p14:section>
        <p14:section name="Instrument Add and Connect" id="{44A5E948-921B-4707-9857-D357DDA3A76A}">
          <p14:sldIdLst>
            <p14:sldId id="666"/>
            <p14:sldId id="644"/>
            <p14:sldId id="645"/>
            <p14:sldId id="646"/>
            <p14:sldId id="647"/>
            <p14:sldId id="439"/>
            <p14:sldId id="610"/>
            <p14:sldId id="531"/>
            <p14:sldId id="440"/>
            <p14:sldId id="442"/>
            <p14:sldId id="477"/>
            <p14:sldId id="484"/>
            <p14:sldId id="611"/>
            <p14:sldId id="532"/>
            <p14:sldId id="643"/>
          </p14:sldIdLst>
        </p14:section>
        <p14:section name="Alignment" id="{3D121BCD-8D42-44F0-80E3-75D7CA233F49}">
          <p14:sldIdLst>
            <p14:sldId id="667"/>
            <p14:sldId id="485"/>
            <p14:sldId id="513"/>
            <p14:sldId id="514"/>
            <p14:sldId id="620"/>
            <p14:sldId id="575"/>
          </p14:sldIdLst>
        </p14:section>
        <p14:section name="Toolkit Relationships" id="{595ADD54-A67E-4FBA-B665-FF6703A28285}">
          <p14:sldIdLst>
            <p14:sldId id="668"/>
            <p14:sldId id="458"/>
            <p14:sldId id="414"/>
            <p14:sldId id="428"/>
            <p14:sldId id="594"/>
            <p14:sldId id="665"/>
            <p14:sldId id="438"/>
            <p14:sldId id="636"/>
            <p14:sldId id="598"/>
            <p14:sldId id="597"/>
            <p14:sldId id="595"/>
            <p14:sldId id="596"/>
            <p14:sldId id="525"/>
            <p14:sldId id="526"/>
            <p14:sldId id="639"/>
            <p14:sldId id="640"/>
            <p14:sldId id="641"/>
            <p14:sldId id="618"/>
            <p14:sldId id="533"/>
            <p14:sldId id="660"/>
            <p14:sldId id="658"/>
            <p14:sldId id="659"/>
            <p14:sldId id="608"/>
            <p14:sldId id="576"/>
            <p14:sldId id="609"/>
            <p14:sldId id="516"/>
            <p14:sldId id="517"/>
            <p14:sldId id="623"/>
            <p14:sldId id="664"/>
            <p14:sldId id="518"/>
            <p14:sldId id="624"/>
            <p14:sldId id="662"/>
            <p14:sldId id="627"/>
            <p14:sldId id="521"/>
          </p14:sldIdLst>
        </p14:section>
        <p14:section name="Clouds" id="{BF4393E5-480A-4259-BCFD-04BEBF6C15FD}">
          <p14:sldIdLst>
            <p14:sldId id="669"/>
            <p14:sldId id="663"/>
            <p14:sldId id="625"/>
            <p14:sldId id="638"/>
            <p14:sldId id="628"/>
            <p14:sldId id="630"/>
            <p14:sldId id="634"/>
            <p14:sldId id="633"/>
          </p14:sldIdLst>
        </p14:section>
        <p14:section name="Dimensions &amp; Callouts" id="{6FAE18C7-7420-4DE0-9BC8-9112625B82A3}">
          <p14:sldIdLst>
            <p14:sldId id="670"/>
            <p14:sldId id="551"/>
            <p14:sldId id="478"/>
            <p14:sldId id="463"/>
            <p14:sldId id="464"/>
            <p14:sldId id="622"/>
            <p14:sldId id="465"/>
            <p14:sldId id="466"/>
            <p14:sldId id="479"/>
            <p14:sldId id="621"/>
            <p14:sldId id="480"/>
            <p14:sldId id="626"/>
          </p14:sldIdLst>
        </p14:section>
        <p14:section name="Building a Report" id="{16171E6B-0785-47E6-BA66-3D65E5D72E43}">
          <p14:sldIdLst>
            <p14:sldId id="671"/>
            <p14:sldId id="577"/>
            <p14:sldId id="582"/>
            <p14:sldId id="578"/>
            <p14:sldId id="579"/>
            <p14:sldId id="613"/>
            <p14:sldId id="614"/>
            <p14:sldId id="661"/>
            <p14:sldId id="583"/>
            <p14:sldId id="476"/>
            <p14:sldId id="617"/>
          </p14:sldIdLst>
        </p14:section>
        <p14:section name="Not Used" id="{6E357214-0225-4D53-A467-AFC306931AB1}">
          <p14:sldIdLst>
            <p14:sldId id="469"/>
            <p14:sldId id="616"/>
            <p14:sldId id="615"/>
            <p14:sldId id="580"/>
            <p14:sldId id="612"/>
            <p14:sldId id="474"/>
            <p14:sldId id="475"/>
            <p14:sldId id="491"/>
            <p14:sldId id="592"/>
            <p14:sldId id="538"/>
            <p14:sldId id="540"/>
            <p14:sldId id="651"/>
            <p14:sldId id="652"/>
            <p14:sldId id="653"/>
            <p14:sldId id="599"/>
            <p14:sldId id="449"/>
            <p14:sldId id="600"/>
            <p14:sldId id="601"/>
            <p14:sldId id="605"/>
            <p14:sldId id="606"/>
            <p14:sldId id="654"/>
            <p14:sldId id="656"/>
            <p14:sldId id="657"/>
            <p14:sldId id="5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7" autoAdjust="0"/>
    <p:restoredTop sz="73789" autoAdjust="0"/>
  </p:normalViewPr>
  <p:slideViewPr>
    <p:cSldViewPr>
      <p:cViewPr varScale="1">
        <p:scale>
          <a:sx n="96" d="100"/>
          <a:sy n="96" d="100"/>
        </p:scale>
        <p:origin x="1518" y="90"/>
      </p:cViewPr>
      <p:guideLst>
        <p:guide orient="horz" pos="2160"/>
        <p:guide pos="2880"/>
      </p:guideLst>
    </p:cSldViewPr>
  </p:slideViewPr>
  <p:outlineViewPr>
    <p:cViewPr>
      <p:scale>
        <a:sx n="33" d="100"/>
        <a:sy n="33" d="100"/>
      </p:scale>
      <p:origin x="0" y="-10704"/>
    </p:cViewPr>
  </p:outlineViewPr>
  <p:notesTextViewPr>
    <p:cViewPr>
      <p:scale>
        <a:sx n="3" d="2"/>
        <a:sy n="3" d="2"/>
      </p:scale>
      <p:origin x="0" y="0"/>
    </p:cViewPr>
  </p:notesTextViewPr>
  <p:sorterViewPr>
    <p:cViewPr>
      <p:scale>
        <a:sx n="75" d="100"/>
        <a:sy n="75" d="100"/>
      </p:scale>
      <p:origin x="0" y="-51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756DDAD-1B9B-4CF6-BA3F-9B8DDA4D7828}" type="datetimeFigureOut">
              <a:rPr lang="en-US" smtClean="0"/>
              <a:pPr/>
              <a:t>4/24/2017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D00C04D-D96B-4C26-8983-569F286C3505}" type="slidenum">
              <a:rPr lang="en-US" smtClean="0"/>
              <a:pPr/>
              <a:t>‹#›</a:t>
            </a:fld>
            <a:endParaRPr lang="en-US"/>
          </a:p>
        </p:txBody>
      </p:sp>
    </p:spTree>
    <p:extLst>
      <p:ext uri="{BB962C8B-B14F-4D97-AF65-F5344CB8AC3E}">
        <p14:creationId xmlns:p14="http://schemas.microsoft.com/office/powerpoint/2010/main" val="138142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62B2C70-A395-4DA6-A6B0-1F0912BFB141}" type="datetimeFigureOut">
              <a:rPr lang="en-US" smtClean="0"/>
              <a:pPr/>
              <a:t>4/24/2017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77E1081-F332-4F14-B61E-E977D8FF6E51}" type="slidenum">
              <a:rPr lang="en-US" smtClean="0"/>
              <a:pPr/>
              <a:t>‹#›</a:t>
            </a:fld>
            <a:endParaRPr lang="en-US"/>
          </a:p>
        </p:txBody>
      </p:sp>
    </p:spTree>
    <p:extLst>
      <p:ext uri="{BB962C8B-B14F-4D97-AF65-F5344CB8AC3E}">
        <p14:creationId xmlns:p14="http://schemas.microsoft.com/office/powerpoint/2010/main" val="686054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ways to measure data to analyze within SA.</a:t>
            </a:r>
          </a:p>
          <a:p>
            <a:endParaRPr lang="en-US" baseline="0" dirty="0"/>
          </a:p>
          <a:p>
            <a:r>
              <a:rPr lang="en-US" baseline="0" dirty="0"/>
              <a:t>Laser tracker</a:t>
            </a:r>
          </a:p>
          <a:p>
            <a:r>
              <a:rPr lang="en-US" baseline="0" dirty="0"/>
              <a:t>PCMM</a:t>
            </a:r>
          </a:p>
          <a:p>
            <a:r>
              <a:rPr lang="en-US" baseline="0" dirty="0"/>
              <a:t>Room Scanner</a:t>
            </a:r>
          </a:p>
          <a:p>
            <a:endParaRPr lang="en-US" baseline="0" dirty="0"/>
          </a:p>
          <a:p>
            <a:r>
              <a:rPr lang="en-US" baseline="0" dirty="0"/>
              <a:t>First we will discuss utilizing a laser tracker.</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3</a:t>
            </a:fld>
            <a:endParaRPr lang="en-US"/>
          </a:p>
        </p:txBody>
      </p:sp>
    </p:spTree>
    <p:extLst>
      <p:ext uri="{BB962C8B-B14F-4D97-AF65-F5344CB8AC3E}">
        <p14:creationId xmlns:p14="http://schemas.microsoft.com/office/powerpoint/2010/main" val="2345737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you measure a point, the position of the center of the probe is what gets recorded.</a:t>
            </a:r>
          </a:p>
          <a:p>
            <a:endParaRPr lang="en-US" baseline="0" dirty="0"/>
          </a:p>
          <a:p>
            <a:r>
              <a:rPr lang="en-US" b="1" baseline="0" dirty="0">
                <a:sym typeface="Wingdings" panose="05000000000000000000" pitchFamily="2" charset="2"/>
              </a:rPr>
              <a:t>[CLICK] </a:t>
            </a:r>
            <a:r>
              <a:rPr lang="en-US" baseline="0" dirty="0">
                <a:sym typeface="Wingdings" panose="05000000000000000000" pitchFamily="2" charset="2"/>
              </a:rPr>
              <a:t>SA also records probe offsets for every measured point, so it can calculate where the point of contact is located.</a:t>
            </a:r>
            <a:endParaRPr lang="en-US" baseline="0" dirty="0"/>
          </a:p>
          <a:p>
            <a:endParaRPr lang="en-US" baseline="0" dirty="0"/>
          </a:p>
          <a:p>
            <a:r>
              <a:rPr lang="en-US" baseline="0" dirty="0"/>
              <a:t>These offsets are also used when analyzing each measurement.</a:t>
            </a:r>
          </a:p>
        </p:txBody>
      </p:sp>
      <p:sp>
        <p:nvSpPr>
          <p:cNvPr id="4" name="Slide Number Placeholder 3"/>
          <p:cNvSpPr>
            <a:spLocks noGrp="1"/>
          </p:cNvSpPr>
          <p:nvPr>
            <p:ph type="sldNum" sz="quarter" idx="10"/>
          </p:nvPr>
        </p:nvSpPr>
        <p:spPr/>
        <p:txBody>
          <a:bodyPr/>
          <a:lstStyle/>
          <a:p>
            <a:fld id="{7F3A1243-00B4-F04C-9060-9BD25731BC65}" type="slidenum">
              <a:rPr lang="en-US" smtClean="0"/>
              <a:t>12</a:t>
            </a:fld>
            <a:endParaRPr lang="en-US"/>
          </a:p>
        </p:txBody>
      </p:sp>
    </p:spTree>
    <p:extLst>
      <p:ext uri="{BB962C8B-B14F-4D97-AF65-F5344CB8AC3E}">
        <p14:creationId xmlns:p14="http://schemas.microsoft.com/office/powerpoint/2010/main" val="23486983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 were to make one minor change—that is, </a:t>
            </a:r>
          </a:p>
          <a:p>
            <a:endParaRPr lang="en-US" baseline="0" dirty="0"/>
          </a:p>
          <a:p>
            <a:r>
              <a:rPr lang="en-US" b="1" baseline="0" dirty="0"/>
              <a:t>[CLICK] </a:t>
            </a:r>
            <a:r>
              <a:rPr lang="en-US" b="0" baseline="0" dirty="0"/>
              <a:t>T</a:t>
            </a:r>
            <a:r>
              <a:rPr lang="en-US" baseline="0" dirty="0"/>
              <a:t>o </a:t>
            </a:r>
            <a:r>
              <a:rPr lang="en-US" b="0" baseline="0" dirty="0"/>
              <a:t>flip the </a:t>
            </a:r>
            <a:r>
              <a:rPr lang="en-US" baseline="0" dirty="0"/>
              <a:t>normal directions from facing outward to facing into the material of the part, what would happen? </a:t>
            </a:r>
          </a:p>
          <a:p>
            <a:endParaRPr lang="en-US" b="1" baseline="0" dirty="0"/>
          </a:p>
          <a:p>
            <a:r>
              <a:rPr lang="en-US" b="1" baseline="0" dirty="0"/>
              <a:t>[CLICK] </a:t>
            </a:r>
            <a:r>
              <a:rPr lang="en-US" b="0" baseline="0" dirty="0"/>
              <a:t>The point </a:t>
            </a:r>
            <a:r>
              <a:rPr lang="en-US" baseline="0" dirty="0"/>
              <a:t>of contact would be assumed to be on the opposite side of the probe, and SA would then assume that the measured surface is </a:t>
            </a:r>
            <a:r>
              <a:rPr lang="en-US" b="1" baseline="0" dirty="0"/>
              <a:t>up here</a:t>
            </a:r>
            <a:r>
              <a:rPr lang="en-US" baseline="0" dirty="0"/>
              <a:t> instead. Obviously, this is not what we want.</a:t>
            </a:r>
          </a:p>
          <a:p>
            <a:endParaRPr lang="en-US" baseline="0" dirty="0"/>
          </a:p>
          <a:p>
            <a:r>
              <a:rPr lang="en-US" baseline="0" dirty="0"/>
              <a:t>Notice that the difference between this result and the previous result is exactly 1 probe diameter. This is something to look out for. If you see a value that seems off by about a probe diameter, this is a likely culprit. It also means that the smaller your probe, the harder it is to detect this problem by looking at the deviations alone.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107</a:t>
            </a:fld>
            <a:endParaRPr lang="en-US"/>
          </a:p>
        </p:txBody>
      </p:sp>
    </p:spTree>
    <p:extLst>
      <p:ext uri="{BB962C8B-B14F-4D97-AF65-F5344CB8AC3E}">
        <p14:creationId xmlns:p14="http://schemas.microsoft.com/office/powerpoint/2010/main" val="256837112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using CAD you can perform an alignment technique called the Quick Align to CAD.</a:t>
            </a:r>
          </a:p>
          <a:p>
            <a:endParaRPr lang="en-US" baseline="0" dirty="0"/>
          </a:p>
          <a:p>
            <a:r>
              <a:rPr lang="en-US" baseline="0" dirty="0"/>
              <a:t>But Wait….How did the CAD get there?</a:t>
            </a:r>
          </a:p>
        </p:txBody>
      </p:sp>
      <p:sp>
        <p:nvSpPr>
          <p:cNvPr id="4" name="Slide Number Placeholder 3"/>
          <p:cNvSpPr>
            <a:spLocks noGrp="1"/>
          </p:cNvSpPr>
          <p:nvPr>
            <p:ph type="sldNum" sz="quarter" idx="10"/>
          </p:nvPr>
        </p:nvSpPr>
        <p:spPr/>
        <p:txBody>
          <a:bodyPr/>
          <a:lstStyle/>
          <a:p>
            <a:fld id="{977E1081-F332-4F14-B61E-E977D8FF6E51}" type="slidenum">
              <a:rPr lang="en-US" smtClean="0"/>
              <a:pPr/>
              <a:t>108</a:t>
            </a:fld>
            <a:endParaRPr lang="en-US"/>
          </a:p>
        </p:txBody>
      </p:sp>
    </p:spTree>
    <p:extLst>
      <p:ext uri="{BB962C8B-B14F-4D97-AF65-F5344CB8AC3E}">
        <p14:creationId xmlns:p14="http://schemas.microsoft.com/office/powerpoint/2010/main" val="12447810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constructing dimensions</a:t>
            </a:r>
            <a:r>
              <a:rPr lang="en-US" baseline="0" dirty="0"/>
              <a:t> you can orient the to the screen or along the dimension to increase visibility.</a:t>
            </a:r>
          </a:p>
          <a:p>
            <a:endParaRPr lang="en-US" baseline="0" dirty="0"/>
          </a:p>
          <a:p>
            <a:r>
              <a:rPr lang="en-US" baseline="0" dirty="0"/>
              <a:t>Also when checking the dimension between two points you can designate a specific axis to assign that dimension.</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111</a:t>
            </a:fld>
            <a:endParaRPr lang="en-US"/>
          </a:p>
        </p:txBody>
      </p:sp>
    </p:spTree>
    <p:extLst>
      <p:ext uri="{BB962C8B-B14F-4D97-AF65-F5344CB8AC3E}">
        <p14:creationId xmlns:p14="http://schemas.microsoft.com/office/powerpoint/2010/main" val="305988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Traceability</a:t>
            </a:r>
            <a:r>
              <a:rPr lang="en-US" baseline="0" dirty="0"/>
              <a:t>, is a cornerstone principle that allows the adjustment and reevaluation of data without concern compromising its integrity.</a:t>
            </a:r>
          </a:p>
          <a:p>
            <a:endParaRPr lang="en-US" baseline="0" dirty="0"/>
          </a:p>
          <a:p>
            <a:r>
              <a:rPr lang="en-US" b="1" baseline="0" dirty="0"/>
              <a:t>[CLICK] </a:t>
            </a:r>
            <a:r>
              <a:rPr lang="en-US" baseline="0" dirty="0"/>
              <a:t>Select a point graphically or in the tree. </a:t>
            </a:r>
          </a:p>
          <a:p>
            <a:endParaRPr lang="en-US" baseline="0" dirty="0"/>
          </a:p>
          <a:p>
            <a:r>
              <a:rPr lang="en-US" b="1" baseline="0" dirty="0"/>
              <a:t>[CLICK] </a:t>
            </a:r>
            <a:r>
              <a:rPr lang="en-US" b="0" baseline="0" dirty="0"/>
              <a:t>A</a:t>
            </a:r>
            <a:r>
              <a:rPr lang="en-US" b="1" baseline="0" dirty="0"/>
              <a:t> </a:t>
            </a:r>
            <a:r>
              <a:rPr lang="en-US" b="0" baseline="0" dirty="0"/>
              <a:t>Double-click it, or the use of the right-click menu to open its properties.  Select the </a:t>
            </a:r>
            <a:r>
              <a:rPr lang="en-US" b="1" baseline="0" dirty="0"/>
              <a:t>Measurement Details</a:t>
            </a:r>
            <a:r>
              <a:rPr lang="en-US" b="0" baseline="0" dirty="0"/>
              <a:t> to see information about that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You will see pertinent information that is associated with that point such as weather and timestamps. If there is more than one single observation for a single point you may want to look closer at the individual observation. </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Highlight the desired observation and click properties.</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13</a:t>
            </a:fld>
            <a:endParaRPr lang="en-US"/>
          </a:p>
        </p:txBody>
      </p:sp>
    </p:spTree>
    <p:extLst>
      <p:ext uri="{BB962C8B-B14F-4D97-AF65-F5344CB8AC3E}">
        <p14:creationId xmlns:p14="http://schemas.microsoft.com/office/powerpoint/2010/main" val="1917463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Looking back at the instrument toolbar, the 8 icons on the right side represent the measurement profiles, which are different measurement modes. Click any measurement mode to start it, and click it again to abort or stop it (if applicable). </a:t>
            </a:r>
          </a:p>
          <a:p>
            <a:endParaRPr lang="en-US" baseline="0" dirty="0"/>
          </a:p>
          <a:p>
            <a:r>
              <a:rPr lang="en-US" b="1" baseline="0" dirty="0"/>
              <a:t>[CLICK] </a:t>
            </a:r>
            <a:r>
              <a:rPr lang="en-US" baseline="0" dirty="0"/>
              <a:t>The first 4 measurement modes correspond to </a:t>
            </a:r>
            <a:r>
              <a:rPr lang="en-US" b="1" baseline="0" dirty="0"/>
              <a:t>Single Point </a:t>
            </a:r>
            <a:r>
              <a:rPr lang="en-US" baseline="0" dirty="0"/>
              <a:t>(which records a single measurement when clicked), </a:t>
            </a:r>
            <a:r>
              <a:rPr lang="en-US" b="1" baseline="0" dirty="0"/>
              <a:t>stable point </a:t>
            </a:r>
            <a:r>
              <a:rPr lang="en-US" baseline="0" dirty="0"/>
              <a:t>(which records measurements when the probe becomes stable), </a:t>
            </a:r>
            <a:r>
              <a:rPr lang="en-US" b="1" baseline="0" dirty="0"/>
              <a:t>spatial scan </a:t>
            </a:r>
            <a:r>
              <a:rPr lang="en-US" baseline="0" dirty="0"/>
              <a:t>(which records sequential measurements as the probe moves through space), and </a:t>
            </a:r>
            <a:r>
              <a:rPr lang="en-US" b="1" baseline="0" dirty="0"/>
              <a:t>tooling ball</a:t>
            </a:r>
            <a:r>
              <a:rPr lang="en-US" baseline="0" dirty="0"/>
              <a:t> (which permits scanning of a tooling ball followed by an automatic sphere fit and sphere center creation). </a:t>
            </a:r>
          </a:p>
          <a:p>
            <a:endParaRPr lang="en-US" baseline="0" dirty="0"/>
          </a:p>
          <a:p>
            <a:r>
              <a:rPr lang="en-US" b="1" baseline="0" dirty="0"/>
              <a:t>[CLICK] </a:t>
            </a:r>
            <a:r>
              <a:rPr lang="en-US" baseline="0" dirty="0"/>
              <a:t>The last 4 modes are user-definable—you can assign your own measurement profiles to those slots.</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55185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Some of the modes have a few settings that can be adjusted by right-clicking on the 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For the spatial scan measurement profile you can set a stable start trigger along with the loop and iterate toolkit function. </a:t>
            </a:r>
            <a:r>
              <a:rPr lang="en-US" sz="1200" b="0" i="0" u="none" strike="noStrike" kern="1200" baseline="0" dirty="0">
                <a:solidFill>
                  <a:schemeClr val="tx1"/>
                </a:solidFill>
                <a:latin typeface="+mn-lt"/>
                <a:ea typeface="+mn-ea"/>
                <a:cs typeface="+mn-cs"/>
              </a:rPr>
              <a:t>This control is helpful for scanning around a hole with a pin nets. It recognizes that a loop is closed and iterates to the next feature for you automatically when measurement counts can’t be used. </a:t>
            </a:r>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2376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yriadPro-Regular"/>
              </a:rPr>
              <a:t>View control can now be set from the instrument right-click menu</a:t>
            </a:r>
            <a:r>
              <a:rPr lang="en-US" sz="1200" baseline="0" dirty="0">
                <a:latin typeface="MyriadPro-Regular"/>
              </a:rPr>
              <a:t> </a:t>
            </a:r>
            <a:r>
              <a:rPr lang="en-US" sz="1200" dirty="0">
                <a:latin typeface="MyriadPro-Regular"/>
              </a:rPr>
              <a:t>for any instrument (that returns either 3D or 6D probe updates). </a:t>
            </a:r>
          </a:p>
          <a:p>
            <a:endParaRPr lang="en-US" sz="1200" dirty="0">
              <a:latin typeface="MyriadPro-Regular"/>
            </a:endParaRPr>
          </a:p>
          <a:p>
            <a:r>
              <a:rPr lang="en-US" sz="1200" b="1" dirty="0">
                <a:latin typeface="MyriadPro-Regular"/>
              </a:rPr>
              <a:t>CLICK</a:t>
            </a:r>
            <a:r>
              <a:rPr lang="en-US" sz="1200" dirty="0">
                <a:latin typeface="MyriadPro-Regular"/>
              </a:rPr>
              <a:t> Panning</a:t>
            </a:r>
            <a:r>
              <a:rPr lang="en-US" sz="1200" baseline="0" dirty="0">
                <a:latin typeface="MyriadPro-Regular"/>
              </a:rPr>
              <a:t> </a:t>
            </a:r>
            <a:r>
              <a:rPr lang="en-US" sz="1200" dirty="0">
                <a:latin typeface="MyriadPro-Regular"/>
              </a:rPr>
              <a:t>can be configured to only occur when the probe moves within a</a:t>
            </a:r>
            <a:r>
              <a:rPr lang="en-US" sz="1200" baseline="0" dirty="0">
                <a:latin typeface="MyriadPro-Regular"/>
              </a:rPr>
              <a:t> </a:t>
            </a:r>
            <a:r>
              <a:rPr lang="en-US" sz="1200" dirty="0">
                <a:latin typeface="MyriadPro-Regular"/>
              </a:rPr>
              <a:t>proximity of the edge of the view. </a:t>
            </a:r>
          </a:p>
          <a:p>
            <a:endParaRPr lang="en-US" sz="1200" dirty="0">
              <a:latin typeface="MyriadPro-Regular"/>
            </a:endParaRPr>
          </a:p>
          <a:p>
            <a:r>
              <a:rPr lang="en-US" sz="1200" dirty="0">
                <a:latin typeface="MyriadPro-Regular"/>
              </a:rPr>
              <a:t>Full rotation can also be limited by</a:t>
            </a:r>
            <a:r>
              <a:rPr lang="en-US" sz="1200" baseline="0" dirty="0">
                <a:latin typeface="MyriadPro-Regular"/>
              </a:rPr>
              <a:t> </a:t>
            </a:r>
            <a:r>
              <a:rPr lang="en-US" sz="1200" dirty="0">
                <a:latin typeface="MyriadPro-Regular"/>
              </a:rPr>
              <a:t>angular motion and can continue while constraining roll to align with</a:t>
            </a:r>
          </a:p>
          <a:p>
            <a:r>
              <a:rPr lang="en-US" sz="1200" dirty="0">
                <a:latin typeface="MyriadPro-Regular"/>
              </a:rPr>
              <a:t>the instrument orientation.</a:t>
            </a:r>
            <a:endParaRPr lang="en-US" sz="120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16</a:t>
            </a:fld>
            <a:endParaRPr lang="en-US"/>
          </a:p>
        </p:txBody>
      </p:sp>
    </p:spTree>
    <p:extLst>
      <p:ext uri="{BB962C8B-B14F-4D97-AF65-F5344CB8AC3E}">
        <p14:creationId xmlns:p14="http://schemas.microsoft.com/office/powerpoint/2010/main" val="1799216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talk</a:t>
            </a:r>
            <a:r>
              <a:rPr lang="en-US" baseline="0" dirty="0"/>
              <a:t> about best fit alignment.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17</a:t>
            </a:fld>
            <a:endParaRPr lang="en-US"/>
          </a:p>
        </p:txBody>
      </p:sp>
    </p:spTree>
    <p:extLst>
      <p:ext uri="{BB962C8B-B14F-4D97-AF65-F5344CB8AC3E}">
        <p14:creationId xmlns:p14="http://schemas.microsoft.com/office/powerpoint/2010/main" val="254231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Best-Fit</a:t>
            </a:r>
            <a:r>
              <a:rPr lang="en-US" sz="1200" b="0" i="0" u="none" strike="noStrike" kern="1200" baseline="0" dirty="0">
                <a:solidFill>
                  <a:schemeClr val="tx1"/>
                </a:solidFill>
                <a:latin typeface="+mn-lt"/>
                <a:ea typeface="+mn-ea"/>
                <a:cs typeface="+mn-cs"/>
              </a:rPr>
              <a:t> transformation solves for the difference between a group of points and the expected (or reference) coordinates for those points.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To perform this alignment you can right-click an instrument and select </a:t>
            </a:r>
            <a:r>
              <a:rPr lang="en-US" sz="1200" b="1" i="0" u="none" strike="noStrike" kern="1200" baseline="0" dirty="0">
                <a:solidFill>
                  <a:schemeClr val="tx1"/>
                </a:solidFill>
                <a:latin typeface="+mn-lt"/>
                <a:ea typeface="+mn-ea"/>
                <a:cs typeface="+mn-cs"/>
              </a:rPr>
              <a:t>Locate</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In the next dialog select “</a:t>
            </a:r>
            <a:r>
              <a:rPr lang="en-US" sz="1200" b="1" i="0" u="none" strike="noStrike" kern="1200" baseline="0" dirty="0">
                <a:solidFill>
                  <a:schemeClr val="tx1"/>
                </a:solidFill>
                <a:latin typeface="+mn-lt"/>
                <a:ea typeface="+mn-ea"/>
                <a:cs typeface="+mn-cs"/>
              </a:rPr>
              <a:t>Best Fit</a:t>
            </a:r>
            <a:r>
              <a:rPr lang="en-US" sz="1200" b="0" i="0" u="none" strike="noStrike" kern="1200" baseline="0" dirty="0">
                <a:solidFill>
                  <a:schemeClr val="tx1"/>
                </a:solidFill>
                <a:latin typeface="+mn-lt"/>
                <a:ea typeface="+mn-ea"/>
                <a:cs typeface="+mn-cs"/>
              </a:rPr>
              <a:t>” as the alignment method.  With multiple instrument stations a best fit can be used to align them to a nominal set of points based on the points each has measured.  Each instrument and its measurements will move as a rigid body.</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18</a:t>
            </a:fld>
            <a:endParaRPr lang="en-US"/>
          </a:p>
        </p:txBody>
      </p:sp>
    </p:spTree>
    <p:extLst>
      <p:ext uri="{BB962C8B-B14F-4D97-AF65-F5344CB8AC3E}">
        <p14:creationId xmlns:p14="http://schemas.microsoft.com/office/powerpoint/2010/main" val="1530747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1" baseline="0" dirty="0">
                <a:sym typeface="Wingdings" panose="05000000000000000000" pitchFamily="2" charset="2"/>
              </a:rPr>
              <a:t>[CLICK] </a:t>
            </a:r>
            <a:r>
              <a:rPr lang="en-US" baseline="0" dirty="0">
                <a:sym typeface="Wingdings" panose="05000000000000000000" pitchFamily="2" charset="2"/>
              </a:rPr>
              <a:t>You first will measure the reference points,….</a:t>
            </a:r>
            <a:r>
              <a:rPr lang="en-US" b="1" baseline="0" dirty="0">
                <a:sym typeface="Wingdings" panose="05000000000000000000" pitchFamily="2" charset="2"/>
              </a:rPr>
              <a:t>[CLICK]</a:t>
            </a:r>
            <a:endParaRPr lang="en-US" b="1" dirty="0"/>
          </a:p>
        </p:txBody>
      </p:sp>
      <p:sp>
        <p:nvSpPr>
          <p:cNvPr id="4" name="Slide Number Placeholder 3"/>
          <p:cNvSpPr>
            <a:spLocks noGrp="1"/>
          </p:cNvSpPr>
          <p:nvPr>
            <p:ph type="sldNum" sz="quarter" idx="10"/>
          </p:nvPr>
        </p:nvSpPr>
        <p:spPr/>
        <p:txBody>
          <a:bodyPr/>
          <a:lstStyle/>
          <a:p>
            <a:fld id="{7F3A1243-00B4-F04C-9060-9BD25731BC65}" type="slidenum">
              <a:rPr lang="en-US" smtClean="0"/>
              <a:t>19</a:t>
            </a:fld>
            <a:endParaRPr lang="en-US"/>
          </a:p>
        </p:txBody>
      </p:sp>
    </p:spTree>
    <p:extLst>
      <p:ext uri="{BB962C8B-B14F-4D97-AF65-F5344CB8AC3E}">
        <p14:creationId xmlns:p14="http://schemas.microsoft.com/office/powerpoint/2010/main" val="6944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…then transform the instrument so that the measurements best fit the reference points.</a:t>
            </a:r>
          </a:p>
          <a:p>
            <a:endParaRPr lang="en-US" baseline="0" dirty="0">
              <a:sym typeface="Wingdings" panose="05000000000000000000" pitchFamily="2" charset="2"/>
            </a:endParaRPr>
          </a:p>
          <a:p>
            <a:r>
              <a:rPr lang="en-US" b="1" baseline="0" dirty="0">
                <a:sym typeface="Wingdings" panose="05000000000000000000" pitchFamily="2" charset="2"/>
              </a:rPr>
              <a:t>[CLICK]</a:t>
            </a: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7F3A1243-00B4-F04C-9060-9BD25731BC65}" type="slidenum">
              <a:rPr lang="en-US" smtClean="0"/>
              <a:t>20</a:t>
            </a:fld>
            <a:endParaRPr lang="en-US" dirty="0"/>
          </a:p>
        </p:txBody>
      </p:sp>
    </p:spTree>
    <p:extLst>
      <p:ext uri="{BB962C8B-B14F-4D97-AF65-F5344CB8AC3E}">
        <p14:creationId xmlns:p14="http://schemas.microsoft.com/office/powerpoint/2010/main" val="4145265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Possibly you would like to visually show the deviations of your best fit…</a:t>
            </a:r>
          </a:p>
          <a:p>
            <a:endParaRPr lang="en-US" baseline="0" dirty="0"/>
          </a:p>
          <a:p>
            <a:r>
              <a:rPr lang="en-US" b="1" dirty="0"/>
              <a:t>[CLICK] </a:t>
            </a:r>
            <a:r>
              <a:rPr lang="en-US" dirty="0"/>
              <a:t>When</a:t>
            </a:r>
            <a:r>
              <a:rPr lang="en-US" baseline="0" dirty="0"/>
              <a:t> using a Best fit to align an instrument you can create </a:t>
            </a:r>
            <a:r>
              <a:rPr lang="en-US" b="1" baseline="0" dirty="0"/>
              <a:t>auto vectors </a:t>
            </a:r>
            <a:r>
              <a:rPr lang="en-US" baseline="0" dirty="0"/>
              <a:t>to visually display the deviations in the fit. </a:t>
            </a:r>
            <a:r>
              <a:rPr lang="en-US" b="1" baseline="0" dirty="0"/>
              <a:t>[CLICK]</a:t>
            </a:r>
            <a:endParaRPr lang="en-US" b="1"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21</a:t>
            </a:fld>
            <a:endParaRPr lang="en-US"/>
          </a:p>
        </p:txBody>
      </p:sp>
    </p:spTree>
    <p:extLst>
      <p:ext uri="{BB962C8B-B14F-4D97-AF65-F5344CB8AC3E}">
        <p14:creationId xmlns:p14="http://schemas.microsoft.com/office/powerpoint/2010/main" val="1459161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To add a laser</a:t>
            </a:r>
            <a:r>
              <a:rPr lang="en-US" baseline="0" dirty="0"/>
              <a:t> tracker to the job file, select the Add Instrument icon from the menu bar.</a:t>
            </a:r>
          </a:p>
          <a:p>
            <a:endParaRPr lang="en-US" baseline="0" dirty="0"/>
          </a:p>
          <a:p>
            <a:r>
              <a:rPr lang="en-US" b="1" dirty="0"/>
              <a:t>[CLICK]</a:t>
            </a:r>
            <a:r>
              <a:rPr lang="en-US" b="1" baseline="0" dirty="0"/>
              <a:t> </a:t>
            </a:r>
            <a:r>
              <a:rPr lang="en-US" baseline="0" dirty="0"/>
              <a:t>The dialog listing all of the available instruments will be shown. </a:t>
            </a:r>
          </a:p>
          <a:p>
            <a:r>
              <a:rPr lang="en-US" baseline="0" dirty="0"/>
              <a:t> (If the intended instrument is not listed make sure your filter is set to “</a:t>
            </a:r>
            <a:r>
              <a:rPr lang="en-US" b="1" baseline="0" dirty="0"/>
              <a:t>All Instruments</a:t>
            </a:r>
            <a:r>
              <a:rPr lang="en-US" baseline="0" dirty="0"/>
              <a:t>” then proceed to find the instrument you are looking.)</a:t>
            </a:r>
          </a:p>
          <a:p>
            <a:endParaRPr lang="en-US" baseline="0" dirty="0"/>
          </a:p>
          <a:p>
            <a:r>
              <a:rPr lang="en-US" b="1" dirty="0"/>
              <a:t>[CLICK] </a:t>
            </a:r>
            <a:r>
              <a:rPr lang="en-US" dirty="0"/>
              <a:t>Once you have found the</a:t>
            </a:r>
            <a:r>
              <a:rPr lang="en-US" baseline="0" dirty="0"/>
              <a:t> instrument you are looking for select “Add Instrument”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4</a:t>
            </a:fld>
            <a:endParaRPr lang="en-US"/>
          </a:p>
        </p:txBody>
      </p:sp>
    </p:spTree>
    <p:extLst>
      <p:ext uri="{BB962C8B-B14F-4D97-AF65-F5344CB8AC3E}">
        <p14:creationId xmlns:p14="http://schemas.microsoft.com/office/powerpoint/2010/main" val="2159191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View</a:t>
            </a:r>
            <a:r>
              <a:rPr lang="en-US" baseline="0" dirty="0"/>
              <a:t> Point list can be the doorway to controlling all point settings.  </a:t>
            </a:r>
          </a:p>
          <a:p>
            <a:endParaRPr lang="en-US" baseline="0" dirty="0"/>
          </a:p>
          <a:p>
            <a:r>
              <a:rPr lang="en-US" b="1" baseline="0" dirty="0"/>
              <a:t>[CLICK] </a:t>
            </a:r>
            <a:r>
              <a:rPr lang="en-US" baseline="0" dirty="0"/>
              <a:t>First open the point group properties and select the </a:t>
            </a:r>
            <a:r>
              <a:rPr lang="en-US" b="1" baseline="0" dirty="0"/>
              <a:t>View Point List.</a:t>
            </a:r>
          </a:p>
          <a:p>
            <a:r>
              <a:rPr lang="en-US" b="1" baseline="0" dirty="0"/>
              <a:t>[CLICK] </a:t>
            </a:r>
            <a:r>
              <a:rPr lang="en-US" b="0" baseline="0" dirty="0"/>
              <a:t>The point list will open and selecting </a:t>
            </a:r>
            <a:r>
              <a:rPr lang="en-US" b="1" baseline="0" dirty="0"/>
              <a:t>Edit</a:t>
            </a:r>
            <a:r>
              <a:rPr lang="en-US" b="0" baseline="0" dirty="0"/>
              <a:t> will allow you to change weights, tolerances, etc.</a:t>
            </a:r>
          </a:p>
          <a:p>
            <a:r>
              <a:rPr lang="en-US" b="1" baseline="0" dirty="0"/>
              <a:t>[CLICK] </a:t>
            </a:r>
            <a:r>
              <a:rPr lang="en-US" baseline="0" dirty="0"/>
              <a:t>Once the changes are made select </a:t>
            </a:r>
            <a:r>
              <a:rPr lang="en-US" b="1" baseline="0" dirty="0"/>
              <a:t>Display</a:t>
            </a:r>
            <a:r>
              <a:rPr lang="en-US" baseline="0" dirty="0"/>
              <a:t> to allow you to configure what properties are displayed for each point.</a:t>
            </a:r>
          </a:p>
          <a:p>
            <a:r>
              <a:rPr lang="en-US" b="1" baseline="0" dirty="0"/>
              <a:t>[CLICK] </a:t>
            </a:r>
            <a:r>
              <a:rPr lang="en-US" baseline="0" dirty="0"/>
              <a:t>Once the data to include has been added it will be reflected in the best-fit transformation.  </a:t>
            </a:r>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22</a:t>
            </a:fld>
            <a:endParaRPr lang="en-US"/>
          </a:p>
        </p:txBody>
      </p:sp>
    </p:spTree>
    <p:extLst>
      <p:ext uri="{BB962C8B-B14F-4D97-AF65-F5344CB8AC3E}">
        <p14:creationId xmlns:p14="http://schemas.microsoft.com/office/powerpoint/2010/main" val="518236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not visible the toolkit can be opened by right-clicking in the gray space on the right side of the main menu then selecting it from the dropdown.</a:t>
            </a:r>
          </a:p>
          <a:p>
            <a:endParaRPr lang="en-US" baseline="0" dirty="0"/>
          </a:p>
          <a:p>
            <a:r>
              <a:rPr lang="en-US" baseline="0" dirty="0"/>
              <a:t>The toolkit will dock itself on the right side of the graphical view.</a:t>
            </a:r>
          </a:p>
        </p:txBody>
      </p:sp>
      <p:sp>
        <p:nvSpPr>
          <p:cNvPr id="4" name="Slide Number Placeholder 3"/>
          <p:cNvSpPr>
            <a:spLocks noGrp="1"/>
          </p:cNvSpPr>
          <p:nvPr>
            <p:ph type="sldNum" sz="quarter" idx="10"/>
          </p:nvPr>
        </p:nvSpPr>
        <p:spPr/>
        <p:txBody>
          <a:bodyPr/>
          <a:lstStyle/>
          <a:p>
            <a:fld id="{7F3A1243-00B4-F04C-9060-9BD25731BC65}" type="slidenum">
              <a:rPr lang="en-US" smtClean="0"/>
              <a:t>24</a:t>
            </a:fld>
            <a:endParaRPr lang="en-US"/>
          </a:p>
        </p:txBody>
      </p:sp>
    </p:spTree>
    <p:extLst>
      <p:ext uri="{BB962C8B-B14F-4D97-AF65-F5344CB8AC3E}">
        <p14:creationId xmlns:p14="http://schemas.microsoft.com/office/powerpoint/2010/main" val="4217566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SA Toolkit contains five tabs that provide convenient access to a number of useful SA tools. These tabs include: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GD&amp;T </a:t>
            </a:r>
            <a:r>
              <a:rPr lang="en-US" b="0" baseline="0" dirty="0"/>
              <a:t>contains tools for creating GD&amp;T checks from CAD surfaces, primitive objects, or directly from points.</a:t>
            </a: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Relationships </a:t>
            </a:r>
            <a:r>
              <a:rPr lang="en-US" b="0" baseline="0" dirty="0"/>
              <a:t>tab contains tools for quickly creating various types of relationships.</a:t>
            </a: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Inspection </a:t>
            </a:r>
            <a:r>
              <a:rPr lang="en-US" b="0" baseline="0" dirty="0"/>
              <a:t>tab allows you access to a list of inspection-ready items with buttons for advancing through the inspection.</a:t>
            </a: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Analysis </a:t>
            </a:r>
            <a:r>
              <a:rPr lang="en-US" b="0" baseline="0" dirty="0"/>
              <a:t>allows one-click access to many analysis tools.</a:t>
            </a: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Reporting </a:t>
            </a:r>
            <a:r>
              <a:rPr lang="en-US" b="0" baseline="0" dirty="0"/>
              <a:t>contains buttons for creating reports, dimensions, and callouts.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a:t>We will be focusing on the Relationships and Inspection tab.</a:t>
            </a:r>
            <a:endParaRPr lang="en-US" b="1" dirty="0"/>
          </a:p>
        </p:txBody>
      </p:sp>
      <p:sp>
        <p:nvSpPr>
          <p:cNvPr id="4" name="Slide Number Placeholder 3"/>
          <p:cNvSpPr>
            <a:spLocks noGrp="1"/>
          </p:cNvSpPr>
          <p:nvPr>
            <p:ph type="sldNum" sz="quarter" idx="10"/>
          </p:nvPr>
        </p:nvSpPr>
        <p:spPr/>
        <p:txBody>
          <a:bodyPr/>
          <a:lstStyle/>
          <a:p>
            <a:fld id="{7F3A1243-00B4-F04C-9060-9BD25731BC65}" type="slidenum">
              <a:rPr lang="en-US" smtClean="0"/>
              <a:t>25</a:t>
            </a:fld>
            <a:endParaRPr lang="en-US"/>
          </a:p>
        </p:txBody>
      </p:sp>
    </p:spTree>
    <p:extLst>
      <p:ext uri="{BB962C8B-B14F-4D97-AF65-F5344CB8AC3E}">
        <p14:creationId xmlns:p14="http://schemas.microsoft.com/office/powerpoint/2010/main" val="3106968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relationships tab enables one-click definition of features (defined by</a:t>
            </a:r>
            <a:r>
              <a:rPr lang="en-US" baseline="0" dirty="0"/>
              <a:t> CAD or using primitive geometry) primed for easy inspection using geometry relationships, with or without projection planes. Other relationships can be easily defined as well. </a:t>
            </a:r>
          </a:p>
          <a:p>
            <a:endParaRPr lang="en-US" baseline="0" dirty="0"/>
          </a:p>
          <a:p>
            <a:r>
              <a:rPr lang="en-US" baseline="0" dirty="0"/>
              <a:t>The relationships tab is divided into five sections: </a:t>
            </a:r>
          </a:p>
          <a:p>
            <a:endParaRPr lang="en-US" baseline="0" dirty="0"/>
          </a:p>
          <a:p>
            <a:r>
              <a:rPr lang="en-US" b="1" baseline="0" dirty="0"/>
              <a:t>[CLICK] Projection Plane</a:t>
            </a:r>
            <a:r>
              <a:rPr lang="en-US" baseline="0" dirty="0"/>
              <a:t>: define/select projection planes. </a:t>
            </a:r>
          </a:p>
          <a:p>
            <a:r>
              <a:rPr lang="en-US" b="1" baseline="0" dirty="0"/>
              <a:t>[CLICK] Name</a:t>
            </a:r>
            <a:r>
              <a:rPr lang="en-US" baseline="0" dirty="0"/>
              <a:t>: Control name of relationship.</a:t>
            </a:r>
          </a:p>
          <a:p>
            <a:r>
              <a:rPr lang="en-US" b="1" baseline="0" dirty="0"/>
              <a:t>[CLICK] Geometry</a:t>
            </a:r>
            <a:r>
              <a:rPr lang="en-US" baseline="0" dirty="0"/>
              <a:t>: dynamic geometry fitting.</a:t>
            </a:r>
          </a:p>
          <a:p>
            <a:r>
              <a:rPr lang="en-US" b="1" baseline="0" dirty="0"/>
              <a:t>[CLICK] Compare to Nominal</a:t>
            </a:r>
            <a:r>
              <a:rPr lang="en-US" baseline="0" dirty="0"/>
              <a:t>: fit and compare geometry to a specified nominal geometry.</a:t>
            </a:r>
          </a:p>
          <a:p>
            <a:r>
              <a:rPr lang="en-US" b="1" baseline="0" dirty="0"/>
              <a:t>[CLICK] Other</a:t>
            </a:r>
            <a:r>
              <a:rPr lang="en-US" baseline="0" dirty="0"/>
              <a:t>: All other relationship types.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26</a:t>
            </a:fld>
            <a:endParaRPr lang="en-US"/>
          </a:p>
        </p:txBody>
      </p:sp>
    </p:spTree>
    <p:extLst>
      <p:ext uri="{BB962C8B-B14F-4D97-AF65-F5344CB8AC3E}">
        <p14:creationId xmlns:p14="http://schemas.microsoft.com/office/powerpoint/2010/main" val="2873637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a:t>
            </a:r>
            <a:r>
              <a:rPr lang="en-US" dirty="0"/>
              <a:t>After naming</a:t>
            </a:r>
            <a:r>
              <a:rPr lang="en-US" baseline="0" dirty="0"/>
              <a:t> the geometry relationship and selecting the type of relationship you would like to create, a </a:t>
            </a:r>
            <a:r>
              <a:rPr lang="en-US" b="1" baseline="0" dirty="0"/>
              <a:t>“phantom” </a:t>
            </a:r>
            <a:r>
              <a:rPr lang="en-US" baseline="0" dirty="0"/>
              <a:t>relationship and feature will populate in the tree.</a:t>
            </a:r>
          </a:p>
          <a:p>
            <a:endParaRPr lang="en-US" baseline="0" dirty="0"/>
          </a:p>
          <a:p>
            <a:r>
              <a:rPr lang="en-US" b="1" baseline="0" dirty="0"/>
              <a:t>[CLICK] </a:t>
            </a:r>
            <a:r>
              <a:rPr lang="en-US" baseline="0" dirty="0"/>
              <a:t>This will represent the resultant geometry and relationship that will be created once measurements are trapped in the inspection list or existing points are associated.</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27</a:t>
            </a:fld>
            <a:endParaRPr lang="en-US"/>
          </a:p>
        </p:txBody>
      </p:sp>
    </p:spTree>
    <p:extLst>
      <p:ext uri="{BB962C8B-B14F-4D97-AF65-F5344CB8AC3E}">
        <p14:creationId xmlns:p14="http://schemas.microsoft.com/office/powerpoint/2010/main" val="261058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a Projection is fast</a:t>
            </a:r>
            <a:r>
              <a:rPr lang="en-US" baseline="0" dirty="0"/>
              <a:t> and simple.  There are two ways you can set projection planes for geometry relationships.</a:t>
            </a:r>
          </a:p>
          <a:p>
            <a:endParaRPr lang="en-US" baseline="0" dirty="0"/>
          </a:p>
          <a:p>
            <a:r>
              <a:rPr lang="en-US" b="1" dirty="0"/>
              <a:t>[CLICK] </a:t>
            </a:r>
            <a:r>
              <a:rPr lang="en-US" dirty="0"/>
              <a:t>Select the radio button in</a:t>
            </a:r>
            <a:r>
              <a:rPr lang="en-US" baseline="0" dirty="0"/>
              <a:t> the projection plane section which allows you to select a plane that is already created</a:t>
            </a:r>
          </a:p>
          <a:p>
            <a:endParaRPr lang="en-US" baseline="0" dirty="0"/>
          </a:p>
          <a:p>
            <a:r>
              <a:rPr lang="en-US" baseline="0" dirty="0"/>
              <a:t>OR</a:t>
            </a:r>
          </a:p>
          <a:p>
            <a:endParaRPr lang="en-US" baseline="0" dirty="0"/>
          </a:p>
          <a:p>
            <a:r>
              <a:rPr lang="en-US" b="1" baseline="0" dirty="0"/>
              <a:t>[CLICK] </a:t>
            </a:r>
            <a:r>
              <a:rPr lang="en-US" baseline="0" dirty="0"/>
              <a:t>Hover over the plane geometry relationship icon then right-click.  This creates a projection plane relationship that will be used as the projection plane for the next feature.</a:t>
            </a:r>
          </a:p>
          <a:p>
            <a:endParaRPr lang="en-US" baseline="0" dirty="0"/>
          </a:p>
          <a:p>
            <a:r>
              <a:rPr lang="en-US" b="1" baseline="0" dirty="0"/>
              <a:t>[CLICK] </a:t>
            </a:r>
            <a:r>
              <a:rPr lang="en-US" baseline="0" dirty="0"/>
              <a:t>When a projection plane is set all features that cannot be projected to a plane will be grayed out only leaving the acceptable options.</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28</a:t>
            </a:fld>
            <a:endParaRPr lang="en-US"/>
          </a:p>
        </p:txBody>
      </p:sp>
    </p:spTree>
    <p:extLst>
      <p:ext uri="{BB962C8B-B14F-4D97-AF65-F5344CB8AC3E}">
        <p14:creationId xmlns:p14="http://schemas.microsoft.com/office/powerpoint/2010/main" val="2094403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The Inspection tab of the toolkit</a:t>
            </a:r>
            <a:r>
              <a:rPr lang="en-US" baseline="0" dirty="0"/>
              <a:t> will display in a list all of the measureable relationships that are in the tree.</a:t>
            </a:r>
          </a:p>
          <a:p>
            <a:endParaRPr lang="en-US" baseline="0" dirty="0"/>
          </a:p>
          <a:p>
            <a:r>
              <a:rPr lang="en-US" b="1" dirty="0"/>
              <a:t>[CLICK] </a:t>
            </a:r>
            <a:r>
              <a:rPr lang="en-US" dirty="0"/>
              <a:t>This</a:t>
            </a:r>
            <a:r>
              <a:rPr lang="en-US" baseline="0" dirty="0"/>
              <a:t> allows you to implement the concept of measurement trapping.  Each relationship can almost be considered a bucket that you can fill with measurements.  To begin the trapping process, after you have connected to an instrument, simply double-click the desired feature in the list.</a:t>
            </a:r>
          </a:p>
        </p:txBody>
      </p:sp>
      <p:sp>
        <p:nvSpPr>
          <p:cNvPr id="4" name="Slide Number Placeholder 3"/>
          <p:cNvSpPr>
            <a:spLocks noGrp="1"/>
          </p:cNvSpPr>
          <p:nvPr>
            <p:ph type="sldNum" sz="quarter" idx="10"/>
          </p:nvPr>
        </p:nvSpPr>
        <p:spPr/>
        <p:txBody>
          <a:bodyPr/>
          <a:lstStyle/>
          <a:p>
            <a:fld id="{7F3A1243-00B4-F04C-9060-9BD25731BC65}" type="slidenum">
              <a:rPr lang="en-US" smtClean="0"/>
              <a:t>29</a:t>
            </a:fld>
            <a:endParaRPr lang="en-US"/>
          </a:p>
        </p:txBody>
      </p:sp>
    </p:spTree>
    <p:extLst>
      <p:ext uri="{BB962C8B-B14F-4D97-AF65-F5344CB8AC3E}">
        <p14:creationId xmlns:p14="http://schemas.microsoft.com/office/powerpoint/2010/main" val="2704090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Relationship status icons have been</a:t>
            </a:r>
            <a:r>
              <a:rPr lang="en-US" baseline="0" dirty="0"/>
              <a:t> added in the inspection tab as well as the tree. </a:t>
            </a:r>
          </a:p>
          <a:p>
            <a:endParaRPr lang="en-US" b="1" baseline="0" dirty="0"/>
          </a:p>
          <a:p>
            <a:r>
              <a:rPr lang="en-US" b="1" baseline="0" dirty="0"/>
              <a:t>[CLICK] </a:t>
            </a:r>
            <a:r>
              <a:rPr lang="en-US" baseline="0" dirty="0"/>
              <a:t>The first status, faded icon, means that no points are associated with the relationship. </a:t>
            </a:r>
            <a:endParaRPr lang="en-US" b="1" baseline="0" dirty="0"/>
          </a:p>
          <a:p>
            <a:r>
              <a:rPr lang="en-US" b="1" baseline="0" dirty="0"/>
              <a:t>[CLICK] </a:t>
            </a:r>
            <a:r>
              <a:rPr lang="en-US" baseline="0" dirty="0"/>
              <a:t>Just a single check mark indicates that the relationship has points associated.</a:t>
            </a:r>
          </a:p>
          <a:p>
            <a:r>
              <a:rPr lang="en-US" b="1" baseline="0" dirty="0"/>
              <a:t>[CLICK] </a:t>
            </a:r>
            <a:r>
              <a:rPr lang="en-US" b="0" baseline="0" dirty="0"/>
              <a:t>Next is the Pass per the tolerance that was set for that relationship.</a:t>
            </a:r>
          </a:p>
          <a:p>
            <a:r>
              <a:rPr lang="en-US" b="1" baseline="0" dirty="0"/>
              <a:t>[CLICK] </a:t>
            </a:r>
            <a:r>
              <a:rPr lang="en-US" b="0" baseline="0" dirty="0"/>
              <a:t>Lastly is the Fail per the tolerance that was set for that relationship.</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30</a:t>
            </a:fld>
            <a:endParaRPr lang="en-US"/>
          </a:p>
        </p:txBody>
      </p:sp>
    </p:spTree>
    <p:extLst>
      <p:ext uri="{BB962C8B-B14F-4D97-AF65-F5344CB8AC3E}">
        <p14:creationId xmlns:p14="http://schemas.microsoft.com/office/powerpoint/2010/main" val="1642075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would like to measure the plane, use the inspection tab to trap measurements to that geometry relationship.</a:t>
            </a:r>
          </a:p>
          <a:p>
            <a:endParaRPr lang="en-US" baseline="0" dirty="0"/>
          </a:p>
          <a:p>
            <a:r>
              <a:rPr lang="en-US" b="1" baseline="0" dirty="0"/>
              <a:t>[CLICK] </a:t>
            </a:r>
            <a:r>
              <a:rPr lang="en-US" baseline="0" dirty="0"/>
              <a:t>With SA connected to an instrument, double-click the desired relationship in the measurement trapping list and begin measuring points.  As each point is measured the HUD will increment to display the number of points measured for that relationship.</a:t>
            </a:r>
          </a:p>
          <a:p>
            <a:endParaRPr lang="en-US" baseline="0" dirty="0"/>
          </a:p>
          <a:p>
            <a:r>
              <a:rPr lang="en-US" b="1" baseline="0" dirty="0"/>
              <a:t>[CLICK] </a:t>
            </a:r>
            <a:r>
              <a:rPr lang="en-US" baseline="0" dirty="0"/>
              <a:t>Also notice that the geometry will recalculate as new measurements are taken.</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31</a:t>
            </a:fld>
            <a:endParaRPr lang="en-US"/>
          </a:p>
        </p:txBody>
      </p:sp>
    </p:spTree>
    <p:extLst>
      <p:ext uri="{BB962C8B-B14F-4D97-AF65-F5344CB8AC3E}">
        <p14:creationId xmlns:p14="http://schemas.microsoft.com/office/powerpoint/2010/main" val="2766077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measurements</a:t>
            </a:r>
            <a:r>
              <a:rPr lang="en-US" baseline="0" dirty="0"/>
              <a:t> have already been taken, they can be associated to the relationship by using the right-click menu.</a:t>
            </a:r>
          </a:p>
          <a:p>
            <a:r>
              <a:rPr lang="en-US" b="1" baseline="0" dirty="0"/>
              <a:t>[CLICK to start video.]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32</a:t>
            </a:fld>
            <a:endParaRPr lang="en-US"/>
          </a:p>
        </p:txBody>
      </p:sp>
    </p:spTree>
    <p:extLst>
      <p:ext uri="{BB962C8B-B14F-4D97-AF65-F5344CB8AC3E}">
        <p14:creationId xmlns:p14="http://schemas.microsoft.com/office/powerpoint/2010/main" val="189607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a:t>
            </a:r>
            <a:r>
              <a:rPr lang="en-US" baseline="0" dirty="0"/>
              <a:t>h the instrument successfully added to the job file we can now connect.  Ensure that all drivers, if necessary, and IP configuration has been installed and established.</a:t>
            </a:r>
          </a:p>
          <a:p>
            <a:endParaRPr lang="en-US" baseline="0" dirty="0"/>
          </a:p>
          <a:p>
            <a:r>
              <a:rPr lang="en-US" b="1" baseline="0" dirty="0"/>
              <a:t>[CLICK] </a:t>
            </a:r>
            <a:r>
              <a:rPr lang="en-US" b="0" baseline="0" dirty="0"/>
              <a:t>Next to the add instrument icon there is an icon that allows you to begin the connection process, the “Run Instrument Interface” icon, or better known as the “Blue Running Man”.  We will be selecting the dropdown next to that icon.  This will show a list of instrument connection options.  Select Laser Trackers.</a:t>
            </a:r>
          </a:p>
          <a:p>
            <a:endParaRPr lang="en-US" b="0" baseline="0" dirty="0"/>
          </a:p>
          <a:p>
            <a:r>
              <a:rPr lang="en-US" b="1" baseline="0" dirty="0"/>
              <a:t>[CLICK] </a:t>
            </a:r>
            <a:r>
              <a:rPr lang="en-US" b="0" baseline="0" dirty="0"/>
              <a:t>Once you have done that in the next dialog you will now need to select your instrument and then click OK.</a:t>
            </a:r>
          </a:p>
          <a:p>
            <a:endParaRPr lang="en-US" b="0" baseline="0" dirty="0"/>
          </a:p>
          <a:p>
            <a:r>
              <a:rPr lang="en-US" b="1" dirty="0"/>
              <a:t>[CLICK]  </a:t>
            </a:r>
            <a:r>
              <a:rPr lang="en-US" b="0" dirty="0"/>
              <a:t>Next the connection dialog</a:t>
            </a:r>
            <a:r>
              <a:rPr lang="en-US" b="0" baseline="0" dirty="0"/>
              <a:t> will appear. Here you may want to check the IP address and ensure that its correct (A ping can help with that).  Then select OK.</a:t>
            </a:r>
          </a:p>
          <a:p>
            <a:endParaRPr lang="en-US" b="0" baseline="0" dirty="0"/>
          </a:p>
          <a:p>
            <a:r>
              <a:rPr lang="en-US" b="1" baseline="0" dirty="0"/>
              <a:t>[CLICK] </a:t>
            </a:r>
            <a:r>
              <a:rPr lang="en-US" b="0" baseline="0" dirty="0"/>
              <a:t>A successful instrument will be displayed my a ring around the instrument in the graphical view as well as the instrument interface opening.</a:t>
            </a:r>
            <a:endParaRPr lang="en-US" b="0"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a:t>
            </a:fld>
            <a:endParaRPr lang="en-US"/>
          </a:p>
        </p:txBody>
      </p:sp>
    </p:spTree>
    <p:extLst>
      <p:ext uri="{BB962C8B-B14F-4D97-AF65-F5344CB8AC3E}">
        <p14:creationId xmlns:p14="http://schemas.microsoft.com/office/powerpoint/2010/main" val="2383710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report options for any desired geometry relationship can be selected via the right-click menu “</a:t>
            </a:r>
            <a:r>
              <a:rPr lang="en-US" b="1" baseline="0" dirty="0"/>
              <a:t>Report Options</a:t>
            </a:r>
            <a:r>
              <a:rPr lang="en-US" baseline="0" dirty="0"/>
              <a:t>”, or double-click the geometry relationship in the tree bar.</a:t>
            </a:r>
          </a:p>
          <a:p>
            <a:endParaRPr lang="en-US" baseline="0" dirty="0"/>
          </a:p>
          <a:p>
            <a:r>
              <a:rPr lang="en-US" b="1" baseline="0" dirty="0"/>
              <a:t>[CLICK] </a:t>
            </a:r>
            <a:r>
              <a:rPr lang="en-US" baseline="0" dirty="0"/>
              <a:t>To compare the measured plane to a nominal feature select the </a:t>
            </a:r>
            <a:r>
              <a:rPr lang="en-US" b="1" baseline="0" dirty="0"/>
              <a:t>“Compare to Nominal” </a:t>
            </a:r>
            <a:r>
              <a:rPr lang="en-US" baseline="0" dirty="0"/>
              <a:t>box, then select the plane in which you would like to designate as the nominal plane.  After this selection the nominal values and deltas will be populated.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33</a:t>
            </a:fld>
            <a:endParaRPr lang="en-US"/>
          </a:p>
        </p:txBody>
      </p:sp>
    </p:spTree>
    <p:extLst>
      <p:ext uri="{BB962C8B-B14F-4D97-AF65-F5344CB8AC3E}">
        <p14:creationId xmlns:p14="http://schemas.microsoft.com/office/powerpoint/2010/main" val="257266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To</a:t>
            </a:r>
            <a:r>
              <a:rPr lang="en-US" baseline="0" dirty="0"/>
              <a:t> change the resultant geometry select the fit settings option.</a:t>
            </a:r>
          </a:p>
          <a:p>
            <a:endParaRPr lang="en-US" baseline="0" dirty="0"/>
          </a:p>
          <a:p>
            <a:r>
              <a:rPr lang="en-US" b="1" baseline="0" dirty="0"/>
              <a:t>[CLICK] </a:t>
            </a:r>
            <a:r>
              <a:rPr lang="en-US" baseline="0" dirty="0"/>
              <a:t>Here you can select which side of the geometry was measured.  Remember. the initial geometry location is based on the line of sight for trackers and the angle of approach for a PCMM Arm. </a:t>
            </a:r>
          </a:p>
          <a:p>
            <a:endParaRPr lang="en-US" b="1" baseline="0" dirty="0"/>
          </a:p>
          <a:p>
            <a:r>
              <a:rPr lang="en-US" b="1" baseline="0" dirty="0"/>
              <a:t>[CLICK] </a:t>
            </a:r>
            <a:r>
              <a:rPr lang="en-US" b="0" baseline="0" dirty="0"/>
              <a:t>The objects normal vector can also be reversed if you would like it to point in the opposite direction. </a:t>
            </a:r>
            <a:r>
              <a:rPr lang="en-US" b="1" baseline="0" dirty="0"/>
              <a:t>[CLICK]</a:t>
            </a:r>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34</a:t>
            </a:fld>
            <a:endParaRPr lang="en-US"/>
          </a:p>
        </p:txBody>
      </p:sp>
    </p:spTree>
    <p:extLst>
      <p:ext uri="{BB962C8B-B14F-4D97-AF65-F5344CB8AC3E}">
        <p14:creationId xmlns:p14="http://schemas.microsoft.com/office/powerpoint/2010/main" val="734012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also take a look at the points list and graph for the fit geometry.  </a:t>
            </a:r>
          </a:p>
          <a:p>
            <a:endParaRPr lang="en-US" baseline="0" dirty="0"/>
          </a:p>
          <a:p>
            <a:r>
              <a:rPr lang="en-US" b="1" baseline="0" dirty="0"/>
              <a:t>[CLICK] </a:t>
            </a:r>
            <a:r>
              <a:rPr lang="en-US" baseline="0" dirty="0"/>
              <a:t>Here you can ignore points and recalculate the geometry.</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35</a:t>
            </a:fld>
            <a:endParaRPr lang="en-US"/>
          </a:p>
        </p:txBody>
      </p:sp>
    </p:spTree>
    <p:extLst>
      <p:ext uri="{BB962C8B-B14F-4D97-AF65-F5344CB8AC3E}">
        <p14:creationId xmlns:p14="http://schemas.microsoft.com/office/powerpoint/2010/main" val="3054165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setting tolerances for specific features highlight the name in the description column then select </a:t>
            </a:r>
            <a:r>
              <a:rPr lang="en-US" b="1" baseline="0" dirty="0"/>
              <a:t>“Edit”</a:t>
            </a:r>
            <a:r>
              <a:rPr lang="en-US" baseline="0" dirty="0"/>
              <a:t>. </a:t>
            </a:r>
          </a:p>
          <a:p>
            <a:endParaRPr lang="en-US" baseline="0" dirty="0"/>
          </a:p>
          <a:p>
            <a:r>
              <a:rPr lang="en-US" b="1" baseline="0" dirty="0"/>
              <a:t>[CLICK] </a:t>
            </a:r>
            <a:r>
              <a:rPr lang="en-US" b="0" baseline="0" dirty="0"/>
              <a:t>T</a:t>
            </a:r>
            <a:r>
              <a:rPr lang="en-US" baseline="0" dirty="0"/>
              <a:t>he tolerance properties will open and there you can set your values. </a:t>
            </a:r>
          </a:p>
          <a:p>
            <a:endParaRPr lang="en-US" baseline="0" dirty="0"/>
          </a:p>
          <a:p>
            <a:r>
              <a:rPr lang="en-US" b="1" baseline="0" dirty="0"/>
              <a:t>[CLICK] </a:t>
            </a:r>
            <a:r>
              <a:rPr lang="en-US" baseline="0" dirty="0"/>
              <a:t>You will be able to see the measured properties of the geometry and the specific features that will be reported are designated by the check box.</a:t>
            </a:r>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36</a:t>
            </a:fld>
            <a:endParaRPr lang="en-US"/>
          </a:p>
        </p:txBody>
      </p:sp>
    </p:spTree>
    <p:extLst>
      <p:ext uri="{BB962C8B-B14F-4D97-AF65-F5344CB8AC3E}">
        <p14:creationId xmlns:p14="http://schemas.microsoft.com/office/powerpoint/2010/main" val="2967809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may now activate auto vectors to display the deviation of individual measurements to their fi t geometry.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The abbreviation AVF refers to Auto Vector Fit.</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37</a:t>
            </a:fld>
            <a:endParaRPr lang="en-US"/>
          </a:p>
        </p:txBody>
      </p:sp>
    </p:spTree>
    <p:extLst>
      <p:ext uri="{BB962C8B-B14F-4D97-AF65-F5344CB8AC3E}">
        <p14:creationId xmlns:p14="http://schemas.microsoft.com/office/powerpoint/2010/main" val="580668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Auto vectors may also be activated to display the deviation between cardinal points of the measured feature to the nominal:</a:t>
            </a:r>
          </a:p>
          <a:p>
            <a:endParaRPr lang="en-US" dirty="0"/>
          </a:p>
          <a:p>
            <a:r>
              <a:rPr lang="en-US" dirty="0"/>
              <a:t>AVN =</a:t>
            </a:r>
            <a:r>
              <a:rPr lang="en-US" baseline="0" dirty="0"/>
              <a:t> Auto Vector Nominal</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38</a:t>
            </a:fld>
            <a:endParaRPr lang="en-US"/>
          </a:p>
        </p:txBody>
      </p:sp>
    </p:spTree>
    <p:extLst>
      <p:ext uri="{BB962C8B-B14F-4D97-AF65-F5344CB8AC3E}">
        <p14:creationId xmlns:p14="http://schemas.microsoft.com/office/powerpoint/2010/main" val="885496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Auto vectors may also be activated to display the deviation between input points (compensated measurements) to the nominal geometry:</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39</a:t>
            </a:fld>
            <a:endParaRPr lang="en-US"/>
          </a:p>
        </p:txBody>
      </p:sp>
    </p:spTree>
    <p:extLst>
      <p:ext uri="{BB962C8B-B14F-4D97-AF65-F5344CB8AC3E}">
        <p14:creationId xmlns:p14="http://schemas.microsoft.com/office/powerpoint/2010/main" val="2322804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newly</a:t>
            </a:r>
            <a:r>
              <a:rPr lang="en-US" baseline="0" dirty="0"/>
              <a:t> added dynamic geometry relationships allows features to be dependent upon other features for creation.</a:t>
            </a:r>
          </a:p>
          <a:p>
            <a:endParaRPr lang="en-US" baseline="0" dirty="0"/>
          </a:p>
          <a:p>
            <a:r>
              <a:rPr lang="en-US" b="1" baseline="0" dirty="0"/>
              <a:t>[CLICK] </a:t>
            </a:r>
            <a:r>
              <a:rPr lang="en-US" baseline="0" dirty="0"/>
              <a:t>Dynamic Point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Dynamic Line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Dynamic Plane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Dynamic Circle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Dynamic Ellipse Relationship</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40</a:t>
            </a:fld>
            <a:endParaRPr lang="en-US"/>
          </a:p>
        </p:txBody>
      </p:sp>
    </p:spTree>
    <p:extLst>
      <p:ext uri="{BB962C8B-B14F-4D97-AF65-F5344CB8AC3E}">
        <p14:creationId xmlns:p14="http://schemas.microsoft.com/office/powerpoint/2010/main" val="704853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Demo</a:t>
            </a:r>
            <a:r>
              <a:rPr lang="en-US" baseline="0" dirty="0"/>
              <a:t>1_ Simple Relationships:</a:t>
            </a:r>
          </a:p>
          <a:p>
            <a:endParaRPr lang="en-US" baseline="0" dirty="0"/>
          </a:p>
          <a:p>
            <a:r>
              <a:rPr lang="en-US" baseline="0" dirty="0"/>
              <a:t>Build a groups to objects relationship</a:t>
            </a:r>
          </a:p>
          <a:p>
            <a:r>
              <a:rPr lang="en-US" baseline="0" dirty="0"/>
              <a:t>Show how the vectors update</a:t>
            </a:r>
          </a:p>
          <a:p>
            <a:r>
              <a:rPr lang="en-US" baseline="0" dirty="0"/>
              <a:t>Relationship alignment</a:t>
            </a:r>
          </a:p>
          <a:p>
            <a:r>
              <a:rPr lang="en-US" baseline="0" dirty="0"/>
              <a:t>Adjust the relationship properties </a:t>
            </a:r>
          </a:p>
          <a:p>
            <a:r>
              <a:rPr lang="en-US" baseline="0" dirty="0"/>
              <a:t>    For tolerance</a:t>
            </a:r>
          </a:p>
          <a:p>
            <a:r>
              <a:rPr lang="en-US" baseline="0" dirty="0"/>
              <a:t>    For visualization</a:t>
            </a:r>
          </a:p>
          <a:p>
            <a:endParaRPr lang="en-US" baseline="0"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41</a:t>
            </a:fld>
            <a:endParaRPr lang="en-US"/>
          </a:p>
        </p:txBody>
      </p:sp>
    </p:spTree>
    <p:extLst>
      <p:ext uri="{BB962C8B-B14F-4D97-AF65-F5344CB8AC3E}">
        <p14:creationId xmlns:p14="http://schemas.microsoft.com/office/powerpoint/2010/main" val="13875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The</a:t>
            </a:r>
            <a:r>
              <a:rPr lang="en-US" baseline="0" dirty="0"/>
              <a:t> next section of the Relationships tab is the </a:t>
            </a:r>
            <a:r>
              <a:rPr lang="en-US" b="1" baseline="0" dirty="0"/>
              <a:t>Compare to Nominal </a:t>
            </a:r>
            <a:r>
              <a:rPr lang="en-US" baseline="0" dirty="0"/>
              <a:t>Section.</a:t>
            </a:r>
          </a:p>
          <a:p>
            <a:endParaRPr lang="en-US" baseline="0" dirty="0"/>
          </a:p>
          <a:p>
            <a:r>
              <a:rPr lang="en-US" baseline="0" dirty="0"/>
              <a:t>The main difference with these relationships is that they compare the measured data to a nominal cad face.</a:t>
            </a:r>
          </a:p>
          <a:p>
            <a:r>
              <a:rPr lang="en-US" baseline="0" dirty="0"/>
              <a:t>After selecting the desired Nominal geometry relationship you will be prompted to select a cad face that represents the nominal feature you would like to compare.</a:t>
            </a:r>
          </a:p>
          <a:p>
            <a:endParaRPr lang="en-US" baseline="0" dirty="0"/>
          </a:p>
          <a:p>
            <a:r>
              <a:rPr lang="en-US" b="1" baseline="0" dirty="0"/>
              <a:t>[CLICK] </a:t>
            </a:r>
            <a:r>
              <a:rPr lang="en-US" baseline="0" dirty="0"/>
              <a:t>Notice that some of the relationships have right and left click options as well as a possible Alt-L selection.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42</a:t>
            </a:fld>
            <a:endParaRPr lang="en-US"/>
          </a:p>
        </p:txBody>
      </p:sp>
    </p:spTree>
    <p:extLst>
      <p:ext uri="{BB962C8B-B14F-4D97-AF65-F5344CB8AC3E}">
        <p14:creationId xmlns:p14="http://schemas.microsoft.com/office/powerpoint/2010/main" val="685367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case of an Arm,</a:t>
            </a:r>
            <a:r>
              <a:rPr lang="en-US" baseline="0" dirty="0"/>
              <a:t> the process is essentially the same..</a:t>
            </a:r>
          </a:p>
          <a:p>
            <a:endParaRPr lang="en-US" baseline="0" dirty="0"/>
          </a:p>
          <a:p>
            <a:r>
              <a:rPr lang="en-US" b="1" baseline="0" dirty="0"/>
              <a:t>[CLICK] </a:t>
            </a:r>
            <a:r>
              <a:rPr lang="en-US" baseline="0" dirty="0"/>
              <a:t>but instead of selecting Laser Trackers we will select “</a:t>
            </a:r>
            <a:r>
              <a:rPr lang="en-US" b="1" baseline="0" dirty="0"/>
              <a:t>Portable CMM Arms</a:t>
            </a:r>
            <a:r>
              <a:rPr lang="en-US" baseline="0" dirty="0"/>
              <a:t>”. </a:t>
            </a:r>
            <a:r>
              <a:rPr lang="en-US" b="1" baseline="0" dirty="0"/>
              <a:t>[CLICK]</a:t>
            </a:r>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a:t>
            </a:fld>
            <a:endParaRPr lang="en-US"/>
          </a:p>
        </p:txBody>
      </p:sp>
    </p:spTree>
    <p:extLst>
      <p:ext uri="{BB962C8B-B14F-4D97-AF65-F5344CB8AC3E}">
        <p14:creationId xmlns:p14="http://schemas.microsoft.com/office/powerpoint/2010/main" val="923585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dirty="0"/>
              <a:t>To import CAD,</a:t>
            </a:r>
            <a:r>
              <a:rPr lang="en-US" baseline="0" dirty="0"/>
              <a:t> you can select </a:t>
            </a:r>
            <a:r>
              <a:rPr lang="en-US" b="1" baseline="0" dirty="0"/>
              <a:t>File&gt;Auto Import </a:t>
            </a:r>
            <a:r>
              <a:rPr lang="en-US" baseline="0" dirty="0"/>
              <a:t>(by file extension) to automatically identify the format by file extension.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Or you can </a:t>
            </a:r>
            <a:r>
              <a:rPr lang="en-US" b="0" baseline="0" dirty="0"/>
              <a:t>pick an explicit </a:t>
            </a:r>
            <a:r>
              <a:rPr lang="en-US" baseline="0" dirty="0"/>
              <a:t>import method through the </a:t>
            </a:r>
            <a:r>
              <a:rPr lang="en-US" b="1" baseline="0" dirty="0"/>
              <a:t>File&gt;Import </a:t>
            </a:r>
            <a:r>
              <a:rPr lang="en-US" baseline="0" dirty="0"/>
              <a:t>menu.</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[CLICK]</a:t>
            </a:r>
            <a:r>
              <a:rPr lang="en-US" b="1" baseline="0" dirty="0"/>
              <a:t> </a:t>
            </a:r>
            <a:r>
              <a:rPr lang="en-US" dirty="0"/>
              <a:t>When importing, you can use a</a:t>
            </a:r>
            <a:r>
              <a:rPr lang="en-US" baseline="0" dirty="0"/>
              <a:t> </a:t>
            </a:r>
            <a:r>
              <a:rPr lang="en-US" b="1" baseline="0" dirty="0"/>
              <a:t>standard importer </a:t>
            </a:r>
            <a:r>
              <a:rPr lang="en-US" baseline="0" dirty="0"/>
              <a:t>that will bring in STEP, IGES, VDA, and SAT files.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[CLICK] </a:t>
            </a:r>
            <a:r>
              <a:rPr lang="en-US" baseline="0" dirty="0"/>
              <a:t>However, we generally recommend initially using the </a:t>
            </a:r>
            <a:r>
              <a:rPr lang="en-US" b="1" baseline="0" dirty="0"/>
              <a:t>Direct CAD Access </a:t>
            </a:r>
            <a:r>
              <a:rPr lang="en-US" baseline="0" dirty="0"/>
              <a:t>import capability.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43</a:t>
            </a:fld>
            <a:endParaRPr lang="en-US"/>
          </a:p>
        </p:txBody>
      </p:sp>
    </p:spTree>
    <p:extLst>
      <p:ext uri="{BB962C8B-B14F-4D97-AF65-F5344CB8AC3E}">
        <p14:creationId xmlns:p14="http://schemas.microsoft.com/office/powerpoint/2010/main" val="26353841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Construction icons you may find useful are:</a:t>
            </a:r>
          </a:p>
          <a:p>
            <a:endParaRPr lang="en-US" baseline="0" dirty="0"/>
          </a:p>
          <a:p>
            <a:r>
              <a:rPr lang="en-US" b="1" baseline="0" dirty="0"/>
              <a:t>[CLICK] </a:t>
            </a:r>
            <a:r>
              <a:rPr lang="en-US" baseline="0" dirty="0"/>
              <a:t>The Frame Wizard allows you to create a frame from point and objects.</a:t>
            </a:r>
          </a:p>
          <a:p>
            <a:endParaRPr lang="en-US" baseline="0" dirty="0"/>
          </a:p>
          <a:p>
            <a:r>
              <a:rPr lang="en-US" b="1" baseline="0" dirty="0"/>
              <a:t>[CLICK] </a:t>
            </a:r>
            <a:r>
              <a:rPr lang="en-US" baseline="0" dirty="0"/>
              <a:t>Constructing Objects from Surface Faces will allow you to create points offset from a surface or geometry from primitive cad models.</a:t>
            </a:r>
          </a:p>
          <a:p>
            <a:endParaRPr lang="en-US" baseline="0" dirty="0"/>
          </a:p>
          <a:p>
            <a:r>
              <a:rPr lang="en-US" b="1" baseline="0" dirty="0"/>
              <a:t>[CLICK] </a:t>
            </a:r>
            <a:r>
              <a:rPr lang="en-US" baseline="0" dirty="0"/>
              <a:t>Creating Circle Centers is a great tool to quickly construct points at the center of circles in the job file.</a:t>
            </a:r>
          </a:p>
          <a:p>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44</a:t>
            </a:fld>
            <a:endParaRPr lang="en-US"/>
          </a:p>
        </p:txBody>
      </p:sp>
    </p:spTree>
    <p:extLst>
      <p:ext uri="{BB962C8B-B14F-4D97-AF65-F5344CB8AC3E}">
        <p14:creationId xmlns:p14="http://schemas.microsoft.com/office/powerpoint/2010/main" val="2299605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Using the “Other” section of the Relationship Tab of the SA Toolkit will allow you to create the standard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r>
              <a:rPr lang="en-US" b="1" baseline="0" dirty="0"/>
              <a:t>[CLICK] </a:t>
            </a:r>
            <a:r>
              <a:rPr lang="en-US" baseline="0" dirty="0"/>
              <a:t>In the properties of the created relationship there are settings that can be changed to give you full control of that relationship.</a:t>
            </a:r>
          </a:p>
          <a:p>
            <a:endParaRPr lang="en-US" baseline="0" dirty="0"/>
          </a:p>
          <a:p>
            <a:r>
              <a:rPr lang="en-US" b="1" baseline="0" dirty="0"/>
              <a:t>[CLICK] </a:t>
            </a:r>
            <a:r>
              <a:rPr lang="en-US" baseline="0" dirty="0"/>
              <a:t>Selecting the Projection Properties will allow you to ensure the deviation arrows are point in the correct direction.</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45</a:t>
            </a:fld>
            <a:endParaRPr lang="en-US"/>
          </a:p>
        </p:txBody>
      </p:sp>
    </p:spTree>
    <p:extLst>
      <p:ext uri="{BB962C8B-B14F-4D97-AF65-F5344CB8AC3E}">
        <p14:creationId xmlns:p14="http://schemas.microsoft.com/office/powerpoint/2010/main" val="2276262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[CLICK] </a:t>
            </a:r>
            <a:r>
              <a:rPr lang="en-US" dirty="0"/>
              <a:t>One selection for the direction of the vector is starting from the nominal surface point in the direction of the contact</a:t>
            </a:r>
            <a:r>
              <a:rPr lang="en-US" baseline="0" dirty="0"/>
              <a:t> point.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This is called the Inspect point of view and can be used when trying to figure out how far out the actual part is from the nominal.</a:t>
            </a:r>
          </a:p>
        </p:txBody>
      </p:sp>
      <p:sp>
        <p:nvSpPr>
          <p:cNvPr id="4" name="Slide Number Placeholder 3"/>
          <p:cNvSpPr>
            <a:spLocks noGrp="1"/>
          </p:cNvSpPr>
          <p:nvPr>
            <p:ph type="sldNum" sz="quarter" idx="10"/>
          </p:nvPr>
        </p:nvSpPr>
        <p:spPr/>
        <p:txBody>
          <a:bodyPr/>
          <a:lstStyle/>
          <a:p>
            <a:fld id="{7F3A1243-00B4-F04C-9060-9BD25731BC65}" type="slidenum">
              <a:rPr lang="en-US" smtClean="0"/>
              <a:t>46</a:t>
            </a:fld>
            <a:endParaRPr lang="en-US"/>
          </a:p>
        </p:txBody>
      </p:sp>
    </p:spTree>
    <p:extLst>
      <p:ext uri="{BB962C8B-B14F-4D97-AF65-F5344CB8AC3E}">
        <p14:creationId xmlns:p14="http://schemas.microsoft.com/office/powerpoint/2010/main" val="2709404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dirty="0"/>
              <a:t>Another selection for the direction of the vector is starting from the contact</a:t>
            </a:r>
            <a:r>
              <a:rPr lang="en-US" baseline="0" dirty="0"/>
              <a:t> point and pointing towards the nominal surface.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This is called the </a:t>
            </a:r>
            <a:r>
              <a:rPr lang="en-US" b="1" baseline="0" dirty="0"/>
              <a:t>Build</a:t>
            </a:r>
            <a:r>
              <a:rPr lang="en-US" baseline="0" dirty="0"/>
              <a:t> point of view and can be used when trying to figure out the direction and distance you need to go to make the part better.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In the properties of the created relationship you can create dynamic auto vectors.  These will update to display new deviations if the relationship changes in any way.  A vector group will appear in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47</a:t>
            </a:fld>
            <a:endParaRPr lang="en-US"/>
          </a:p>
        </p:txBody>
      </p:sp>
    </p:spTree>
    <p:extLst>
      <p:ext uri="{BB962C8B-B14F-4D97-AF65-F5344CB8AC3E}">
        <p14:creationId xmlns:p14="http://schemas.microsoft.com/office/powerpoint/2010/main" val="3936961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Within the Vector Group</a:t>
            </a:r>
            <a:r>
              <a:rPr lang="en-US" baseline="0" dirty="0"/>
              <a:t> Properties you can change the way they are displayed to help visualize the deviations.  </a:t>
            </a:r>
            <a:endParaRPr lang="en-US" dirty="0"/>
          </a:p>
          <a:p>
            <a:endParaRPr lang="en-US" dirty="0"/>
          </a:p>
          <a:p>
            <a:r>
              <a:rPr lang="en-US" b="1" dirty="0"/>
              <a:t>[CLICK]</a:t>
            </a:r>
            <a:r>
              <a:rPr lang="en-US" b="1" baseline="0" dirty="0"/>
              <a:t> </a:t>
            </a:r>
            <a:r>
              <a:rPr lang="en-US" baseline="0" dirty="0"/>
              <a:t>The components used in the vector can be changed to reflect deviation along a certain axis.</a:t>
            </a:r>
          </a:p>
          <a:p>
            <a:r>
              <a:rPr lang="en-US" b="1" baseline="0" dirty="0"/>
              <a:t>[CLICK] </a:t>
            </a:r>
            <a:r>
              <a:rPr lang="en-US" baseline="0" dirty="0"/>
              <a:t>The vector group statistics will display things such as the max and min deviations as well as the RMS.</a:t>
            </a:r>
          </a:p>
          <a:p>
            <a:r>
              <a:rPr lang="en-US" b="1" dirty="0"/>
              <a:t>[CLICK] </a:t>
            </a:r>
            <a:r>
              <a:rPr lang="en-US" dirty="0"/>
              <a:t>The Draw</a:t>
            </a:r>
            <a:r>
              <a:rPr lang="en-US" baseline="0" dirty="0"/>
              <a:t> As section lets you change the vector type and magnification. There are 4 types of vectors that can be created.</a:t>
            </a:r>
          </a:p>
          <a:p>
            <a:r>
              <a:rPr lang="en-US" baseline="0" dirty="0"/>
              <a:t>	</a:t>
            </a:r>
            <a:r>
              <a:rPr lang="en-US" b="1" baseline="0" dirty="0"/>
              <a:t>[CLICK] </a:t>
            </a:r>
            <a:r>
              <a:rPr lang="en-US" baseline="0" dirty="0"/>
              <a:t>Arrows</a:t>
            </a:r>
          </a:p>
          <a:p>
            <a:r>
              <a:rPr lang="en-US" baseline="0" dirty="0"/>
              <a:t>	</a:t>
            </a:r>
            <a:r>
              <a:rPr lang="en-US" b="1" baseline="0" dirty="0"/>
              <a:t>[CLICK] </a:t>
            </a:r>
            <a:r>
              <a:rPr lang="en-US" baseline="0" dirty="0"/>
              <a:t>Blotches</a:t>
            </a:r>
          </a:p>
          <a:p>
            <a:r>
              <a:rPr lang="en-US" baseline="0" dirty="0"/>
              <a:t>	</a:t>
            </a:r>
            <a:r>
              <a:rPr lang="en-US" b="1" baseline="0" dirty="0"/>
              <a:t>[CLICK] </a:t>
            </a:r>
            <a:r>
              <a:rPr lang="en-US" baseline="0" dirty="0"/>
              <a:t>Tubes</a:t>
            </a:r>
          </a:p>
          <a:p>
            <a:r>
              <a:rPr lang="en-US" baseline="0" dirty="0"/>
              <a:t>	</a:t>
            </a:r>
            <a:r>
              <a:rPr lang="en-US" b="1" baseline="0" dirty="0"/>
              <a:t>[CLICK] </a:t>
            </a:r>
            <a:r>
              <a:rPr lang="en-US" baseline="0" dirty="0"/>
              <a:t>Arrows + Blotches</a:t>
            </a:r>
          </a:p>
          <a:p>
            <a:endParaRPr lang="en-US"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48</a:t>
            </a:fld>
            <a:endParaRPr lang="en-US"/>
          </a:p>
        </p:txBody>
      </p:sp>
    </p:spTree>
    <p:extLst>
      <p:ext uri="{BB962C8B-B14F-4D97-AF65-F5344CB8AC3E}">
        <p14:creationId xmlns:p14="http://schemas.microsoft.com/office/powerpoint/2010/main" val="4884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Tolerances and Colorization</a:t>
            </a:r>
          </a:p>
          <a:p>
            <a:endParaRPr lang="en-US" dirty="0"/>
          </a:p>
          <a:p>
            <a:r>
              <a:rPr lang="en-US" b="1" dirty="0"/>
              <a:t>[CLICK] </a:t>
            </a:r>
            <a:r>
              <a:rPr lang="en-US" dirty="0"/>
              <a:t>Tolerance</a:t>
            </a:r>
            <a:r>
              <a:rPr lang="en-US" baseline="0" dirty="0"/>
              <a:t> control allows you to set asymmetrical and symmetrical tolerances for the vector group.</a:t>
            </a:r>
          </a:p>
          <a:p>
            <a:r>
              <a:rPr lang="en-US" b="1" baseline="0" dirty="0"/>
              <a:t>[CLICK] </a:t>
            </a:r>
            <a:r>
              <a:rPr lang="en-US" baseline="0" dirty="0"/>
              <a:t>The new colorization tool allows for easier use of color bars and setting tolerances and limits.</a:t>
            </a:r>
          </a:p>
          <a:p>
            <a:r>
              <a:rPr lang="en-US" b="1" baseline="0" dirty="0"/>
              <a:t>[CLICK] </a:t>
            </a:r>
            <a:r>
              <a:rPr lang="en-US" baseline="0" dirty="0"/>
              <a:t>If you would like to show the color bar graphically select </a:t>
            </a:r>
            <a:r>
              <a:rPr lang="en-US" b="1" baseline="0" dirty="0"/>
              <a:t>“Show in View”.</a:t>
            </a:r>
            <a:endParaRPr lang="en-US" b="1"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49</a:t>
            </a:fld>
            <a:endParaRPr lang="en-US"/>
          </a:p>
        </p:txBody>
      </p:sp>
    </p:spTree>
    <p:extLst>
      <p:ext uri="{BB962C8B-B14F-4D97-AF65-F5344CB8AC3E}">
        <p14:creationId xmlns:p14="http://schemas.microsoft.com/office/powerpoint/2010/main" val="2501974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New colorization tool now allows for the creation of a Discrete Color Bar.  </a:t>
            </a:r>
          </a:p>
          <a:p>
            <a:endParaRPr lang="en-US" baseline="0" dirty="0"/>
          </a:p>
          <a:p>
            <a:r>
              <a:rPr lang="en-US" baseline="0" dirty="0"/>
              <a:t>You can select from 4, 8, or 12 Colors.</a:t>
            </a:r>
          </a:p>
          <a:p>
            <a:endParaRPr lang="en-US" baseline="0" dirty="0"/>
          </a:p>
          <a:p>
            <a:r>
              <a:rPr lang="en-US" baseline="0" dirty="0"/>
              <a:t>Also we have integrated three different color spectrums that can be utilized</a:t>
            </a:r>
          </a:p>
          <a:p>
            <a:r>
              <a:rPr lang="en-US" baseline="0" dirty="0"/>
              <a:t>	</a:t>
            </a:r>
            <a:r>
              <a:rPr lang="en-US" b="1" baseline="0" dirty="0"/>
              <a:t>Standard</a:t>
            </a:r>
          </a:p>
          <a:p>
            <a:r>
              <a:rPr lang="en-US" b="1" baseline="0" dirty="0"/>
              <a:t>	Gray Scale</a:t>
            </a:r>
          </a:p>
          <a:p>
            <a:r>
              <a:rPr lang="en-US" b="1" baseline="0" dirty="0"/>
              <a:t>	</a:t>
            </a:r>
            <a:r>
              <a:rPr lang="en-US" b="1" baseline="0" dirty="0" err="1"/>
              <a:t>Deuteranopia</a:t>
            </a:r>
            <a:r>
              <a:rPr lang="en-US" b="1" baseline="0" dirty="0"/>
              <a:t> </a:t>
            </a:r>
            <a:r>
              <a:rPr lang="en-US" baseline="0" dirty="0"/>
              <a:t>(colorblind friendly)</a:t>
            </a:r>
          </a:p>
          <a:p>
            <a:endParaRPr lang="en-US" baseline="0" dirty="0"/>
          </a:p>
          <a:p>
            <a:r>
              <a:rPr lang="en-US" baseline="0" dirty="0"/>
              <a:t>Supports </a:t>
            </a:r>
            <a:r>
              <a:rPr lang="en-US" b="1" baseline="0" dirty="0"/>
              <a:t>Continuous and Symmetric </a:t>
            </a:r>
            <a:r>
              <a:rPr lang="en-US" baseline="0" dirty="0"/>
              <a:t>color distribution modes                                                                                                                                                                                                                                                                                                                                                                                                                                                                                                                                                                                                                                                                                                                                                                                                                                                                                                                                                                                                                                                                                                                                                                                                                   </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50</a:t>
            </a:fld>
            <a:endParaRPr lang="en-US"/>
          </a:p>
        </p:txBody>
      </p:sp>
    </p:spTree>
    <p:extLst>
      <p:ext uri="{BB962C8B-B14F-4D97-AF65-F5344CB8AC3E}">
        <p14:creationId xmlns:p14="http://schemas.microsoft.com/office/powerpoint/2010/main" val="6379707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Colorizer</a:t>
            </a:r>
            <a:r>
              <a:rPr lang="en-US" baseline="0" dirty="0"/>
              <a:t> Options.</a:t>
            </a:r>
          </a:p>
          <a:p>
            <a:endParaRPr lang="en-US" baseline="0" dirty="0"/>
          </a:p>
          <a:p>
            <a:r>
              <a:rPr lang="en-US" baseline="0" dirty="0"/>
              <a:t>Using the new colorizer you can now set the </a:t>
            </a:r>
            <a:r>
              <a:rPr lang="en-US" b="1" baseline="0" dirty="0"/>
              <a:t>default tolerance </a:t>
            </a:r>
            <a:r>
              <a:rPr lang="en-US" baseline="0" dirty="0"/>
              <a:t>that will be used for all vectors that will be created in the job file.</a:t>
            </a:r>
          </a:p>
        </p:txBody>
      </p:sp>
      <p:sp>
        <p:nvSpPr>
          <p:cNvPr id="4" name="Slide Number Placeholder 3"/>
          <p:cNvSpPr>
            <a:spLocks noGrp="1"/>
          </p:cNvSpPr>
          <p:nvPr>
            <p:ph type="sldNum" sz="quarter" idx="10"/>
          </p:nvPr>
        </p:nvSpPr>
        <p:spPr/>
        <p:txBody>
          <a:bodyPr/>
          <a:lstStyle/>
          <a:p>
            <a:fld id="{977E1081-F332-4F14-B61E-E977D8FF6E51}" type="slidenum">
              <a:rPr lang="en-US" smtClean="0"/>
              <a:pPr/>
              <a:t>51</a:t>
            </a:fld>
            <a:endParaRPr lang="en-US"/>
          </a:p>
        </p:txBody>
      </p:sp>
    </p:spTree>
    <p:extLst>
      <p:ext uri="{BB962C8B-B14F-4D97-AF65-F5344CB8AC3E}">
        <p14:creationId xmlns:p14="http://schemas.microsoft.com/office/powerpoint/2010/main" val="3111279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the color bar is selected</a:t>
            </a:r>
            <a:r>
              <a:rPr lang="en-US" baseline="0" dirty="0"/>
              <a:t> along with the selected tolerances…</a:t>
            </a:r>
            <a:endParaRPr lang="en-US" dirty="0"/>
          </a:p>
          <a:p>
            <a:endParaRPr lang="en-US" dirty="0"/>
          </a:p>
          <a:p>
            <a:r>
              <a:rPr lang="en-US" b="1" dirty="0"/>
              <a:t>[CLICK] </a:t>
            </a:r>
            <a:r>
              <a:rPr lang="en-US" dirty="0"/>
              <a:t>The vector group statistics as</a:t>
            </a:r>
            <a:r>
              <a:rPr lang="en-US" baseline="0" dirty="0"/>
              <a:t> well as a detailed table can be found in the report bar.</a:t>
            </a:r>
          </a:p>
          <a:p>
            <a:r>
              <a:rPr lang="en-US" baseline="0" dirty="0"/>
              <a:t>	The </a:t>
            </a:r>
            <a:r>
              <a:rPr lang="en-US" b="1" baseline="0" dirty="0"/>
              <a:t>Magnitude</a:t>
            </a:r>
            <a:r>
              <a:rPr lang="en-US" baseline="0" dirty="0"/>
              <a:t> will display the Pass/Fail relative to the tolerance that was set.</a:t>
            </a:r>
          </a:p>
          <a:p>
            <a:r>
              <a:rPr lang="en-US" baseline="0" dirty="0"/>
              <a:t>	The </a:t>
            </a:r>
            <a:r>
              <a:rPr lang="en-US" b="1" baseline="0" dirty="0"/>
              <a:t>Colorization</a:t>
            </a:r>
            <a:r>
              <a:rPr lang="en-US" baseline="0" dirty="0"/>
              <a:t> column will show the color of the vector based on the set. </a:t>
            </a:r>
          </a:p>
        </p:txBody>
      </p:sp>
      <p:sp>
        <p:nvSpPr>
          <p:cNvPr id="4" name="Slide Number Placeholder 3"/>
          <p:cNvSpPr>
            <a:spLocks noGrp="1"/>
          </p:cNvSpPr>
          <p:nvPr>
            <p:ph type="sldNum" sz="quarter" idx="10"/>
          </p:nvPr>
        </p:nvSpPr>
        <p:spPr/>
        <p:txBody>
          <a:bodyPr/>
          <a:lstStyle/>
          <a:p>
            <a:fld id="{977E1081-F332-4F14-B61E-E977D8FF6E51}" type="slidenum">
              <a:rPr lang="en-US" smtClean="0"/>
              <a:pPr/>
              <a:t>52</a:t>
            </a:fld>
            <a:endParaRPr lang="en-US"/>
          </a:p>
        </p:txBody>
      </p:sp>
    </p:spTree>
    <p:extLst>
      <p:ext uri="{BB962C8B-B14F-4D97-AF65-F5344CB8AC3E}">
        <p14:creationId xmlns:p14="http://schemas.microsoft.com/office/powerpoint/2010/main" val="351237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a:t>
            </a:r>
            <a:r>
              <a:rPr lang="en-US" baseline="0" dirty="0"/>
              <a:t> to interface with most instruments in SA. The first is to use the instrument interface.  As you can see the interface for the PCMM Arm is more simpler visually than the tracker interface. The instrument interface has additional complexity, but provides more full-featured control over measurement parameters.</a:t>
            </a:r>
          </a:p>
          <a:p>
            <a:endParaRPr lang="en-US" baseline="0" dirty="0"/>
          </a:p>
          <a:p>
            <a:r>
              <a:rPr lang="en-US" b="1" baseline="0" dirty="0"/>
              <a:t>[CLICK] </a:t>
            </a:r>
            <a:r>
              <a:rPr lang="en-US" baseline="0" dirty="0"/>
              <a:t>The more streamlined interface is the instrument toolbar, which is easier to use but slightly less flexible.  Also the use of the instrument toolbar more visually appealing when utilizing the toolkit at the same time. </a:t>
            </a:r>
          </a:p>
          <a:p>
            <a:endParaRPr lang="en-US" baseline="0" dirty="0"/>
          </a:p>
          <a:p>
            <a:r>
              <a:rPr lang="en-US" baseline="0" dirty="0"/>
              <a:t>We are going to focus on the instrument toolbar and utilizing the SA Toolkit.</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405169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new function has been added to the Relationship Category in the tree that allows you to display the auto-vectors for any relationship currently set as the active trapping target. </a:t>
            </a:r>
            <a:r>
              <a:rPr lang="en-US" b="1"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placeholder vector group will be built and updated with each relationship that is selected unless an auto-vector groups has already been built. In that case, the existing vector group will be displayed and then hidden when you move to the next relationship.</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53</a:t>
            </a:fld>
            <a:endParaRPr lang="en-US"/>
          </a:p>
        </p:txBody>
      </p:sp>
    </p:spTree>
    <p:extLst>
      <p:ext uri="{BB962C8B-B14F-4D97-AF65-F5344CB8AC3E}">
        <p14:creationId xmlns:p14="http://schemas.microsoft.com/office/powerpoint/2010/main" val="2362605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Nominal</a:t>
            </a:r>
            <a:r>
              <a:rPr lang="en-US" baseline="0" dirty="0"/>
              <a:t> Geometry Relationship Alignment</a:t>
            </a:r>
          </a:p>
          <a:p>
            <a:endParaRPr lang="en-US" baseline="0" dirty="0"/>
          </a:p>
          <a:p>
            <a:r>
              <a:rPr lang="en-US" baseline="0" dirty="0"/>
              <a:t>Just as any other instrument alignment you can right-click the instrument and select Nominal Geometry as the alignment.</a:t>
            </a:r>
          </a:p>
          <a:p>
            <a:endParaRPr lang="en-US" baseline="0" dirty="0"/>
          </a:p>
          <a:p>
            <a:r>
              <a:rPr lang="en-US" baseline="0" dirty="0"/>
              <a:t>This will bring up the F2 dialog that shows all of the point reducible geometry relationships that you can use for alignment.  </a:t>
            </a:r>
          </a:p>
          <a:p>
            <a:endParaRPr lang="en-US" baseline="0" dirty="0"/>
          </a:p>
          <a:p>
            <a:r>
              <a:rPr lang="en-US" b="1" baseline="0" dirty="0"/>
              <a:t>[CLICK] </a:t>
            </a:r>
            <a:r>
              <a:rPr lang="en-US" baseline="0" dirty="0"/>
              <a:t>After your selection a best fit is performed between the center of the measured feature and the nominal geometry center.</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54</a:t>
            </a:fld>
            <a:endParaRPr lang="en-US"/>
          </a:p>
        </p:txBody>
      </p:sp>
    </p:spTree>
    <p:extLst>
      <p:ext uri="{BB962C8B-B14F-4D97-AF65-F5344CB8AC3E}">
        <p14:creationId xmlns:p14="http://schemas.microsoft.com/office/powerpoint/2010/main" val="27652940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Relationship type has been added to SA called a </a:t>
            </a:r>
            <a:r>
              <a:rPr lang="en-US" sz="1200" b="1" i="0" u="none" strike="noStrike" kern="1200" baseline="0" dirty="0">
                <a:solidFill>
                  <a:schemeClr val="tx1"/>
                </a:solidFill>
                <a:latin typeface="+mn-lt"/>
                <a:ea typeface="+mn-ea"/>
                <a:cs typeface="+mn-cs"/>
              </a:rPr>
              <a:t>Frame to Nominal Frame </a:t>
            </a:r>
            <a:r>
              <a:rPr lang="en-US" sz="1200" b="0" i="0" u="none" strike="noStrike" kern="1200" baseline="0" dirty="0">
                <a:solidFill>
                  <a:schemeClr val="tx1"/>
                </a:solidFill>
                <a:latin typeface="+mn-lt"/>
                <a:ea typeface="+mn-ea"/>
                <a:cs typeface="+mn-cs"/>
              </a:rPr>
              <a:t>relationship.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function operates like a Geometry Relationship in that it provides a customized comparison report between the nominal and measured features.  It also combines the best features of our Frame Wizard utility with the 6D dynamic comparison power of a Frame to Frame relationship.  This powerful new tool allows you to build a dynamic frame from measured features and have it continually update as those features are recomputed or moved.  It also provides a convenient way to perform a frame to frame alignment.</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55</a:t>
            </a:fld>
            <a:endParaRPr lang="en-US"/>
          </a:p>
        </p:txBody>
      </p:sp>
    </p:spTree>
    <p:extLst>
      <p:ext uri="{BB962C8B-B14F-4D97-AF65-F5344CB8AC3E}">
        <p14:creationId xmlns:p14="http://schemas.microsoft.com/office/powerpoint/2010/main" val="2407646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Demo</a:t>
            </a:r>
            <a:r>
              <a:rPr lang="en-US" baseline="0" dirty="0"/>
              <a:t>1_ Simple Relationships:</a:t>
            </a:r>
          </a:p>
          <a:p>
            <a:endParaRPr lang="en-US" baseline="0" dirty="0"/>
          </a:p>
          <a:p>
            <a:r>
              <a:rPr lang="en-US" baseline="0" dirty="0"/>
              <a:t>Build a groups to objects relationship</a:t>
            </a:r>
          </a:p>
          <a:p>
            <a:r>
              <a:rPr lang="en-US" baseline="0" dirty="0"/>
              <a:t>Show how the vectors update</a:t>
            </a:r>
          </a:p>
          <a:p>
            <a:r>
              <a:rPr lang="en-US" baseline="0" dirty="0"/>
              <a:t>Relationship alignment</a:t>
            </a:r>
          </a:p>
          <a:p>
            <a:r>
              <a:rPr lang="en-US" baseline="0" dirty="0"/>
              <a:t>Adjust the relationship properties </a:t>
            </a:r>
          </a:p>
          <a:p>
            <a:r>
              <a:rPr lang="en-US" baseline="0" dirty="0"/>
              <a:t>    For tolerance</a:t>
            </a:r>
          </a:p>
          <a:p>
            <a:r>
              <a:rPr lang="en-US" baseline="0" dirty="0"/>
              <a:t>    For visualization</a:t>
            </a:r>
          </a:p>
          <a:p>
            <a:endParaRPr lang="en-US" baseline="0"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56</a:t>
            </a:fld>
            <a:endParaRPr lang="en-US"/>
          </a:p>
        </p:txBody>
      </p:sp>
    </p:spTree>
    <p:extLst>
      <p:ext uri="{BB962C8B-B14F-4D97-AF65-F5344CB8AC3E}">
        <p14:creationId xmlns:p14="http://schemas.microsoft.com/office/powerpoint/2010/main" val="17668995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ways to measure data to analyze within SA.</a:t>
            </a:r>
          </a:p>
          <a:p>
            <a:endParaRPr lang="en-US" baseline="0" dirty="0"/>
          </a:p>
          <a:p>
            <a:r>
              <a:rPr lang="en-US" baseline="0" dirty="0"/>
              <a:t>Laser tracker</a:t>
            </a:r>
          </a:p>
          <a:p>
            <a:endParaRPr lang="en-US" baseline="0" dirty="0"/>
          </a:p>
          <a:p>
            <a:r>
              <a:rPr lang="en-US" baseline="0" dirty="0"/>
              <a:t>PCMM</a:t>
            </a:r>
          </a:p>
          <a:p>
            <a:endParaRPr lang="en-US" baseline="0" dirty="0"/>
          </a:p>
          <a:p>
            <a:r>
              <a:rPr lang="en-US" baseline="0" dirty="0"/>
              <a:t>Room Scanner</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58</a:t>
            </a:fld>
            <a:endParaRPr lang="en-US"/>
          </a:p>
        </p:txBody>
      </p:sp>
    </p:spTree>
    <p:extLst>
      <p:ext uri="{BB962C8B-B14F-4D97-AF65-F5344CB8AC3E}">
        <p14:creationId xmlns:p14="http://schemas.microsoft.com/office/powerpoint/2010/main" val="2933710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Scanning</a:t>
            </a:r>
            <a:r>
              <a:rPr lang="en-US" baseline="0" dirty="0"/>
              <a:t> with a PCMM arm made easy</a:t>
            </a:r>
          </a:p>
          <a:p>
            <a:endParaRPr lang="en-US" baseline="0" dirty="0"/>
          </a:p>
          <a:p>
            <a:r>
              <a:rPr lang="en-US" b="1" baseline="0" dirty="0"/>
              <a:t>[CLICK] </a:t>
            </a:r>
            <a:r>
              <a:rPr lang="en-US" baseline="0" dirty="0"/>
              <a:t>Once connected to the arm just select the Scanning icon to put the arm in scan mode, which allows you to scan and create a scan stripe cloud. “Pink Cloud”</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59</a:t>
            </a:fld>
            <a:endParaRPr lang="en-US"/>
          </a:p>
        </p:txBody>
      </p:sp>
    </p:spTree>
    <p:extLst>
      <p:ext uri="{BB962C8B-B14F-4D97-AF65-F5344CB8AC3E}">
        <p14:creationId xmlns:p14="http://schemas.microsoft.com/office/powerpoint/2010/main" val="3895759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new functions have been added to the Edit menu that allow a user to select and delete both vectors and the corresponding points.  Note that this only works with vectors created in this version and later.</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60</a:t>
            </a:fld>
            <a:endParaRPr lang="en-US"/>
          </a:p>
        </p:txBody>
      </p:sp>
    </p:spTree>
    <p:extLst>
      <p:ext uri="{BB962C8B-B14F-4D97-AF65-F5344CB8AC3E}">
        <p14:creationId xmlns:p14="http://schemas.microsoft.com/office/powerpoint/2010/main" val="27010821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New Scan Strip Mesh</a:t>
            </a:r>
          </a:p>
          <a:p>
            <a:r>
              <a:rPr lang="en-US" sz="1200" b="0" i="0" u="none" strike="noStrike" kern="1200" baseline="0" dirty="0">
                <a:solidFill>
                  <a:schemeClr val="tx1"/>
                </a:solidFill>
                <a:latin typeface="+mn-lt"/>
                <a:ea typeface="+mn-ea"/>
                <a:cs typeface="+mn-cs"/>
              </a:rPr>
              <a:t>A refined mesh can now be built from Scan Stripe Clouds with a significant amount of control. These settings are provided within the Mesh properties and the fine mesh can be re-generated as needed based upon changes made to the originating cloud.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[CLICK]</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Real-Time Course Mesh</a:t>
            </a:r>
          </a:p>
          <a:p>
            <a:r>
              <a:rPr lang="en-US" sz="1200" b="0" i="0" u="none" strike="noStrike" kern="1200" baseline="0" dirty="0">
                <a:solidFill>
                  <a:schemeClr val="tx1"/>
                </a:solidFill>
                <a:latin typeface="+mn-lt"/>
                <a:ea typeface="+mn-ea"/>
                <a:cs typeface="+mn-cs"/>
              </a:rPr>
              <a:t>A course mesh can be built from cloud points as you scan. This makes it easier to see the extent of data coverage during a scanning operation.  This can be turned on through the cloud’s properties and set as default if you want a course mesh generated for all clouds.</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61</a:t>
            </a:fld>
            <a:endParaRPr lang="en-US"/>
          </a:p>
        </p:txBody>
      </p:sp>
    </p:spTree>
    <p:extLst>
      <p:ext uri="{BB962C8B-B14F-4D97-AF65-F5344CB8AC3E}">
        <p14:creationId xmlns:p14="http://schemas.microsoft.com/office/powerpoint/2010/main" val="3942104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Colorized Mesh from Point Clouds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While SA could build a colorized mesh to display point deviations in the prior version, this function has now been expanded to be used with point clouds. It provides a means to display a colorized surface displaying deviations as transitions between colors. Colors can be configured using the same parameters used for vector groups.</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62</a:t>
            </a:fld>
            <a:endParaRPr lang="en-US"/>
          </a:p>
        </p:txBody>
      </p:sp>
    </p:spTree>
    <p:extLst>
      <p:ext uri="{BB962C8B-B14F-4D97-AF65-F5344CB8AC3E}">
        <p14:creationId xmlns:p14="http://schemas.microsoft.com/office/powerpoint/2010/main" val="8452319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volume</a:t>
            </a:r>
            <a:r>
              <a:rPr lang="en-US" baseline="0" dirty="0"/>
              <a:t> scanners can record an immense amount of data, which SA has enhanced.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63</a:t>
            </a:fld>
            <a:endParaRPr lang="en-US"/>
          </a:p>
        </p:txBody>
      </p:sp>
    </p:spTree>
    <p:extLst>
      <p:ext uri="{BB962C8B-B14F-4D97-AF65-F5344CB8AC3E}">
        <p14:creationId xmlns:p14="http://schemas.microsoft.com/office/powerpoint/2010/main" val="307105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So here’s what the instrument toolbar looks like for a laser tracker.</a:t>
            </a:r>
          </a:p>
          <a:p>
            <a:endParaRPr lang="en-US" baseline="0" dirty="0"/>
          </a:p>
          <a:p>
            <a:r>
              <a:rPr lang="en-US" b="1" baseline="0" dirty="0"/>
              <a:t>Beam Status Indicator</a:t>
            </a:r>
            <a:r>
              <a:rPr lang="en-US" b="0" baseline="0" dirty="0"/>
              <a:t> </a:t>
            </a:r>
            <a:r>
              <a:rPr lang="en-US" baseline="0" dirty="0"/>
              <a:t>provides information on whether you have a lock, whether you’re measuring, whether the tracker’s waiting for the probe to move or become stable, and more. You can click the </a:t>
            </a:r>
            <a:r>
              <a:rPr lang="en-US" b="0" baseline="0" dirty="0"/>
              <a:t>beam status </a:t>
            </a:r>
            <a:r>
              <a:rPr lang="en-US" baseline="0" dirty="0"/>
              <a:t>indicator to initiate a search and try to lock on a target.</a:t>
            </a:r>
          </a:p>
          <a:p>
            <a:endParaRPr lang="en-US" baseline="0" dirty="0"/>
          </a:p>
          <a:p>
            <a:r>
              <a:rPr lang="en-US" b="1" baseline="0" dirty="0"/>
              <a:t>[CLICK] Home</a:t>
            </a:r>
            <a:r>
              <a:rPr lang="en-US" baseline="0" dirty="0"/>
              <a:t> icon allows you home that tracker if it has a home nest.</a:t>
            </a:r>
          </a:p>
          <a:p>
            <a:r>
              <a:rPr lang="en-US" baseline="0" dirty="0"/>
              <a:t>The toolbar includes many of the normal operations that are included in the traditional instrument interface.</a:t>
            </a:r>
          </a:p>
          <a:p>
            <a:endParaRPr lang="en-US" baseline="0" dirty="0"/>
          </a:p>
          <a:p>
            <a:r>
              <a:rPr lang="en-US" b="1" baseline="0" dirty="0"/>
              <a:t>Target Name </a:t>
            </a:r>
            <a:r>
              <a:rPr lang="en-US" baseline="0" dirty="0"/>
              <a:t>text field will be used for collection, group, and point naming.</a:t>
            </a:r>
          </a:p>
          <a:p>
            <a:endParaRPr lang="en-US" baseline="0" dirty="0"/>
          </a:p>
          <a:p>
            <a:r>
              <a:rPr lang="en-US" b="1" baseline="0" dirty="0"/>
              <a:t>Tooling Quick Select </a:t>
            </a:r>
            <a:r>
              <a:rPr lang="en-US" b="0" baseline="0" dirty="0"/>
              <a:t>allows you to quickly switch back and forth from up to four designated </a:t>
            </a:r>
            <a:r>
              <a:rPr lang="en-US" b="0" baseline="0" dirty="0" err="1"/>
              <a:t>toolings</a:t>
            </a:r>
            <a:r>
              <a:rPr lang="en-US" b="0" baseline="0" dirty="0"/>
              <a:t> The </a:t>
            </a:r>
            <a:r>
              <a:rPr lang="en-US" baseline="0" dirty="0"/>
              <a:t>four icons below the target name allow you to quickly switch between four different tooling combinations. By right-clicking each of these icons, you can assign different tooling to them.</a:t>
            </a:r>
          </a:p>
          <a:p>
            <a:endParaRPr lang="en-US" baseline="0" dirty="0"/>
          </a:p>
          <a:p>
            <a:r>
              <a:rPr lang="en-US" baseline="0" dirty="0"/>
              <a:t>The </a:t>
            </a:r>
            <a:r>
              <a:rPr lang="en-US" b="1" baseline="0" dirty="0"/>
              <a:t>Current tooling offset </a:t>
            </a:r>
            <a:r>
              <a:rPr lang="en-US" baseline="0" dirty="0"/>
              <a:t>is listed next to the quick-select.  It will show the probe diameter (if using just a probe), or the planar and radial offsets (if using other tooling).</a:t>
            </a:r>
          </a:p>
          <a:p>
            <a:endParaRPr lang="en-US" baseline="0" dirty="0"/>
          </a:p>
          <a:p>
            <a:r>
              <a:rPr lang="en-US" baseline="0" dirty="0"/>
              <a:t>The next 8 icons are </a:t>
            </a:r>
            <a:r>
              <a:rPr lang="en-US" b="1" baseline="0" dirty="0"/>
              <a:t>measurement profiles</a:t>
            </a:r>
            <a:r>
              <a:rPr lang="en-US" baseline="0" dirty="0"/>
              <a:t>—that is, different measurement modes. </a:t>
            </a:r>
          </a:p>
          <a:p>
            <a:endParaRPr lang="en-US" baseline="0" dirty="0"/>
          </a:p>
          <a:p>
            <a:r>
              <a:rPr lang="en-US" baseline="0" dirty="0"/>
              <a:t>The first 4 preset measurement modes correspond and 4 user-definable modes – you can assign your own measurement profiles to those slots.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66986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mesh large volume scans.</a:t>
            </a:r>
          </a:p>
        </p:txBody>
      </p:sp>
      <p:sp>
        <p:nvSpPr>
          <p:cNvPr id="4" name="Slide Number Placeholder 3"/>
          <p:cNvSpPr>
            <a:spLocks noGrp="1"/>
          </p:cNvSpPr>
          <p:nvPr>
            <p:ph type="sldNum" sz="quarter" idx="10"/>
          </p:nvPr>
        </p:nvSpPr>
        <p:spPr/>
        <p:txBody>
          <a:bodyPr/>
          <a:lstStyle/>
          <a:p>
            <a:fld id="{977E1081-F332-4F14-B61E-E977D8FF6E51}" type="slidenum">
              <a:rPr lang="en-US" smtClean="0"/>
              <a:pPr/>
              <a:t>64</a:t>
            </a:fld>
            <a:endParaRPr lang="en-US"/>
          </a:p>
        </p:txBody>
      </p:sp>
    </p:spTree>
    <p:extLst>
      <p:ext uri="{BB962C8B-B14F-4D97-AF65-F5344CB8AC3E}">
        <p14:creationId xmlns:p14="http://schemas.microsoft.com/office/powerpoint/2010/main" val="3143956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Reporting</a:t>
            </a:r>
            <a:r>
              <a:rPr lang="en-US" baseline="0" dirty="0"/>
              <a:t> tab in the toolkit gives quick access to building and viewing reports.</a:t>
            </a:r>
          </a:p>
          <a:p>
            <a:endParaRPr lang="en-US" baseline="0" dirty="0"/>
          </a:p>
          <a:p>
            <a:r>
              <a:rPr lang="en-US" b="1" baseline="0" dirty="0"/>
              <a:t>[CLICK] </a:t>
            </a:r>
            <a:r>
              <a:rPr lang="en-US" baseline="0" dirty="0"/>
              <a:t>Reports section allows you to create new reports and choose which report to view from the drop down selection.</a:t>
            </a:r>
          </a:p>
          <a:p>
            <a:endParaRPr lang="en-US" baseline="0" dirty="0"/>
          </a:p>
          <a:p>
            <a:r>
              <a:rPr lang="en-US" b="1" baseline="0" dirty="0"/>
              <a:t>[CLICK] </a:t>
            </a:r>
            <a:r>
              <a:rPr lang="en-US" baseline="0" dirty="0"/>
              <a:t>Dimensions section will create dynamic dimensions using points and objects.</a:t>
            </a:r>
          </a:p>
          <a:p>
            <a:endParaRPr lang="en-US" baseline="0" dirty="0"/>
          </a:p>
          <a:p>
            <a:r>
              <a:rPr lang="en-US" b="1" baseline="0" dirty="0"/>
              <a:t>[CLICK] </a:t>
            </a:r>
            <a:r>
              <a:rPr lang="en-US" baseline="0" dirty="0"/>
              <a:t>The Callous section will essentially allow you to create screenshots that can be used in reports as a visual aid.</a:t>
            </a:r>
          </a:p>
        </p:txBody>
      </p:sp>
      <p:sp>
        <p:nvSpPr>
          <p:cNvPr id="4" name="Slide Number Placeholder 3"/>
          <p:cNvSpPr>
            <a:spLocks noGrp="1"/>
          </p:cNvSpPr>
          <p:nvPr>
            <p:ph type="sldNum" sz="quarter" idx="10"/>
          </p:nvPr>
        </p:nvSpPr>
        <p:spPr/>
        <p:txBody>
          <a:bodyPr/>
          <a:lstStyle/>
          <a:p>
            <a:fld id="{7F3A1243-00B4-F04C-9060-9BD25731BC65}" type="slidenum">
              <a:rPr lang="en-US" smtClean="0"/>
              <a:t>66</a:t>
            </a:fld>
            <a:endParaRPr lang="en-US"/>
          </a:p>
        </p:txBody>
      </p:sp>
    </p:spTree>
    <p:extLst>
      <p:ext uri="{BB962C8B-B14F-4D97-AF65-F5344CB8AC3E}">
        <p14:creationId xmlns:p14="http://schemas.microsoft.com/office/powerpoint/2010/main" val="1165440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Though callouts</a:t>
            </a:r>
            <a:r>
              <a:rPr lang="en-US" baseline="0" dirty="0"/>
              <a:t> and dimensions can be used to help display the results of data analysis, they are different. </a:t>
            </a:r>
          </a:p>
          <a:p>
            <a:endParaRPr lang="en-US" baseline="0" dirty="0"/>
          </a:p>
          <a:p>
            <a:r>
              <a:rPr lang="en-US" baseline="0" dirty="0"/>
              <a:t>Callouts are positioned based on the screen in a 2D layer.  This means that they do not change in size with the cad model when zooming.</a:t>
            </a:r>
          </a:p>
          <a:p>
            <a:endParaRPr lang="en-US" baseline="0" dirty="0"/>
          </a:p>
          <a:p>
            <a:r>
              <a:rPr lang="en-US" b="1" baseline="0" dirty="0"/>
              <a:t>[CLICK] </a:t>
            </a:r>
            <a:r>
              <a:rPr lang="en-US" baseline="0" dirty="0"/>
              <a:t>In opposition dimensions are oriented to the part or features that drive it.  This means that they will remain relative to the size of the part when zooming in and out.</a:t>
            </a:r>
          </a:p>
          <a:p>
            <a:endParaRPr lang="en-US" baseline="0" dirty="0"/>
          </a:p>
          <a:p>
            <a:r>
              <a:rPr lang="en-US" b="1" baseline="0" dirty="0"/>
              <a:t>[CLICK] </a:t>
            </a:r>
            <a:r>
              <a:rPr lang="en-US" baseline="0" dirty="0"/>
              <a:t>Either one you choose they both are dynamic and will update whenever the feature changes in any way.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67</a:t>
            </a:fld>
            <a:endParaRPr lang="en-US"/>
          </a:p>
        </p:txBody>
      </p:sp>
    </p:spTree>
    <p:extLst>
      <p:ext uri="{BB962C8B-B14F-4D97-AF65-F5344CB8AC3E}">
        <p14:creationId xmlns:p14="http://schemas.microsoft.com/office/powerpoint/2010/main" val="4728109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Creating a Dimension from t</a:t>
            </a:r>
            <a:r>
              <a:rPr lang="en-US" baseline="0" dirty="0"/>
              <a:t>he reporting tab of the toolkit is simple.</a:t>
            </a:r>
          </a:p>
          <a:p>
            <a:endParaRPr lang="en-US" baseline="0" dirty="0"/>
          </a:p>
          <a:p>
            <a:r>
              <a:rPr lang="en-US" b="1" baseline="0" dirty="0"/>
              <a:t>[CLICK] </a:t>
            </a:r>
            <a:r>
              <a:rPr lang="en-US" baseline="0" dirty="0"/>
              <a:t>Select the type of dimension you would like to create:  Point to Point, Point to Object Axis, or Object Axis to Object Axis.  </a:t>
            </a:r>
          </a:p>
          <a:p>
            <a:endParaRPr lang="en-US" baseline="0" dirty="0"/>
          </a:p>
          <a:p>
            <a:r>
              <a:rPr lang="en-US" b="1" baseline="0" dirty="0"/>
              <a:t>[CLICK] </a:t>
            </a:r>
            <a:r>
              <a:rPr lang="en-US" b="0" baseline="0" dirty="0"/>
              <a:t>Then select the features you would like to know the dimension for. </a:t>
            </a:r>
            <a:r>
              <a:rPr lang="en-US" baseline="0" dirty="0"/>
              <a:t>Once created you can graphically right-click the dimension to open its properties.</a:t>
            </a:r>
            <a:endParaRPr lang="en-US" b="1"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68</a:t>
            </a:fld>
            <a:endParaRPr lang="en-US"/>
          </a:p>
        </p:txBody>
      </p:sp>
    </p:spTree>
    <p:extLst>
      <p:ext uri="{BB962C8B-B14F-4D97-AF65-F5344CB8AC3E}">
        <p14:creationId xmlns:p14="http://schemas.microsoft.com/office/powerpoint/2010/main" val="1150560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[CLICK]</a:t>
            </a:r>
            <a:r>
              <a:rPr lang="en-US" b="1" baseline="0" dirty="0"/>
              <a:t> </a:t>
            </a:r>
            <a:r>
              <a:rPr lang="en-US" baseline="0" dirty="0"/>
              <a:t>Lets create a point to point dimension.</a:t>
            </a:r>
          </a:p>
          <a:p>
            <a:endParaRPr lang="en-US" baseline="0" dirty="0"/>
          </a:p>
          <a:p>
            <a:r>
              <a:rPr lang="en-US" b="1" baseline="0" dirty="0"/>
              <a:t>[CLICK] </a:t>
            </a:r>
            <a:r>
              <a:rPr lang="en-US" baseline="0" dirty="0"/>
              <a:t>To open the properties of that dimension you can right click it graphically or in the tree. Now we have the ability to add a tolerance to the dimension</a:t>
            </a:r>
          </a:p>
          <a:p>
            <a:endParaRPr lang="en-US" baseline="0" dirty="0"/>
          </a:p>
          <a:p>
            <a:r>
              <a:rPr lang="en-US" b="1" baseline="0" dirty="0"/>
              <a:t>[CLICK] </a:t>
            </a:r>
            <a:r>
              <a:rPr lang="en-US" baseline="0" dirty="0"/>
              <a:t>You can specify a nominal value and add a tolerance based on that value.  The nominal value and the tolerance will be reflected in the properties.</a:t>
            </a:r>
          </a:p>
          <a:p>
            <a:endParaRPr lang="en-US" baseline="0" dirty="0"/>
          </a:p>
          <a:p>
            <a:r>
              <a:rPr lang="en-US" b="1" baseline="0" dirty="0"/>
              <a:t>[CLICK] </a:t>
            </a:r>
            <a:r>
              <a:rPr lang="en-US" baseline="0" dirty="0"/>
              <a:t>Now graphically we show the actual dimension and the amount the dimension exceeds the designated tolerance.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69</a:t>
            </a:fld>
            <a:endParaRPr lang="en-US"/>
          </a:p>
        </p:txBody>
      </p:sp>
    </p:spTree>
    <p:extLst>
      <p:ext uri="{BB962C8B-B14F-4D97-AF65-F5344CB8AC3E}">
        <p14:creationId xmlns:p14="http://schemas.microsoft.com/office/powerpoint/2010/main" val="1755686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using dimension tolerances you can also set the high and low tolerance as a value larger and smaller than the measured value, which will result in a pass or fail.</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70</a:t>
            </a:fld>
            <a:endParaRPr lang="en-US"/>
          </a:p>
        </p:txBody>
      </p:sp>
    </p:spTree>
    <p:extLst>
      <p:ext uri="{BB962C8B-B14F-4D97-AF65-F5344CB8AC3E}">
        <p14:creationId xmlns:p14="http://schemas.microsoft.com/office/powerpoint/2010/main" val="27070095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To make a point to object dimension is just as easy.</a:t>
            </a:r>
          </a:p>
          <a:p>
            <a:endParaRPr lang="en-US" baseline="0" dirty="0"/>
          </a:p>
          <a:p>
            <a:r>
              <a:rPr lang="en-US" b="1" baseline="0" dirty="0"/>
              <a:t>[CLICK] </a:t>
            </a:r>
            <a:r>
              <a:rPr lang="en-US" b="0" baseline="0" dirty="0"/>
              <a:t>In the properties you have the option to add or subtract the target offset, as well as changing how to use the object such as a dimension from the origin instead of the plane.</a:t>
            </a:r>
          </a:p>
          <a:p>
            <a:endParaRPr lang="en-US" b="0" baseline="0" dirty="0"/>
          </a:p>
          <a:p>
            <a:r>
              <a:rPr lang="en-US" b="1" baseline="0" dirty="0"/>
              <a:t>[CLICK] </a:t>
            </a:r>
            <a:r>
              <a:rPr lang="en-US" b="0" baseline="0" dirty="0"/>
              <a:t>Here are examples of each of those scenarios.</a:t>
            </a:r>
            <a:endParaRPr lang="en-US" b="1"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71</a:t>
            </a:fld>
            <a:endParaRPr lang="en-US"/>
          </a:p>
        </p:txBody>
      </p:sp>
    </p:spTree>
    <p:extLst>
      <p:ext uri="{BB962C8B-B14F-4D97-AF65-F5344CB8AC3E}">
        <p14:creationId xmlns:p14="http://schemas.microsoft.com/office/powerpoint/2010/main" val="7038062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[CLICK] </a:t>
            </a:r>
            <a:r>
              <a:rPr lang="en-US" dirty="0"/>
              <a:t>To create an</a:t>
            </a:r>
            <a:r>
              <a:rPr lang="en-US" baseline="0" dirty="0"/>
              <a:t> Object to Object dimension you can select the last icon in the “Linear” section, which will give you a distance between one object axis to another.  The other options in the Angular section will look at either the angles between an object axis and another object axis, the object plane and another object plane, or a combination.</a:t>
            </a:r>
          </a:p>
          <a:p>
            <a:endParaRPr lang="en-US" baseline="0" dirty="0"/>
          </a:p>
          <a:p>
            <a:r>
              <a:rPr lang="en-US" b="1" baseline="0" dirty="0"/>
              <a:t>[CLICK]  </a:t>
            </a:r>
            <a:r>
              <a:rPr lang="en-US" baseline="0" dirty="0"/>
              <a:t>Within the properties these can be treated the same as the others and angular tolerances can be set.</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72</a:t>
            </a:fld>
            <a:endParaRPr lang="en-US"/>
          </a:p>
        </p:txBody>
      </p:sp>
    </p:spTree>
    <p:extLst>
      <p:ext uri="{BB962C8B-B14F-4D97-AF65-F5344CB8AC3E}">
        <p14:creationId xmlns:p14="http://schemas.microsoft.com/office/powerpoint/2010/main" val="11565395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a:t>
            </a:r>
            <a:r>
              <a:rPr lang="en-US" baseline="0" dirty="0"/>
              <a:t> make a callout from the Reporting tab of the toolkit…</a:t>
            </a:r>
          </a:p>
          <a:p>
            <a:endParaRPr lang="en-US" baseline="0" dirty="0"/>
          </a:p>
          <a:p>
            <a:r>
              <a:rPr lang="en-US" b="1" baseline="0" dirty="0"/>
              <a:t>[CLICK] </a:t>
            </a:r>
            <a:r>
              <a:rPr lang="en-US" baseline="0" dirty="0"/>
              <a:t>Select the add new callout button. </a:t>
            </a:r>
          </a:p>
          <a:p>
            <a:endParaRPr lang="en-US" baseline="0" dirty="0"/>
          </a:p>
          <a:p>
            <a:r>
              <a:rPr lang="en-US" b="1" baseline="0" dirty="0"/>
              <a:t>[CLICK] </a:t>
            </a:r>
            <a:r>
              <a:rPr lang="en-US" baseline="0" dirty="0"/>
              <a:t>Then choose the type of information you would like to add to your callout.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73</a:t>
            </a:fld>
            <a:endParaRPr lang="en-US"/>
          </a:p>
        </p:txBody>
      </p:sp>
    </p:spTree>
    <p:extLst>
      <p:ext uri="{BB962C8B-B14F-4D97-AF65-F5344CB8AC3E}">
        <p14:creationId xmlns:p14="http://schemas.microsoft.com/office/powerpoint/2010/main" val="13880067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new callout type allows you to add an image as an overlay directly within the SA graphics.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can be very useful in prompting operators during a measurement process with visual aids.</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74</a:t>
            </a:fld>
            <a:endParaRPr lang="en-US"/>
          </a:p>
        </p:txBody>
      </p:sp>
    </p:spTree>
    <p:extLst>
      <p:ext uri="{BB962C8B-B14F-4D97-AF65-F5344CB8AC3E}">
        <p14:creationId xmlns:p14="http://schemas.microsoft.com/office/powerpoint/2010/main" val="741436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a:t>
            </a:r>
            <a:r>
              <a:rPr lang="en-US" b="0" baseline="0" dirty="0"/>
              <a:t> In an effort to make this toolbar more intuitive a simple left click on </a:t>
            </a:r>
            <a:r>
              <a:rPr lang="en-US" baseline="0" dirty="0"/>
              <a:t>the </a:t>
            </a:r>
            <a:r>
              <a:rPr lang="en-US" b="1" baseline="0" dirty="0"/>
              <a:t>Target Name </a:t>
            </a:r>
            <a:r>
              <a:rPr lang="en-US" baseline="0" dirty="0"/>
              <a:t>text field will allow you to change the collection, group, and target for the measured point. The target name will automatically increment by one for each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This will open the point naming dialog where you can specify the collection, group, and target names. The target name will automatically increment by one for each measurement.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834092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Once the callout</a:t>
            </a:r>
            <a:r>
              <a:rPr lang="en-US" baseline="0" dirty="0"/>
              <a:t> is created you can open its properties using the right-click menu.</a:t>
            </a:r>
          </a:p>
          <a:p>
            <a:endParaRPr lang="en-US" baseline="0" dirty="0"/>
          </a:p>
          <a:p>
            <a:r>
              <a:rPr lang="en-US" b="1" baseline="0" dirty="0"/>
              <a:t>[CLICK] </a:t>
            </a:r>
            <a:r>
              <a:rPr lang="en-US" b="0" baseline="0" dirty="0"/>
              <a:t>In the properties dialog you can lock the viewpoint, recall the working frame, and set </a:t>
            </a:r>
            <a:r>
              <a:rPr lang="en-US" b="0" baseline="0"/>
              <a:t>the visibility.</a:t>
            </a:r>
            <a:endParaRPr lang="en-US" b="0"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75</a:t>
            </a:fld>
            <a:endParaRPr lang="en-US"/>
          </a:p>
        </p:txBody>
      </p:sp>
    </p:spTree>
    <p:extLst>
      <p:ext uri="{BB962C8B-B14F-4D97-AF65-F5344CB8AC3E}">
        <p14:creationId xmlns:p14="http://schemas.microsoft.com/office/powerpoint/2010/main" val="22144115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Max/Min Vector callouts added directly to auto-vectors now refresh dynamically as points are added to the relationship such that the highest and lowest vectors always have the callout labels attached.</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76</a:t>
            </a:fld>
            <a:endParaRPr lang="en-US"/>
          </a:p>
        </p:txBody>
      </p:sp>
    </p:spTree>
    <p:extLst>
      <p:ext uri="{BB962C8B-B14F-4D97-AF65-F5344CB8AC3E}">
        <p14:creationId xmlns:p14="http://schemas.microsoft.com/office/powerpoint/2010/main" val="31787360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[CLICK]</a:t>
            </a:r>
            <a:r>
              <a:rPr lang="en-US" b="1" baseline="0" dirty="0"/>
              <a:t> </a:t>
            </a:r>
            <a:r>
              <a:rPr lang="en-US" dirty="0"/>
              <a:t>Building</a:t>
            </a:r>
            <a:r>
              <a:rPr lang="en-US" baseline="0" dirty="0"/>
              <a:t> a Report in SA is simple and easy with its drag and drop option and quick formatting.  Also Export to PDF in a snap.</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78</a:t>
            </a:fld>
            <a:endParaRPr lang="en-US"/>
          </a:p>
        </p:txBody>
      </p:sp>
    </p:spTree>
    <p:extLst>
      <p:ext uri="{BB962C8B-B14F-4D97-AF65-F5344CB8AC3E}">
        <p14:creationId xmlns:p14="http://schemas.microsoft.com/office/powerpoint/2010/main" val="6225949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Some key features</a:t>
            </a:r>
            <a:r>
              <a:rPr lang="en-US" baseline="0" dirty="0"/>
              <a:t> of SA reporting include capturing images/visualization, building tables, and actually generating the report.</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79</a:t>
            </a:fld>
            <a:endParaRPr lang="en-US"/>
          </a:p>
        </p:txBody>
      </p:sp>
    </p:spTree>
    <p:extLst>
      <p:ext uri="{BB962C8B-B14F-4D97-AF65-F5344CB8AC3E}">
        <p14:creationId xmlns:p14="http://schemas.microsoft.com/office/powerpoint/2010/main" val="35456960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a:t>The user options is a great tool which allows you to change some of the display options</a:t>
            </a:r>
            <a:r>
              <a:rPr lang="en-US" b="0" baseline="0" dirty="0"/>
              <a:t> to help generate a clean and visually appealing and informative report.</a:t>
            </a:r>
            <a:endParaRPr lang="en-US" b="0" dirty="0"/>
          </a:p>
          <a:p>
            <a:endParaRPr lang="en-US" b="0" dirty="0"/>
          </a:p>
          <a:p>
            <a:r>
              <a:rPr lang="en-US" b="1" dirty="0"/>
              <a:t>[CLICK] </a:t>
            </a:r>
            <a:r>
              <a:rPr lang="en-US" dirty="0"/>
              <a:t>When building</a:t>
            </a:r>
            <a:r>
              <a:rPr lang="en-US" baseline="0" dirty="0"/>
              <a:t> a report that will utilize screenshots from the graphical view it may be important to show or hide the shot lines from the instrument(s).</a:t>
            </a:r>
          </a:p>
          <a:p>
            <a:endParaRPr lang="en-US" baseline="0" dirty="0"/>
          </a:p>
          <a:p>
            <a:r>
              <a:rPr lang="en-US" b="1" baseline="0" dirty="0"/>
              <a:t>[CLICK] </a:t>
            </a:r>
            <a:r>
              <a:rPr lang="en-US" baseline="0" dirty="0"/>
              <a:t>Also ensuring that he decimal precision is shown correctly.</a:t>
            </a:r>
          </a:p>
          <a:p>
            <a:endParaRPr lang="en-US" baseline="0" dirty="0"/>
          </a:p>
          <a:p>
            <a:r>
              <a:rPr lang="en-US" b="1" baseline="0" dirty="0"/>
              <a:t>[CLICK] </a:t>
            </a:r>
            <a:r>
              <a:rPr lang="en-US" baseline="0" dirty="0"/>
              <a:t>When looking at linear distances the length value should be changed to represent the desired decimal precision.</a:t>
            </a:r>
          </a:p>
          <a:p>
            <a:endParaRPr lang="en-US" baseline="0" dirty="0"/>
          </a:p>
          <a:p>
            <a:r>
              <a:rPr lang="en-US" baseline="0" dirty="0"/>
              <a:t>[CLICK] The values will then reflect the change.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80</a:t>
            </a:fld>
            <a:endParaRPr lang="en-US"/>
          </a:p>
        </p:txBody>
      </p:sp>
    </p:spTree>
    <p:extLst>
      <p:ext uri="{BB962C8B-B14F-4D97-AF65-F5344CB8AC3E}">
        <p14:creationId xmlns:p14="http://schemas.microsoft.com/office/powerpoint/2010/main" val="7698446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a:t>
            </a:r>
            <a:r>
              <a:rPr lang="en-US" dirty="0"/>
              <a:t>in the Units tab</a:t>
            </a:r>
            <a:r>
              <a:rPr lang="en-US" baseline="0" dirty="0"/>
              <a:t> of the user options the angular units can be specified as well.</a:t>
            </a:r>
          </a:p>
          <a:p>
            <a:endParaRPr lang="en-US" baseline="0" dirty="0"/>
          </a:p>
          <a:p>
            <a:r>
              <a:rPr lang="en-US" b="1" baseline="0" dirty="0"/>
              <a:t>[CLICK] </a:t>
            </a:r>
            <a:r>
              <a:rPr lang="en-US" baseline="0" dirty="0"/>
              <a:t>Notice in a point group reported in Cylindrical Coordinates the theta angle reflects the unit setting.</a:t>
            </a:r>
          </a:p>
          <a:p>
            <a:endParaRPr lang="en-US" baseline="0" dirty="0"/>
          </a:p>
          <a:p>
            <a:r>
              <a:rPr lang="en-US" b="1" baseline="0" dirty="0"/>
              <a:t>[CLICK] </a:t>
            </a:r>
            <a:r>
              <a:rPr lang="en-US" baseline="0" dirty="0"/>
              <a:t>The same applies for features that are constructed, such as points and frames.</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81</a:t>
            </a:fld>
            <a:endParaRPr lang="en-US"/>
          </a:p>
        </p:txBody>
      </p:sp>
    </p:spTree>
    <p:extLst>
      <p:ext uri="{BB962C8B-B14F-4D97-AF65-F5344CB8AC3E}">
        <p14:creationId xmlns:p14="http://schemas.microsoft.com/office/powerpoint/2010/main" val="24785167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sym typeface="Wingdings" panose="05000000000000000000" pitchFamily="2" charset="2"/>
              </a:rPr>
              <a:t>[CLICK] </a:t>
            </a:r>
            <a:r>
              <a:rPr lang="en-US" baseline="0" dirty="0">
                <a:sym typeface="Wingdings" panose="05000000000000000000" pitchFamily="2" charset="2"/>
              </a:rPr>
              <a:t>Select the button at the top of the report tab in the toolkit to make a new report.</a:t>
            </a:r>
          </a:p>
          <a:p>
            <a:endParaRPr lang="en-US"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To add things to the report its as simple as drag and drop from the tree.</a:t>
            </a:r>
          </a:p>
        </p:txBody>
      </p:sp>
      <p:sp>
        <p:nvSpPr>
          <p:cNvPr id="4" name="Slide Number Placeholder 3"/>
          <p:cNvSpPr>
            <a:spLocks noGrp="1"/>
          </p:cNvSpPr>
          <p:nvPr>
            <p:ph type="sldNum" sz="quarter" idx="10"/>
          </p:nvPr>
        </p:nvSpPr>
        <p:spPr/>
        <p:txBody>
          <a:bodyPr/>
          <a:lstStyle/>
          <a:p>
            <a:fld id="{7F3A1243-00B4-F04C-9060-9BD25731BC65}" type="slidenum">
              <a:rPr lang="en-US" smtClean="0"/>
              <a:t>82</a:t>
            </a:fld>
            <a:endParaRPr lang="en-US"/>
          </a:p>
        </p:txBody>
      </p:sp>
    </p:spTree>
    <p:extLst>
      <p:ext uri="{BB962C8B-B14F-4D97-AF65-F5344CB8AC3E}">
        <p14:creationId xmlns:p14="http://schemas.microsoft.com/office/powerpoint/2010/main" val="35955346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short video showing the simplicity of dragging a dropping items into a report. </a:t>
            </a:r>
          </a:p>
          <a:p>
            <a:endParaRPr lang="en-US" baseline="0" dirty="0"/>
          </a:p>
          <a:p>
            <a:r>
              <a:rPr lang="en-US" baseline="0" dirty="0"/>
              <a:t>To add an item to a report, simply click on an item in the tree and drag it into the report designer. Once inside the report, items can be moved by dragging them. </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83</a:t>
            </a:fld>
            <a:endParaRPr lang="en-US"/>
          </a:p>
        </p:txBody>
      </p:sp>
    </p:spTree>
    <p:extLst>
      <p:ext uri="{BB962C8B-B14F-4D97-AF65-F5344CB8AC3E}">
        <p14:creationId xmlns:p14="http://schemas.microsoft.com/office/powerpoint/2010/main" val="15618574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aseline="0" dirty="0"/>
              <a:t> </a:t>
            </a:r>
            <a:r>
              <a:rPr lang="en-US" dirty="0"/>
              <a:t>Use the Right-Click</a:t>
            </a:r>
            <a:r>
              <a:rPr lang="en-US" baseline="0" dirty="0"/>
              <a:t> Menu to select any feature in the tree to create a report including only that information.</a:t>
            </a:r>
          </a:p>
          <a:p>
            <a:endParaRPr lang="en-US" baseline="0" dirty="0"/>
          </a:p>
          <a:p>
            <a:r>
              <a:rPr lang="en-US" baseline="0" dirty="0"/>
              <a:t>Once the report is created you still have the option to add more information to the report via drag and drop.</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84</a:t>
            </a:fld>
            <a:endParaRPr lang="en-US"/>
          </a:p>
        </p:txBody>
      </p:sp>
    </p:spTree>
    <p:extLst>
      <p:ext uri="{BB962C8B-B14F-4D97-AF65-F5344CB8AC3E}">
        <p14:creationId xmlns:p14="http://schemas.microsoft.com/office/powerpoint/2010/main" val="22520175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sym typeface="Wingdings" panose="05000000000000000000" pitchFamily="2" charset="2"/>
              </a:rPr>
              <a:t>A</a:t>
            </a:r>
            <a:r>
              <a:rPr lang="en-US" baseline="0" dirty="0">
                <a:sym typeface="Wingdings" panose="05000000000000000000" pitchFamily="2" charset="2"/>
              </a:rPr>
              <a:t> report can be created in a way that it will update as measurements are being taken.</a:t>
            </a:r>
          </a:p>
          <a:p>
            <a:endParaRPr lang="en-US"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As measurements are added to the reported relationships they will update to show the current deviations.</a:t>
            </a:r>
            <a:endParaRPr lang="en-US" dirty="0">
              <a:sym typeface="Wingdings" panose="05000000000000000000" pitchFamily="2" charset="2"/>
            </a:endParaRPr>
          </a:p>
          <a:p>
            <a:endParaRPr lang="en-US"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977E1081-F332-4F14-B61E-E977D8FF6E51}" type="slidenum">
              <a:rPr lang="en-US" smtClean="0"/>
              <a:pPr/>
              <a:t>85</a:t>
            </a:fld>
            <a:endParaRPr lang="en-US"/>
          </a:p>
        </p:txBody>
      </p:sp>
    </p:spTree>
    <p:extLst>
      <p:ext uri="{BB962C8B-B14F-4D97-AF65-F5344CB8AC3E}">
        <p14:creationId xmlns:p14="http://schemas.microsoft.com/office/powerpoint/2010/main" val="1732832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The four icons below the target name allow you to quickly switch between four different tooling combinations. By right-clicking each of these icons, you can assign different tooling to them.</a:t>
            </a:r>
          </a:p>
          <a:p>
            <a:endParaRPr lang="en-US" baseline="0" dirty="0"/>
          </a:p>
          <a:p>
            <a:r>
              <a:rPr lang="en-US" b="1" baseline="0" dirty="0"/>
              <a:t>[CLICK] </a:t>
            </a:r>
            <a:r>
              <a:rPr lang="en-US" baseline="0" dirty="0"/>
              <a:t>The current tooling offset is listed next to the quick-select. It will show the probe diameter (if using just a probe), or the planar and radial offsets (if using other tooling).</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813274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Exporting to PDF and Excel may be essential</a:t>
            </a:r>
            <a:r>
              <a:rPr lang="en-US" baseline="0" dirty="0"/>
              <a:t> functions of your reporting process.</a:t>
            </a:r>
          </a:p>
          <a:p>
            <a:endParaRPr lang="en-US" baseline="0" dirty="0"/>
          </a:p>
          <a:p>
            <a:r>
              <a:rPr lang="en-US" b="1" baseline="0" dirty="0"/>
              <a:t>[CLICK] </a:t>
            </a:r>
            <a:r>
              <a:rPr lang="en-US" baseline="0" dirty="0"/>
              <a:t>An entire report can be exported to excel by clicking the excel button in the reporting menu.</a:t>
            </a:r>
          </a:p>
          <a:p>
            <a:endParaRPr lang="en-US" baseline="0" dirty="0"/>
          </a:p>
          <a:p>
            <a:r>
              <a:rPr lang="en-US" b="1" baseline="0" dirty="0"/>
              <a:t>[CLICK] </a:t>
            </a:r>
            <a:r>
              <a:rPr lang="en-US" baseline="0" dirty="0"/>
              <a:t>Individual items can be exported to excel as well.  To do this, right-click the item in the report that you would like to export and select “Export to Excel”.</a:t>
            </a:r>
          </a:p>
          <a:p>
            <a:endParaRPr lang="en-US" baseline="0" dirty="0"/>
          </a:p>
          <a:p>
            <a:r>
              <a:rPr lang="en-US" b="1" baseline="0" dirty="0"/>
              <a:t>[CLICK] </a:t>
            </a:r>
            <a:r>
              <a:rPr lang="en-US" b="0" baseline="0" dirty="0"/>
              <a:t>The same process goes for exporting to PDF.  Use the PDF option in the reporting menu.</a:t>
            </a:r>
            <a:endParaRPr lang="en-US" b="0"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86</a:t>
            </a:fld>
            <a:endParaRPr lang="en-US"/>
          </a:p>
        </p:txBody>
      </p:sp>
    </p:spTree>
    <p:extLst>
      <p:ext uri="{BB962C8B-B14F-4D97-AF65-F5344CB8AC3E}">
        <p14:creationId xmlns:p14="http://schemas.microsoft.com/office/powerpoint/2010/main" val="40546217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sym typeface="Wingdings" panose="05000000000000000000" pitchFamily="2" charset="2"/>
              </a:rPr>
              <a:t>[CLICK] </a:t>
            </a:r>
            <a:r>
              <a:rPr lang="en-US" baseline="0" dirty="0">
                <a:sym typeface="Wingdings" panose="05000000000000000000" pitchFamily="2" charset="2"/>
              </a:rPr>
              <a:t>Within the Page Settings Dialog there are few settings that can help to format your report.</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88</a:t>
            </a:fld>
            <a:endParaRPr lang="en-US"/>
          </a:p>
        </p:txBody>
      </p:sp>
    </p:spTree>
    <p:extLst>
      <p:ext uri="{BB962C8B-B14F-4D97-AF65-F5344CB8AC3E}">
        <p14:creationId xmlns:p14="http://schemas.microsoft.com/office/powerpoint/2010/main" val="33651904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Before creating a report, it is important to select the appropriate page layout. The layout may be changed during report design, however it could change the layout of some existing items. The Report Table Settings dialog is accessible by clicking the Table Styling Options. </a:t>
            </a:r>
          </a:p>
          <a:p>
            <a:endParaRPr lang="en-US"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Default Fonts: make changes to tabular or text styling.</a:t>
            </a:r>
          </a:p>
          <a:p>
            <a:endParaRPr lang="en-US" b="1"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Page Setup: allows you to change how the page setup to either landscape or portrait. </a:t>
            </a:r>
          </a:p>
          <a:p>
            <a:endParaRPr lang="en-US" b="1"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Table Styling Options: You can change the background and text color of the header title as well as other display 	options that may be easily selected or deselected. </a:t>
            </a:r>
          </a:p>
          <a:p>
            <a:endParaRPr lang="en-US" b="1"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Grid: These options allow you to display a grid to make it easy to align items in the report. As you drag an item in a 	report the “snap to grid” option will perform just as it states, snapping the item to each grid line. </a:t>
            </a:r>
          </a:p>
          <a:p>
            <a:endParaRPr lang="en-US" b="1"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Headers and Footers: more display options for the header and footer.</a:t>
            </a:r>
          </a:p>
          <a:p>
            <a:endParaRPr lang="en-US" b="1"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PDF Printing: you may turn image compression on or off when printing to a .pdf file.</a:t>
            </a:r>
          </a:p>
          <a:p>
            <a:endParaRPr lang="en-US" baseline="0" dirty="0">
              <a:sym typeface="Wingdings" panose="05000000000000000000" pitchFamily="2" charset="2"/>
            </a:endParaRP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7F3A1243-00B4-F04C-9060-9BD25731BC65}" type="slidenum">
              <a:rPr lang="en-US" smtClean="0"/>
              <a:t>89</a:t>
            </a:fld>
            <a:endParaRPr lang="en-US"/>
          </a:p>
        </p:txBody>
      </p:sp>
    </p:spTree>
    <p:extLst>
      <p:ext uri="{BB962C8B-B14F-4D97-AF65-F5344CB8AC3E}">
        <p14:creationId xmlns:p14="http://schemas.microsoft.com/office/powerpoint/2010/main" val="36891221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contents of the report header can be formatted to include a logo image and a company byline. To include this information, navigate to Edit&gt;User Options. Select the Reporting Tab.  </a:t>
            </a:r>
          </a:p>
          <a:p>
            <a:endParaRPr lang="en-US" baseline="0" dirty="0"/>
          </a:p>
          <a:p>
            <a:r>
              <a:rPr lang="en-US" b="1" baseline="0" dirty="0"/>
              <a:t>[CLICK] </a:t>
            </a:r>
            <a:r>
              <a:rPr lang="en-US" baseline="0" dirty="0"/>
              <a:t>The logo filename may be added by selecting the “Select” button and locating the picture on your computer. </a:t>
            </a:r>
          </a:p>
          <a:p>
            <a:r>
              <a:rPr lang="en-US" b="1" baseline="0" dirty="0"/>
              <a:t>[CLICK] </a:t>
            </a:r>
            <a:r>
              <a:rPr lang="en-US" baseline="0" dirty="0"/>
              <a:t>You may also type in your company’s byline. </a:t>
            </a:r>
          </a:p>
          <a:p>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F3A1243-00B4-F04C-9060-9BD25731BC65}" type="slidenum">
              <a:rPr lang="en-US" smtClean="0"/>
              <a:t>90</a:t>
            </a:fld>
            <a:endParaRPr lang="en-US"/>
          </a:p>
        </p:txBody>
      </p:sp>
    </p:spTree>
    <p:extLst>
      <p:ext uri="{BB962C8B-B14F-4D97-AF65-F5344CB8AC3E}">
        <p14:creationId xmlns:p14="http://schemas.microsoft.com/office/powerpoint/2010/main" val="35740285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few other settings that will aid in preparing for report</a:t>
            </a:r>
            <a:r>
              <a:rPr lang="en-US" baseline="0" dirty="0"/>
              <a:t> </a:t>
            </a:r>
            <a:r>
              <a:rPr lang="en-US" dirty="0"/>
              <a:t>creation are the background</a:t>
            </a:r>
            <a:r>
              <a:rPr lang="en-US" baseline="0" dirty="0"/>
              <a:t> color, rendering mode/translucency, and color options.</a:t>
            </a:r>
          </a:p>
          <a:p>
            <a:endParaRPr lang="en-US" baseline="0" dirty="0"/>
          </a:p>
          <a:p>
            <a:r>
              <a:rPr lang="en-US" b="1" baseline="0" dirty="0"/>
              <a:t>[CLICK] </a:t>
            </a:r>
            <a:r>
              <a:rPr lang="en-US" baseline="0" dirty="0"/>
              <a:t>These can be found in the menu bar.</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91</a:t>
            </a:fld>
            <a:endParaRPr lang="en-US"/>
          </a:p>
        </p:txBody>
      </p:sp>
    </p:spTree>
    <p:extLst>
      <p:ext uri="{BB962C8B-B14F-4D97-AF65-F5344CB8AC3E}">
        <p14:creationId xmlns:p14="http://schemas.microsoft.com/office/powerpoint/2010/main" val="14534260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ym typeface="Wingdings" panose="05000000000000000000" pitchFamily="2" charset="2"/>
              </a:rPr>
              <a:t>Report Toolbar</a:t>
            </a:r>
          </a:p>
          <a:p>
            <a:endParaRPr lang="en-US" baseline="0" dirty="0">
              <a:sym typeface="Wingdings" panose="05000000000000000000" pitchFamily="2" charset="2"/>
            </a:endParaRPr>
          </a:p>
          <a:p>
            <a:r>
              <a:rPr lang="en-US" b="1" baseline="0" dirty="0">
                <a:sym typeface="Wingdings" panose="05000000000000000000" pitchFamily="2" charset="2"/>
              </a:rPr>
              <a:t>[CLICK] </a:t>
            </a:r>
            <a:r>
              <a:rPr lang="en-US" baseline="0" dirty="0">
                <a:sym typeface="Wingdings" panose="05000000000000000000" pitchFamily="2" charset="2"/>
              </a:rPr>
              <a:t>PRINT CURRENT REPORT: displays print dialog for the current SA report.</a:t>
            </a:r>
          </a:p>
          <a:p>
            <a:r>
              <a:rPr lang="en-US" b="1" baseline="0" dirty="0">
                <a:sym typeface="Wingdings" panose="05000000000000000000" pitchFamily="2" charset="2"/>
              </a:rPr>
              <a:t>[CLICK] </a:t>
            </a:r>
            <a:r>
              <a:rPr lang="en-US" baseline="0" dirty="0">
                <a:sym typeface="Wingdings" panose="05000000000000000000" pitchFamily="2" charset="2"/>
              </a:rPr>
              <a:t>SAVE AS PDF:  allows the current SA Report to be saved as a PDF document.</a:t>
            </a:r>
          </a:p>
          <a:p>
            <a:r>
              <a:rPr lang="en-US" b="1" baseline="0" dirty="0">
                <a:sym typeface="Wingdings" panose="05000000000000000000" pitchFamily="2" charset="2"/>
              </a:rPr>
              <a:t>[CLICK] </a:t>
            </a:r>
            <a:r>
              <a:rPr lang="en-US" baseline="0" dirty="0">
                <a:sym typeface="Wingdings" panose="05000000000000000000" pitchFamily="2" charset="2"/>
              </a:rPr>
              <a:t>GLOBAL REPORTING OPTIONS/PAGE SETUP: displays SA Report Options such as page layout, default fonts and other options.</a:t>
            </a:r>
          </a:p>
          <a:p>
            <a:r>
              <a:rPr lang="en-US" b="1" baseline="0" dirty="0">
                <a:sym typeface="Wingdings" panose="05000000000000000000" pitchFamily="2" charset="2"/>
              </a:rPr>
              <a:t>[CLICK] </a:t>
            </a:r>
            <a:r>
              <a:rPr lang="en-US" baseline="0" dirty="0">
                <a:sym typeface="Wingdings" panose="05000000000000000000" pitchFamily="2" charset="2"/>
              </a:rPr>
              <a:t>REPORT REFRESH: refreshes the SA report with the current values from the tree.</a:t>
            </a:r>
          </a:p>
          <a:p>
            <a:r>
              <a:rPr lang="en-US" b="1" baseline="0" dirty="0">
                <a:sym typeface="Wingdings" panose="05000000000000000000" pitchFamily="2" charset="2"/>
              </a:rPr>
              <a:t>[CLICK] </a:t>
            </a:r>
            <a:r>
              <a:rPr lang="en-US" baseline="0" dirty="0">
                <a:sym typeface="Wingdings" panose="05000000000000000000" pitchFamily="2" charset="2"/>
              </a:rPr>
              <a:t>DOCUMENT ZOOM IN: increases the scale of the report.</a:t>
            </a:r>
          </a:p>
          <a:p>
            <a:r>
              <a:rPr lang="en-US" b="1" baseline="0" dirty="0">
                <a:sym typeface="Wingdings" panose="05000000000000000000" pitchFamily="2" charset="2"/>
              </a:rPr>
              <a:t>[CLICK] </a:t>
            </a:r>
            <a:r>
              <a:rPr lang="en-US" baseline="0" dirty="0">
                <a:sym typeface="Wingdings" panose="05000000000000000000" pitchFamily="2" charset="2"/>
              </a:rPr>
              <a:t>DOCUMENT ZOOM OUT: decreases the scale of the report.</a:t>
            </a:r>
          </a:p>
          <a:p>
            <a:r>
              <a:rPr lang="en-US" b="1" baseline="0" dirty="0">
                <a:sym typeface="Wingdings" panose="05000000000000000000" pitchFamily="2" charset="2"/>
              </a:rPr>
              <a:t>[CLICK] </a:t>
            </a:r>
            <a:r>
              <a:rPr lang="en-US" baseline="0" dirty="0">
                <a:sym typeface="Wingdings" panose="05000000000000000000" pitchFamily="2" charset="2"/>
              </a:rPr>
              <a:t>DOCUMENT ZOOM 100%: restores the report scale back to 100%.</a:t>
            </a:r>
          </a:p>
          <a:p>
            <a:r>
              <a:rPr lang="en-US" b="1" baseline="0" dirty="0">
                <a:sym typeface="Wingdings" panose="05000000000000000000" pitchFamily="2" charset="2"/>
              </a:rPr>
              <a:t>[CLICK] </a:t>
            </a:r>
            <a:r>
              <a:rPr lang="en-US" baseline="0" dirty="0">
                <a:sym typeface="Wingdings" panose="05000000000000000000" pitchFamily="2" charset="2"/>
              </a:rPr>
              <a:t>EXPORT TO EXCEL: exports the current SA report to Excel.</a:t>
            </a:r>
          </a:p>
          <a:p>
            <a:r>
              <a:rPr lang="en-US" b="1" baseline="0" dirty="0">
                <a:sym typeface="Wingdings" panose="05000000000000000000" pitchFamily="2" charset="2"/>
              </a:rPr>
              <a:t>[CLICK] </a:t>
            </a:r>
            <a:r>
              <a:rPr lang="en-US" baseline="0" dirty="0">
                <a:sym typeface="Wingdings" panose="05000000000000000000" pitchFamily="2" charset="2"/>
              </a:rPr>
              <a:t>LOCK REPORT: when clicked the SA Report becomes static and will no longer receive updates from the tree.</a:t>
            </a:r>
          </a:p>
          <a:p>
            <a:r>
              <a:rPr lang="en-US" b="1" baseline="0" dirty="0">
                <a:sym typeface="Wingdings" panose="05000000000000000000" pitchFamily="2" charset="2"/>
              </a:rPr>
              <a:t>[CLICK] </a:t>
            </a:r>
            <a:r>
              <a:rPr lang="en-US" baseline="0" dirty="0">
                <a:sym typeface="Wingdings" panose="05000000000000000000" pitchFamily="2" charset="2"/>
              </a:rPr>
              <a:t>HELP: displays useful information regarding how to navigate and interact with the Report Designer.</a:t>
            </a:r>
          </a:p>
        </p:txBody>
      </p:sp>
      <p:sp>
        <p:nvSpPr>
          <p:cNvPr id="4" name="Slide Number Placeholder 3"/>
          <p:cNvSpPr>
            <a:spLocks noGrp="1"/>
          </p:cNvSpPr>
          <p:nvPr>
            <p:ph type="sldNum" sz="quarter" idx="10"/>
          </p:nvPr>
        </p:nvSpPr>
        <p:spPr/>
        <p:txBody>
          <a:bodyPr/>
          <a:lstStyle/>
          <a:p>
            <a:fld id="{7F3A1243-00B4-F04C-9060-9BD25731BC65}" type="slidenum">
              <a:rPr lang="en-US" smtClean="0"/>
              <a:t>92</a:t>
            </a:fld>
            <a:endParaRPr lang="en-US"/>
          </a:p>
        </p:txBody>
      </p:sp>
    </p:spTree>
    <p:extLst>
      <p:ext uri="{BB962C8B-B14F-4D97-AF65-F5344CB8AC3E}">
        <p14:creationId xmlns:p14="http://schemas.microsoft.com/office/powerpoint/2010/main" val="23036479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[CLICK]</a:t>
            </a:r>
            <a:r>
              <a:rPr lang="en-US" b="1" baseline="0" dirty="0"/>
              <a:t> </a:t>
            </a:r>
            <a:r>
              <a:rPr lang="en-US" dirty="0"/>
              <a:t>To</a:t>
            </a:r>
            <a:r>
              <a:rPr lang="en-US" baseline="0" dirty="0"/>
              <a:t> add a new field right-click anywhere on the canvas of the report.</a:t>
            </a:r>
          </a:p>
          <a:p>
            <a:endParaRPr lang="en-US" baseline="0" dirty="0"/>
          </a:p>
          <a:p>
            <a:r>
              <a:rPr lang="en-US" dirty="0"/>
              <a:t>Input fields are intended for the</a:t>
            </a:r>
            <a:r>
              <a:rPr lang="en-US" baseline="0" dirty="0"/>
              <a:t> user to input information (which will be red if they are required).</a:t>
            </a:r>
          </a:p>
          <a:p>
            <a:r>
              <a:rPr lang="en-US" baseline="0" dirty="0"/>
              <a:t>Output fields have a gray background.</a:t>
            </a:r>
          </a:p>
          <a:p>
            <a:endParaRPr lang="en-US" baseline="0" dirty="0"/>
          </a:p>
          <a:p>
            <a:r>
              <a:rPr lang="en-US" b="1" baseline="0" dirty="0"/>
              <a:t>[CLICK]</a:t>
            </a:r>
          </a:p>
          <a:p>
            <a:endParaRPr lang="en-US" b="1" baseline="0" dirty="0"/>
          </a:p>
          <a:p>
            <a:r>
              <a:rPr lang="en-US" baseline="0" dirty="0"/>
              <a:t>A </a:t>
            </a:r>
            <a:r>
              <a:rPr lang="en-US" b="1" baseline="0" dirty="0"/>
              <a:t>Value</a:t>
            </a:r>
            <a:r>
              <a:rPr lang="en-US" baseline="0" dirty="0"/>
              <a:t> </a:t>
            </a:r>
            <a:r>
              <a:rPr lang="en-US" sz="1200" b="0" i="0" u="none" strike="noStrike" kern="1200" baseline="0" dirty="0">
                <a:solidFill>
                  <a:schemeClr val="tx1"/>
                </a:solidFill>
                <a:latin typeface="+mn-lt"/>
                <a:ea typeface="+mn-ea"/>
                <a:cs typeface="+mn-cs"/>
              </a:rPr>
              <a:t>is used to populate the field. Field values are always displayed in the field itself, and are changed when a script or a user modifies the field.</a:t>
            </a:r>
          </a:p>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Tag </a:t>
            </a:r>
            <a:r>
              <a:rPr lang="en-US" sz="1200" b="0" i="0" u="none" strike="noStrike" kern="1200" baseline="0" dirty="0">
                <a:solidFill>
                  <a:schemeClr val="tx1"/>
                </a:solidFill>
                <a:latin typeface="+mn-lt"/>
                <a:ea typeface="+mn-ea"/>
                <a:cs typeface="+mn-cs"/>
              </a:rPr>
              <a:t>could be something such as the Date/Time or filename.</a:t>
            </a:r>
            <a:endParaRPr lang="en-US" b="1"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93</a:t>
            </a:fld>
            <a:endParaRPr lang="en-US"/>
          </a:p>
        </p:txBody>
      </p:sp>
    </p:spTree>
    <p:extLst>
      <p:ext uri="{BB962C8B-B14F-4D97-AF65-F5344CB8AC3E}">
        <p14:creationId xmlns:p14="http://schemas.microsoft.com/office/powerpoint/2010/main" val="17002011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Shapes</a:t>
            </a:r>
            <a:r>
              <a:rPr lang="en-US" baseline="0" dirty="0"/>
              <a:t> can be created within a report to add emphasis to specific details.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a:t>
            </a:r>
            <a:r>
              <a:rPr lang="en-US" b="1" baseline="0" dirty="0"/>
              <a:t> </a:t>
            </a:r>
            <a:r>
              <a:rPr lang="en-US" dirty="0"/>
              <a:t>To</a:t>
            </a:r>
            <a:r>
              <a:rPr lang="en-US" baseline="0" dirty="0"/>
              <a:t> add a new shape right-click anywhere on the canvas of the report.</a:t>
            </a:r>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94</a:t>
            </a:fld>
            <a:endParaRPr lang="en-US"/>
          </a:p>
        </p:txBody>
      </p:sp>
    </p:spTree>
    <p:extLst>
      <p:ext uri="{BB962C8B-B14F-4D97-AF65-F5344CB8AC3E}">
        <p14:creationId xmlns:p14="http://schemas.microsoft.com/office/powerpoint/2010/main" val="40600115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a:t>
            </a:r>
            <a:r>
              <a:rPr lang="en-US" b="1" baseline="0" dirty="0"/>
              <a:t> </a:t>
            </a:r>
            <a:r>
              <a:rPr lang="en-US" baseline="0" dirty="0"/>
              <a:t>The </a:t>
            </a:r>
            <a:r>
              <a:rPr lang="en-US" b="1" baseline="0" dirty="0"/>
              <a:t>Fit Statistics </a:t>
            </a:r>
            <a:r>
              <a:rPr lang="en-US" baseline="0" dirty="0"/>
              <a:t>include items such as:</a:t>
            </a:r>
          </a:p>
          <a:p>
            <a:r>
              <a:rPr lang="en-US" baseline="0" dirty="0"/>
              <a:t>	</a:t>
            </a:r>
            <a:r>
              <a:rPr lang="en-US" b="1" baseline="0" dirty="0"/>
              <a:t>Count</a:t>
            </a:r>
            <a:r>
              <a:rPr lang="en-US" baseline="0" dirty="0"/>
              <a:t> – Number of points in the fit.</a:t>
            </a:r>
          </a:p>
          <a:p>
            <a:r>
              <a:rPr lang="en-US" baseline="0" dirty="0"/>
              <a:t>	</a:t>
            </a:r>
            <a:r>
              <a:rPr lang="en-US" b="1" baseline="0" dirty="0"/>
              <a:t>Max Error </a:t>
            </a:r>
            <a:r>
              <a:rPr lang="en-US" baseline="0" dirty="0"/>
              <a:t>– Maximum error between a pair of matching points.</a:t>
            </a:r>
          </a:p>
          <a:p>
            <a:r>
              <a:rPr lang="en-US" baseline="0" dirty="0"/>
              <a:t>	</a:t>
            </a:r>
            <a:r>
              <a:rPr lang="en-US" b="1" baseline="0" dirty="0"/>
              <a:t>Translation</a:t>
            </a:r>
            <a:r>
              <a:rPr lang="en-US" baseline="0" dirty="0"/>
              <a:t> – The X,Y, and Z instrument translation needed for solution.</a:t>
            </a:r>
          </a:p>
          <a:p>
            <a:endParaRPr lang="en-US" baseline="0" dirty="0"/>
          </a:p>
          <a:p>
            <a:r>
              <a:rPr lang="en-US" b="1" baseline="0" dirty="0"/>
              <a:t>[CLICK] Point Control</a:t>
            </a:r>
            <a:r>
              <a:rPr lang="en-US" baseline="0" dirty="0"/>
              <a:t> includes the list of point pairs being used in the transformation.</a:t>
            </a:r>
          </a:p>
          <a:p>
            <a:endParaRPr lang="en-US" baseline="0" dirty="0"/>
          </a:p>
          <a:p>
            <a:r>
              <a:rPr lang="en-US" b="1" baseline="0" dirty="0"/>
              <a:t>[CLICK]  </a:t>
            </a:r>
            <a:r>
              <a:rPr lang="en-US" baseline="0" dirty="0"/>
              <a:t>Points can be excluded by unchecking them in the point list</a:t>
            </a:r>
          </a:p>
          <a:p>
            <a:endParaRPr lang="en-US" baseline="0" dirty="0"/>
          </a:p>
          <a:p>
            <a:r>
              <a:rPr lang="en-US" b="1" baseline="0" dirty="0"/>
              <a:t>[CLICK]</a:t>
            </a:r>
            <a:r>
              <a:rPr lang="en-US" baseline="0" dirty="0"/>
              <a:t> By Right-Clicking the desired point in the list you can change the </a:t>
            </a:r>
            <a:r>
              <a:rPr lang="en-US" b="1" baseline="0" dirty="0"/>
              <a:t>weights</a:t>
            </a:r>
            <a:r>
              <a:rPr lang="en-US" baseline="0" dirty="0"/>
              <a:t> of each component of each point.</a:t>
            </a:r>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95</a:t>
            </a:fld>
            <a:endParaRPr lang="en-US"/>
          </a:p>
        </p:txBody>
      </p:sp>
    </p:spTree>
    <p:extLst>
      <p:ext uri="{BB962C8B-B14F-4D97-AF65-F5344CB8AC3E}">
        <p14:creationId xmlns:p14="http://schemas.microsoft.com/office/powerpoint/2010/main" val="38372351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analysis tab is divided into five sections: </a:t>
            </a:r>
          </a:p>
          <a:p>
            <a:endParaRPr lang="en-US" baseline="0" dirty="0"/>
          </a:p>
          <a:p>
            <a:r>
              <a:rPr lang="en-US" b="1" baseline="0" dirty="0"/>
              <a:t>[CLICK] </a:t>
            </a:r>
            <a:r>
              <a:rPr lang="en-US" baseline="0" dirty="0"/>
              <a:t>VISUALIZATION: commonly used commands you may find in the VIEW menu. </a:t>
            </a:r>
          </a:p>
          <a:p>
            <a:endParaRPr lang="en-US" baseline="0" dirty="0"/>
          </a:p>
          <a:p>
            <a:r>
              <a:rPr lang="en-US" b="1" baseline="0" dirty="0"/>
              <a:t>[CLICK] </a:t>
            </a:r>
            <a:r>
              <a:rPr lang="en-US" baseline="0" dirty="0"/>
              <a:t>CONSTRUCTION: frequently used commands from the construct menu.</a:t>
            </a:r>
          </a:p>
          <a:p>
            <a:endParaRPr lang="en-US" baseline="0" dirty="0"/>
          </a:p>
          <a:p>
            <a:r>
              <a:rPr lang="en-US" b="1" baseline="0" dirty="0"/>
              <a:t>[CLICK] </a:t>
            </a:r>
            <a:r>
              <a:rPr lang="en-US" baseline="0" dirty="0"/>
              <a:t>FITTING: commands for geometry and relationship fitting as well as two methods for instrument location.</a:t>
            </a:r>
          </a:p>
          <a:p>
            <a:endParaRPr lang="en-US" baseline="0" dirty="0"/>
          </a:p>
          <a:p>
            <a:r>
              <a:rPr lang="en-US" b="1" baseline="0" dirty="0"/>
              <a:t>[CLICK] </a:t>
            </a:r>
            <a:r>
              <a:rPr lang="en-US" baseline="0" dirty="0"/>
              <a:t>UNCERTAINTY: calculating uncertainties and measurement simulation.</a:t>
            </a:r>
          </a:p>
          <a:p>
            <a:endParaRPr lang="en-US" baseline="0" dirty="0"/>
          </a:p>
          <a:p>
            <a:r>
              <a:rPr lang="en-US" b="1" baseline="0" dirty="0"/>
              <a:t>[CLICK] </a:t>
            </a:r>
            <a:r>
              <a:rPr lang="en-US" baseline="0" dirty="0"/>
              <a:t>SCALING: temperature compensation and scaling methods.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96</a:t>
            </a:fld>
            <a:endParaRPr lang="en-US"/>
          </a:p>
        </p:txBody>
      </p:sp>
    </p:spTree>
    <p:extLst>
      <p:ext uri="{BB962C8B-B14F-4D97-AF65-F5344CB8AC3E}">
        <p14:creationId xmlns:p14="http://schemas.microsoft.com/office/powerpoint/2010/main" val="3383746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toolbar makes it easy to change quick selects and to define new tooling.</a:t>
            </a:r>
          </a:p>
          <a:p>
            <a:endParaRPr lang="en-US" baseline="0" dirty="0"/>
          </a:p>
          <a:p>
            <a:r>
              <a:rPr lang="en-US" b="1" baseline="0" dirty="0"/>
              <a:t>[CLICK] </a:t>
            </a:r>
            <a:r>
              <a:rPr lang="en-US" baseline="0" dirty="0"/>
              <a:t>You can right-click each target slot and select a preferred tooling type to add in that quick select menu.  </a:t>
            </a:r>
          </a:p>
          <a:p>
            <a:endParaRPr lang="en-US" baseline="0" dirty="0"/>
          </a:p>
          <a:p>
            <a:r>
              <a:rPr lang="en-US" b="1" baseline="0" dirty="0"/>
              <a:t>[CLICK] </a:t>
            </a:r>
            <a:r>
              <a:rPr lang="en-US" baseline="0" dirty="0"/>
              <a:t>If you do not see the necessary tooling in the list, you can always </a:t>
            </a:r>
            <a:r>
              <a:rPr lang="en-US" b="1" baseline="0" dirty="0"/>
              <a:t>“Define New Target” </a:t>
            </a:r>
            <a:r>
              <a:rPr lang="en-US" baseline="0" dirty="0"/>
              <a:t>to build it.</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988476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increase visibility for dimensions that would otherwise be hidden you can offset radially or along the axis.</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97</a:t>
            </a:fld>
            <a:endParaRPr lang="en-US"/>
          </a:p>
        </p:txBody>
      </p:sp>
    </p:spTree>
    <p:extLst>
      <p:ext uri="{BB962C8B-B14F-4D97-AF65-F5344CB8AC3E}">
        <p14:creationId xmlns:p14="http://schemas.microsoft.com/office/powerpoint/2010/main" val="23921549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dimensions can be easily added to a report and additional notes can be added to the graphical dimension to help with clarity.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98</a:t>
            </a:fld>
            <a:endParaRPr lang="en-US"/>
          </a:p>
        </p:txBody>
      </p:sp>
    </p:spTree>
    <p:extLst>
      <p:ext uri="{BB962C8B-B14F-4D97-AF65-F5344CB8AC3E}">
        <p14:creationId xmlns:p14="http://schemas.microsoft.com/office/powerpoint/2010/main" val="34993872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we delete some of the faces of this CAD</a:t>
            </a:r>
            <a:r>
              <a:rPr lang="en-US" baseline="0" dirty="0"/>
              <a:t> surface, we can see that the model of this boat is really just a shell.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0" baseline="0" dirty="0"/>
              <a:t>If we look </a:t>
            </a:r>
            <a:r>
              <a:rPr lang="en-US" baseline="0" dirty="0"/>
              <a:t>at the surface normals for this boat model, they all point outward—away from what would be the material of the real object.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colored side of the cad model</a:t>
            </a:r>
            <a:r>
              <a:rPr lang="en-US" baseline="0" dirty="0"/>
              <a:t> indicates the positive side.  The gray side indicates the negative side.  </a:t>
            </a:r>
          </a:p>
        </p:txBody>
      </p:sp>
      <p:sp>
        <p:nvSpPr>
          <p:cNvPr id="4" name="Slide Number Placeholder 3"/>
          <p:cNvSpPr>
            <a:spLocks noGrp="1"/>
          </p:cNvSpPr>
          <p:nvPr>
            <p:ph type="sldNum" sz="quarter" idx="10"/>
          </p:nvPr>
        </p:nvSpPr>
        <p:spPr/>
        <p:txBody>
          <a:bodyPr/>
          <a:lstStyle/>
          <a:p>
            <a:fld id="{7F3A1243-00B4-F04C-9060-9BD25731BC65}" type="slidenum">
              <a:rPr lang="en-US" smtClean="0"/>
              <a:t>99</a:t>
            </a:fld>
            <a:endParaRPr lang="en-US"/>
          </a:p>
        </p:txBody>
      </p:sp>
    </p:spTree>
    <p:extLst>
      <p:ext uri="{BB962C8B-B14F-4D97-AF65-F5344CB8AC3E}">
        <p14:creationId xmlns:p14="http://schemas.microsoft.com/office/powerpoint/2010/main" val="40237034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It is good practice to change the color of a model so that it is not gray.  This will help indicate which side of each face is positive and negative.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[CLICK] </a:t>
            </a:r>
            <a:r>
              <a:rPr lang="en-US" dirty="0"/>
              <a:t>To</a:t>
            </a:r>
            <a:r>
              <a:rPr lang="en-US" baseline="0" dirty="0"/>
              <a:t> change the color of the cad model to aid in verifying the surface normals you can select the </a:t>
            </a:r>
            <a:r>
              <a:rPr lang="en-US" b="1" baseline="0" dirty="0"/>
              <a:t>Color Objects</a:t>
            </a:r>
            <a:r>
              <a:rPr lang="en-US" baseline="0" dirty="0"/>
              <a:t> icon (Paint Roller).  If the surface color remains gray after the selection then it represents the negative side.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If you notice that some outward faces are positive and some are negative, open the </a:t>
            </a:r>
            <a:r>
              <a:rPr lang="en-US" b="1" baseline="0" dirty="0"/>
              <a:t>Direct CAD Access Settings</a:t>
            </a:r>
            <a:r>
              <a:rPr lang="en-US" baseline="0" dirty="0"/>
              <a:t> and change the </a:t>
            </a:r>
            <a:r>
              <a:rPr lang="en-US" b="1" baseline="0" dirty="0"/>
              <a:t>Surface Normals Mode</a:t>
            </a:r>
            <a:r>
              <a:rPr lang="en-US" baseline="0" dirty="0"/>
              <a:t>.  Then try and reimport the cad model.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100</a:t>
            </a:fld>
            <a:endParaRPr lang="en-US"/>
          </a:p>
        </p:txBody>
      </p:sp>
    </p:spTree>
    <p:extLst>
      <p:ext uri="{BB962C8B-B14F-4D97-AF65-F5344CB8AC3E}">
        <p14:creationId xmlns:p14="http://schemas.microsoft.com/office/powerpoint/2010/main" val="17131651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way, you’ll end up with a clean model with a single surface in the tree, ready to work with.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Using the command </a:t>
            </a:r>
            <a:r>
              <a:rPr lang="en-US" b="1" baseline="0" dirty="0"/>
              <a:t>Edit&gt;Surface Normal Conditioning&gt;Reverse Surface Normals </a:t>
            </a:r>
            <a:r>
              <a:rPr lang="en-US" baseline="0" dirty="0"/>
              <a:t>may be necessary changing the Mode still leaves surface normals flipped.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It’s worth noting that usually you don’t need to groom a model like this—but it’s important to know how when the need does arise.</a:t>
            </a:r>
          </a:p>
        </p:txBody>
      </p:sp>
      <p:sp>
        <p:nvSpPr>
          <p:cNvPr id="4" name="Slide Number Placeholder 3"/>
          <p:cNvSpPr>
            <a:spLocks noGrp="1"/>
          </p:cNvSpPr>
          <p:nvPr>
            <p:ph type="sldNum" sz="quarter" idx="10"/>
          </p:nvPr>
        </p:nvSpPr>
        <p:spPr/>
        <p:txBody>
          <a:bodyPr/>
          <a:lstStyle/>
          <a:p>
            <a:fld id="{7F3A1243-00B4-F04C-9060-9BD25731BC65}" type="slidenum">
              <a:rPr lang="en-US" smtClean="0"/>
              <a:t>101</a:t>
            </a:fld>
            <a:endParaRPr lang="en-US"/>
          </a:p>
        </p:txBody>
      </p:sp>
    </p:spTree>
    <p:extLst>
      <p:ext uri="{BB962C8B-B14F-4D97-AF65-F5344CB8AC3E}">
        <p14:creationId xmlns:p14="http://schemas.microsoft.com/office/powerpoint/2010/main" val="24218155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Looking at these points that are clearly off of the surface of the part… </a:t>
            </a:r>
          </a:p>
          <a:p>
            <a:endParaRPr lang="en-US" baseline="0" dirty="0"/>
          </a:p>
          <a:p>
            <a:r>
              <a:rPr lang="en-US" b="1" baseline="0" dirty="0"/>
              <a:t>[CLICK] </a:t>
            </a:r>
            <a:r>
              <a:rPr lang="en-US" baseline="0" dirty="0"/>
              <a:t>But remember the tooling offsets are saved with each measurement and used for analysis.</a:t>
            </a:r>
          </a:p>
          <a:p>
            <a:endParaRPr lang="en-US" baseline="0" dirty="0"/>
          </a:p>
          <a:p>
            <a:r>
              <a:rPr lang="en-US" b="1" baseline="0" dirty="0"/>
              <a:t>[CLICK] </a:t>
            </a:r>
            <a:r>
              <a:rPr lang="en-US" baseline="0" dirty="0"/>
              <a:t>We will get the correct value once they are analyzed, due to the offset automatically being applied.</a:t>
            </a:r>
          </a:p>
          <a:p>
            <a:endParaRPr lang="en-US" baseline="0" dirty="0"/>
          </a:p>
          <a:p>
            <a:r>
              <a:rPr lang="en-US" baseline="0" dirty="0"/>
              <a:t>We’ll see later how SA handles this when it tries to determine the deviation between a measured surface and the design surface.</a:t>
            </a:r>
          </a:p>
          <a:p>
            <a:endParaRPr lang="en-US" dirty="0"/>
          </a:p>
        </p:txBody>
      </p:sp>
      <p:sp>
        <p:nvSpPr>
          <p:cNvPr id="4" name="Slide Number Placeholder 3"/>
          <p:cNvSpPr>
            <a:spLocks noGrp="1"/>
          </p:cNvSpPr>
          <p:nvPr>
            <p:ph type="sldNum" sz="quarter" idx="10"/>
          </p:nvPr>
        </p:nvSpPr>
        <p:spPr/>
        <p:txBody>
          <a:bodyPr/>
          <a:lstStyle/>
          <a:p>
            <a:fld id="{977E1081-F332-4F14-B61E-E977D8FF6E51}" type="slidenum">
              <a:rPr lang="en-US" smtClean="0"/>
              <a:pPr/>
              <a:t>102</a:t>
            </a:fld>
            <a:endParaRPr lang="en-US"/>
          </a:p>
        </p:txBody>
      </p:sp>
    </p:spTree>
    <p:extLst>
      <p:ext uri="{BB962C8B-B14F-4D97-AF65-F5344CB8AC3E}">
        <p14:creationId xmlns:p14="http://schemas.microsoft.com/office/powerpoint/2010/main" val="283223136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Knowing</a:t>
            </a:r>
            <a:r>
              <a:rPr lang="en-US" baseline="0" dirty="0"/>
              <a:t> the probe offset</a:t>
            </a:r>
            <a:r>
              <a:rPr lang="en-US" dirty="0"/>
              <a:t>, and thinking of the problem in just two dimensions, we can </a:t>
            </a:r>
            <a:r>
              <a:rPr lang="en-US" b="1" dirty="0"/>
              <a:t>draw a </a:t>
            </a:r>
            <a:r>
              <a:rPr lang="en-US" b="1" baseline="0" dirty="0"/>
              <a:t>circle </a:t>
            </a:r>
            <a:r>
              <a:rPr lang="en-US" baseline="0" dirty="0"/>
              <a:t>around the recorded point to represent the probe.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We now know that, assuming the probe was touching the measured surface as it should have been, the point of contact is touching that circle somewhere.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 when you take</a:t>
            </a:r>
            <a:r>
              <a:rPr lang="en-US" baseline="0" dirty="0"/>
              <a:t> a measurement, all SA really sees is this: the location of the center of the probe, and an offset value. </a:t>
            </a:r>
            <a:r>
              <a:rPr lang="en-US" b="1" baseline="0" dirty="0"/>
              <a:t>[CLICK]</a:t>
            </a:r>
            <a:endParaRPr lang="en-US" b="1" dirty="0"/>
          </a:p>
        </p:txBody>
      </p:sp>
      <p:sp>
        <p:nvSpPr>
          <p:cNvPr id="4" name="Slide Number Placeholder 3"/>
          <p:cNvSpPr>
            <a:spLocks noGrp="1"/>
          </p:cNvSpPr>
          <p:nvPr>
            <p:ph type="sldNum" sz="quarter" idx="10"/>
          </p:nvPr>
        </p:nvSpPr>
        <p:spPr/>
        <p:txBody>
          <a:bodyPr/>
          <a:lstStyle/>
          <a:p>
            <a:fld id="{7F3A1243-00B4-F04C-9060-9BD25731BC65}" type="slidenum">
              <a:rPr lang="en-US" smtClean="0"/>
              <a:t>103</a:t>
            </a:fld>
            <a:endParaRPr lang="en-US"/>
          </a:p>
        </p:txBody>
      </p:sp>
    </p:spTree>
    <p:extLst>
      <p:ext uri="{BB962C8B-B14F-4D97-AF65-F5344CB8AC3E}">
        <p14:creationId xmlns:p14="http://schemas.microsoft.com/office/powerpoint/2010/main" val="13070294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To find the</a:t>
            </a:r>
            <a:r>
              <a:rPr lang="en-US" baseline="0" dirty="0"/>
              <a:t> point of contact, </a:t>
            </a:r>
            <a:r>
              <a:rPr lang="en-US" dirty="0"/>
              <a:t>SA first finds</a:t>
            </a:r>
            <a:r>
              <a:rPr lang="en-US" baseline="0" dirty="0"/>
              <a:t> the </a:t>
            </a:r>
            <a:r>
              <a:rPr lang="en-US" b="1" baseline="0" dirty="0"/>
              <a:t>closest point</a:t>
            </a:r>
            <a:r>
              <a:rPr lang="en-US" baseline="0" dirty="0"/>
              <a:t> on the design surface to the measured point. </a:t>
            </a:r>
            <a:r>
              <a:rPr lang="en-US" baseline="0" dirty="0" err="1"/>
              <a:t>The</a:t>
            </a:r>
            <a:r>
              <a:rPr lang="en-US" b="1" baseline="0" dirty="0" err="1"/>
              <a:t>“Projected</a:t>
            </a:r>
            <a:r>
              <a:rPr lang="en-US" b="1" baseline="0" dirty="0"/>
              <a:t> Point”</a:t>
            </a:r>
            <a:r>
              <a:rPr lang="en-US" baseline="0" dirty="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The measured point and the projected point can then be used to create a line. As it turns out, geometrically that </a:t>
            </a:r>
            <a:r>
              <a:rPr lang="en-US" b="0" baseline="0" dirty="0"/>
              <a:t>line </a:t>
            </a:r>
            <a:r>
              <a:rPr lang="en-US" baseline="0" dirty="0"/>
              <a:t>is perpendicular to the design surface,</a:t>
            </a:r>
            <a:r>
              <a:rPr lang="en-US" baseline="0" dirty="0">
                <a:sym typeface="Wingdings" panose="05000000000000000000" pitchFamily="2" charset="2"/>
              </a:rPr>
              <a:t> and no point on the design surface is closer to the recorded point than the projected point.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sym typeface="Wingdings" panose="05000000000000000000" pitchFamily="2" charset="2"/>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sym typeface="Wingdings" panose="05000000000000000000" pitchFamily="2" charset="2"/>
              </a:rPr>
              <a:t>That being said, the contact point or </a:t>
            </a:r>
            <a:r>
              <a:rPr lang="en-US" b="1" baseline="0" dirty="0">
                <a:sym typeface="Wingdings" panose="05000000000000000000" pitchFamily="2" charset="2"/>
              </a:rPr>
              <a:t>“Offset Point” </a:t>
            </a:r>
            <a:r>
              <a:rPr lang="en-US" baseline="0" dirty="0">
                <a:sym typeface="Wingdings" panose="05000000000000000000" pitchFamily="2" charset="2"/>
              </a:rPr>
              <a:t>can be created along that line to represent the measured surface.</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104</a:t>
            </a:fld>
            <a:endParaRPr lang="en-US"/>
          </a:p>
        </p:txBody>
      </p:sp>
    </p:spTree>
    <p:extLst>
      <p:ext uri="{BB962C8B-B14F-4D97-AF65-F5344CB8AC3E}">
        <p14:creationId xmlns:p14="http://schemas.microsoft.com/office/powerpoint/2010/main" val="6898942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 way that SA figures out which side is the inside of a surface is by looking at its </a:t>
            </a:r>
            <a:r>
              <a:rPr lang="en-US" b="1" dirty="0"/>
              <a:t>surface normal</a:t>
            </a:r>
            <a:r>
              <a:rPr lang="en-US" dirty="0"/>
              <a:t> direction. Every surface and geometric</a:t>
            </a:r>
            <a:r>
              <a:rPr lang="en-US" baseline="0" dirty="0"/>
              <a:t> feature in SA has surface normals that indicate which side of the surface points toward the outside of the surface that it represents.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In this example the, if the surface normal is point outward, the actual projected point would be analyzed as follows.  </a:t>
            </a:r>
            <a:endParaRPr lang="en-US" dirty="0"/>
          </a:p>
        </p:txBody>
      </p:sp>
      <p:sp>
        <p:nvSpPr>
          <p:cNvPr id="4" name="Slide Number Placeholder 3"/>
          <p:cNvSpPr>
            <a:spLocks noGrp="1"/>
          </p:cNvSpPr>
          <p:nvPr>
            <p:ph type="sldNum" sz="quarter" idx="10"/>
          </p:nvPr>
        </p:nvSpPr>
        <p:spPr/>
        <p:txBody>
          <a:bodyPr/>
          <a:lstStyle/>
          <a:p>
            <a:fld id="{7F3A1243-00B4-F04C-9060-9BD25731BC65}" type="slidenum">
              <a:rPr lang="en-US" smtClean="0"/>
              <a:t>105</a:t>
            </a:fld>
            <a:endParaRPr lang="en-US"/>
          </a:p>
        </p:txBody>
      </p:sp>
    </p:spTree>
    <p:extLst>
      <p:ext uri="{BB962C8B-B14F-4D97-AF65-F5344CB8AC3E}">
        <p14:creationId xmlns:p14="http://schemas.microsoft.com/office/powerpoint/2010/main" val="33826762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In this example, because the </a:t>
            </a:r>
            <a:r>
              <a:rPr lang="en-US" baseline="0" dirty="0" err="1"/>
              <a:t>normals</a:t>
            </a:r>
            <a:r>
              <a:rPr lang="en-US" baseline="0" dirty="0"/>
              <a:t> are facing 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[CLICK] </a:t>
            </a:r>
            <a:r>
              <a:rPr lang="en-US" baseline="0" dirty="0"/>
              <a:t>SA assumes the point of contact to be on the bottom of the SMR, and determines the measured surface as being </a:t>
            </a:r>
            <a:r>
              <a:rPr lang="en-US" b="1" baseline="0" dirty="0"/>
              <a:t>here</a:t>
            </a:r>
            <a:r>
              <a:rPr lang="en-US" baseline="0" dirty="0"/>
              <a:t>.</a:t>
            </a:r>
          </a:p>
        </p:txBody>
      </p:sp>
      <p:sp>
        <p:nvSpPr>
          <p:cNvPr id="4" name="Slide Number Placeholder 3"/>
          <p:cNvSpPr>
            <a:spLocks noGrp="1"/>
          </p:cNvSpPr>
          <p:nvPr>
            <p:ph type="sldNum" sz="quarter" idx="10"/>
          </p:nvPr>
        </p:nvSpPr>
        <p:spPr/>
        <p:txBody>
          <a:bodyPr/>
          <a:lstStyle/>
          <a:p>
            <a:fld id="{7F3A1243-00B4-F04C-9060-9BD25731BC65}" type="slidenum">
              <a:rPr lang="en-US" smtClean="0"/>
              <a:t>106</a:t>
            </a:fld>
            <a:endParaRPr lang="en-US"/>
          </a:p>
        </p:txBody>
      </p:sp>
    </p:spTree>
    <p:extLst>
      <p:ext uri="{BB962C8B-B14F-4D97-AF65-F5344CB8AC3E}">
        <p14:creationId xmlns:p14="http://schemas.microsoft.com/office/powerpoint/2010/main" val="1650464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7" name="Picture 6" descr="ppt sectio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990600" y="4800600"/>
            <a:ext cx="7543800" cy="8604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990600" y="6096000"/>
            <a:ext cx="6212541" cy="381000"/>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By: Name </a:t>
            </a:r>
            <a:r>
              <a:rPr lang="en-US" dirty="0" err="1"/>
              <a:t>Lastname</a:t>
            </a:r>
            <a:endParaRPr lang="en-US" dirty="0"/>
          </a:p>
        </p:txBody>
      </p:sp>
      <p:sp>
        <p:nvSpPr>
          <p:cNvPr id="12" name="Date Placeholder 3"/>
          <p:cNvSpPr>
            <a:spLocks noGrp="1"/>
          </p:cNvSpPr>
          <p:nvPr>
            <p:ph type="dt" sz="half" idx="10"/>
          </p:nvPr>
        </p:nvSpPr>
        <p:spPr>
          <a:xfrm>
            <a:off x="990600" y="5715000"/>
            <a:ext cx="1828800" cy="365125"/>
          </a:xfrm>
        </p:spPr>
        <p:txBody>
          <a:bodyPr/>
          <a:lstStyle>
            <a:lvl1pPr>
              <a:defRPr sz="1400">
                <a:solidFill>
                  <a:schemeClr val="bg1"/>
                </a:solidFill>
                <a:latin typeface="Open Sans Light" pitchFamily="34" charset="0"/>
                <a:ea typeface="Open Sans Light" pitchFamily="34" charset="0"/>
                <a:cs typeface="Open Sans Light" pitchFamily="34" charset="0"/>
              </a:defRPr>
            </a:lvl1pPr>
          </a:lstStyle>
          <a:p>
            <a:fld id="{5E297725-F774-492E-93C2-09B73170C28B}" type="datetime1">
              <a:rPr lang="en-US" smtClean="0"/>
              <a:pPr/>
              <a:t>4/24/2017</a:t>
            </a:fld>
            <a:endParaRPr lang="en-US"/>
          </a:p>
        </p:txBody>
      </p:sp>
    </p:spTree>
    <p:extLst>
      <p:ext uri="{BB962C8B-B14F-4D97-AF65-F5344CB8AC3E}">
        <p14:creationId xmlns:p14="http://schemas.microsoft.com/office/powerpoint/2010/main" val="189540173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75C544-EDFC-460C-BBC9-5564187F9DB4}" type="datetime1">
              <a:rPr lang="en-US" smtClean="0"/>
              <a:pPr/>
              <a:t>4/24/2017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D314897-C9DB-4176-89A5-6441CBD0E7A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7" name="Picture 6" descr="ppt section.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990600" y="3276600"/>
            <a:ext cx="7543800" cy="14700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990600" y="4724400"/>
            <a:ext cx="6212541" cy="17526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1066800" y="4572000"/>
            <a:ext cx="76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9829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ppt section2.jpg"/>
          <p:cNvPicPr>
            <a:picLocks noChangeAspect="1"/>
          </p:cNvPicPr>
          <p:nvPr/>
        </p:nvPicPr>
        <p:blipFill>
          <a:blip r:embed="rId2" cstate="print"/>
          <a:stretch>
            <a:fillRect/>
          </a:stretch>
        </p:blipFill>
        <p:spPr>
          <a:xfrm>
            <a:off x="0" y="0"/>
            <a:ext cx="3474720" cy="6858000"/>
          </a:xfrm>
          <a:prstGeom prst="rect">
            <a:avLst/>
          </a:prstGeom>
        </p:spPr>
      </p:pic>
      <p:sp>
        <p:nvSpPr>
          <p:cNvPr id="2" name="Title 1"/>
          <p:cNvSpPr>
            <a:spLocks noGrp="1"/>
          </p:cNvSpPr>
          <p:nvPr>
            <p:ph type="title"/>
          </p:nvPr>
        </p:nvSpPr>
        <p:spPr>
          <a:xfrm>
            <a:off x="457201" y="304800"/>
            <a:ext cx="2743199" cy="838200"/>
          </a:xfrm>
        </p:spPr>
        <p:txBody>
          <a:bodyPr anchor="b"/>
          <a:lstStyle>
            <a:lvl1pPr algn="l">
              <a:lnSpc>
                <a:spcPts val="2800"/>
              </a:lnSpc>
              <a:defRPr sz="2000"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3733800" y="533400"/>
            <a:ext cx="4953000" cy="5592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2743199"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71E7AE-1B1E-46E3-8F32-1E7FA396C35B}" type="datetime1">
              <a:rPr lang="en-US" smtClean="0"/>
              <a:pPr/>
              <a:t>4/24/2017</a:t>
            </a:fld>
            <a:endParaRPr lang="en-US"/>
          </a:p>
        </p:txBody>
      </p:sp>
      <p:sp>
        <p:nvSpPr>
          <p:cNvPr id="7" name="Slide Number Placeholder 6"/>
          <p:cNvSpPr>
            <a:spLocks noGrp="1"/>
          </p:cNvSpPr>
          <p:nvPr>
            <p:ph type="sldNum" sz="quarter" idx="12"/>
          </p:nvPr>
        </p:nvSpPr>
        <p:spPr/>
        <p:txBody>
          <a:bodyPr/>
          <a:lstStyle/>
          <a:p>
            <a:fld id="{BD314897-C9DB-4176-89A5-6441CBD0E7A4}" type="slidenum">
              <a:rPr lang="en-US" smtClean="0"/>
              <a:pPr/>
              <a:t>‹#›</a:t>
            </a:fld>
            <a:endParaRPr lang="en-US"/>
          </a:p>
        </p:txBody>
      </p:sp>
      <p:cxnSp>
        <p:nvCxnSpPr>
          <p:cNvPr id="9" name="Straight Connector 8"/>
          <p:cNvCxnSpPr/>
          <p:nvPr/>
        </p:nvCxnSpPr>
        <p:spPr>
          <a:xfrm>
            <a:off x="457200" y="1295400"/>
            <a:ext cx="2743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693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297725-F774-492E-93C2-09B73170C28B}" type="datetime1">
              <a:rPr lang="en-US" smtClean="0"/>
              <a:pPr/>
              <a:t>4/24/2017</a:t>
            </a:fld>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cxnSp>
        <p:nvCxnSpPr>
          <p:cNvPr id="7" name="Straight Connector 6"/>
          <p:cNvCxnSpPr/>
          <p:nvPr/>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9908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E297725-F774-492E-93C2-09B73170C28B}" type="datetime1">
              <a:rPr lang="en-US" smtClean="0"/>
              <a:pPr/>
              <a:t>4/24/2017</a:t>
            </a:fld>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cxnSp>
        <p:nvCxnSpPr>
          <p:cNvPr id="7" name="Straight Connector 6"/>
          <p:cNvCxnSpPr/>
          <p:nvPr/>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629500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91200" y="1828800"/>
            <a:ext cx="29718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5E297725-F774-492E-93C2-09B73170C28B}" type="datetime1">
              <a:rPr lang="en-US" smtClean="0"/>
              <a:pPr/>
              <a:t>4/24/2017</a:t>
            </a:fld>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cxnSp>
        <p:nvCxnSpPr>
          <p:cNvPr id="7" name="Straight Connector 6"/>
          <p:cNvCxnSpPr/>
          <p:nvPr/>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1143000" y="1828800"/>
            <a:ext cx="4495800" cy="4267200"/>
          </a:xfrm>
          <a:prstGeom prst="rect">
            <a:avLst/>
          </a:prstGeom>
        </p:spPr>
        <p:txBody>
          <a:bodyPr/>
          <a:lstStyle/>
          <a:p>
            <a:r>
              <a:rPr lang="en-US"/>
              <a:t>Click icon to add picture</a:t>
            </a:r>
          </a:p>
        </p:txBody>
      </p:sp>
    </p:spTree>
    <p:extLst>
      <p:ext uri="{BB962C8B-B14F-4D97-AF65-F5344CB8AC3E}">
        <p14:creationId xmlns:p14="http://schemas.microsoft.com/office/powerpoint/2010/main" val="26769499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43000" y="1828800"/>
            <a:ext cx="28956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5E297725-F774-492E-93C2-09B73170C28B}" type="datetime1">
              <a:rPr lang="en-US" smtClean="0"/>
              <a:pPr/>
              <a:t>4/24/2017</a:t>
            </a:fld>
            <a:endParaRPr lang="en-US"/>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cxnSp>
        <p:nvCxnSpPr>
          <p:cNvPr id="7" name="Straight Connector 6"/>
          <p:cNvCxnSpPr/>
          <p:nvPr/>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4191000" y="1828800"/>
            <a:ext cx="4495800" cy="4267200"/>
          </a:xfrm>
          <a:prstGeom prst="rect">
            <a:avLst/>
          </a:prstGeom>
        </p:spPr>
        <p:txBody>
          <a:bodyPr/>
          <a:lstStyle/>
          <a:p>
            <a:r>
              <a:rPr lang="en-US"/>
              <a:t>Click icon to add picture</a:t>
            </a:r>
          </a:p>
        </p:txBody>
      </p:sp>
    </p:spTree>
    <p:extLst>
      <p:ext uri="{BB962C8B-B14F-4D97-AF65-F5344CB8AC3E}">
        <p14:creationId xmlns:p14="http://schemas.microsoft.com/office/powerpoint/2010/main" val="41230204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images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BD314897-C9DB-4176-89A5-6441CBD0E7A4}" type="slidenum">
              <a:rPr lang="en-US" smtClean="0"/>
              <a:pPr/>
              <a:t>‹#›</a:t>
            </a:fld>
            <a:endParaRPr lang="en-US"/>
          </a:p>
        </p:txBody>
      </p:sp>
      <p:cxnSp>
        <p:nvCxnSpPr>
          <p:cNvPr id="7" name="Straight Connector 6"/>
          <p:cNvCxnSpPr/>
          <p:nvPr/>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4"/>
          </p:nvPr>
        </p:nvSpPr>
        <p:spPr>
          <a:xfrm>
            <a:off x="51054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18" name="Picture Placeholder 7"/>
          <p:cNvSpPr>
            <a:spLocks noGrp="1"/>
          </p:cNvSpPr>
          <p:nvPr>
            <p:ph type="pic" sz="quarter" idx="15"/>
          </p:nvPr>
        </p:nvSpPr>
        <p:spPr>
          <a:xfrm>
            <a:off x="5105400" y="1752600"/>
            <a:ext cx="3581400" cy="2340429"/>
          </a:xfrm>
          <a:prstGeom prst="rect">
            <a:avLst/>
          </a:prstGeom>
        </p:spPr>
        <p:txBody>
          <a:bodyPr/>
          <a:lstStyle/>
          <a:p>
            <a:r>
              <a:rPr lang="en-US"/>
              <a:t>Click icon to add picture</a:t>
            </a:r>
          </a:p>
        </p:txBody>
      </p:sp>
      <p:sp>
        <p:nvSpPr>
          <p:cNvPr id="19" name="Content Placeholder 2"/>
          <p:cNvSpPr>
            <a:spLocks noGrp="1"/>
          </p:cNvSpPr>
          <p:nvPr>
            <p:ph idx="16"/>
          </p:nvPr>
        </p:nvSpPr>
        <p:spPr>
          <a:xfrm>
            <a:off x="11430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Click to edit Master text styles</a:t>
            </a:r>
          </a:p>
        </p:txBody>
      </p:sp>
      <p:sp>
        <p:nvSpPr>
          <p:cNvPr id="20" name="Picture Placeholder 7"/>
          <p:cNvSpPr>
            <a:spLocks noGrp="1"/>
          </p:cNvSpPr>
          <p:nvPr>
            <p:ph type="pic" sz="quarter" idx="17"/>
          </p:nvPr>
        </p:nvSpPr>
        <p:spPr>
          <a:xfrm>
            <a:off x="1143000" y="1752600"/>
            <a:ext cx="3581400" cy="2340429"/>
          </a:xfrm>
          <a:prstGeom prst="rect">
            <a:avLst/>
          </a:prstGeom>
        </p:spPr>
        <p:txBody>
          <a:bodyPr/>
          <a:lstStyle/>
          <a:p>
            <a:r>
              <a:rPr lang="en-US"/>
              <a:t>Click icon to add picture</a:t>
            </a:r>
          </a:p>
        </p:txBody>
      </p:sp>
    </p:spTree>
    <p:extLst>
      <p:ext uri="{BB962C8B-B14F-4D97-AF65-F5344CB8AC3E}">
        <p14:creationId xmlns:p14="http://schemas.microsoft.com/office/powerpoint/2010/main" val="9955769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F6A9DB-3724-45BA-A8CE-84F39FA27A98}" type="datetime1">
              <a:rPr lang="en-US" smtClean="0"/>
              <a:pPr/>
              <a:t>4/24/2017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D314897-C9DB-4176-89A5-6441CBD0E7A4}" type="slidenum">
              <a:rPr lang="en-US" smtClean="0"/>
              <a:pPr/>
              <a:t>‹#›</a:t>
            </a:fld>
            <a:endParaRPr lang="en-US"/>
          </a:p>
        </p:txBody>
      </p:sp>
    </p:spTree>
    <p:extLst>
      <p:ext uri="{BB962C8B-B14F-4D97-AF65-F5344CB8AC3E}">
        <p14:creationId xmlns:p14="http://schemas.microsoft.com/office/powerpoint/2010/main" val="3407174908"/>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274638"/>
            <a:ext cx="7543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1828800"/>
            <a:ext cx="7543800"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781800" y="6172200"/>
            <a:ext cx="990600" cy="365125"/>
          </a:xfrm>
          <a:prstGeom prst="rect">
            <a:avLst/>
          </a:prstGeom>
        </p:spPr>
        <p:txBody>
          <a:bodyPr vert="horz" lIns="91440" tIns="45720" rIns="91440" bIns="45720" rtlCol="0" anchor="ctr"/>
          <a:lstStyle>
            <a:lvl1pPr algn="l">
              <a:defRPr sz="1200">
                <a:solidFill>
                  <a:schemeClr val="tx1">
                    <a:tint val="75000"/>
                  </a:schemeClr>
                </a:solidFill>
                <a:latin typeface="Open Sans Light" pitchFamily="34" charset="0"/>
                <a:ea typeface="Open Sans Light" pitchFamily="34" charset="0"/>
                <a:cs typeface="Open Sans Light" pitchFamily="34" charset="0"/>
              </a:defRPr>
            </a:lvl1pPr>
          </a:lstStyle>
          <a:p>
            <a:fld id="{5E297725-F774-492E-93C2-09B73170C28B}" type="datetime1">
              <a:rPr lang="en-US" smtClean="0"/>
              <a:pPr/>
              <a:t>4/24/2017</a:t>
            </a:fld>
            <a:endParaRPr lang="en-US"/>
          </a:p>
        </p:txBody>
      </p:sp>
      <p:sp>
        <p:nvSpPr>
          <p:cNvPr id="6" name="Slide Number Placeholder 5"/>
          <p:cNvSpPr>
            <a:spLocks noGrp="1"/>
          </p:cNvSpPr>
          <p:nvPr>
            <p:ph type="sldNum" sz="quarter" idx="4"/>
          </p:nvPr>
        </p:nvSpPr>
        <p:spPr>
          <a:xfrm>
            <a:off x="8382000" y="6172200"/>
            <a:ext cx="533400" cy="365125"/>
          </a:xfrm>
          <a:prstGeom prst="rect">
            <a:avLst/>
          </a:prstGeom>
        </p:spPr>
        <p:txBody>
          <a:bodyPr vert="horz" lIns="91440" tIns="45720" rIns="91440" bIns="45720" rtlCol="0" anchor="ctr"/>
          <a:lstStyle>
            <a:lvl1pPr algn="r">
              <a:defRPr sz="1200">
                <a:solidFill>
                  <a:schemeClr val="tx1">
                    <a:tint val="75000"/>
                  </a:schemeClr>
                </a:solidFill>
                <a:latin typeface="Open Sans Light" pitchFamily="34" charset="0"/>
                <a:ea typeface="Open Sans Light" pitchFamily="34" charset="0"/>
                <a:cs typeface="Open Sans Light" pitchFamily="34" charset="0"/>
              </a:defRPr>
            </a:lvl1pPr>
          </a:lstStyle>
          <a:p>
            <a:fld id="{BD314897-C9DB-4176-89A5-6441CBD0E7A4}" type="slidenum">
              <a:rPr lang="en-US" smtClean="0"/>
              <a:pPr/>
              <a:t>‹#›</a:t>
            </a:fld>
            <a:endParaRPr lang="en-US"/>
          </a:p>
        </p:txBody>
      </p:sp>
    </p:spTree>
    <p:extLst>
      <p:ext uri="{BB962C8B-B14F-4D97-AF65-F5344CB8AC3E}">
        <p14:creationId xmlns:p14="http://schemas.microsoft.com/office/powerpoint/2010/main" val="39243136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p:hf sldNum="0" hdr="0" ftr="0" dt="0"/>
  <p:txStyles>
    <p:title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100.xml.rels><?xml version="1.0" encoding="UTF-8" standalone="yes"?>
<Relationships xmlns="http://schemas.openxmlformats.org/package/2006/relationships"><Relationship Id="rId8" Type="http://schemas.openxmlformats.org/officeDocument/2006/relationships/image" Target="../media/image274.png"/><Relationship Id="rId3" Type="http://schemas.openxmlformats.org/officeDocument/2006/relationships/image" Target="../media/image26.png"/><Relationship Id="rId7" Type="http://schemas.openxmlformats.org/officeDocument/2006/relationships/image" Target="../media/image273.png"/><Relationship Id="rId2" Type="http://schemas.openxmlformats.org/officeDocument/2006/relationships/notesSlide" Target="../notesSlides/notesSlide93.xml"/><Relationship Id="rId1" Type="http://schemas.openxmlformats.org/officeDocument/2006/relationships/slideLayout" Target="../slideLayouts/slideLayout5.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3.png"/></Relationships>
</file>

<file path=ppt/slides/_rels/slide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75.png"/></Relationships>
</file>

<file path=ppt/slides/_rels/slide10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277.png"/></Relationships>
</file>

<file path=ppt/slides/_rels/slide10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280.png"/></Relationships>
</file>

<file path=ppt/slides/_rels/slide10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280.png"/></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1.xml"/><Relationship Id="rId1" Type="http://schemas.openxmlformats.org/officeDocument/2006/relationships/slideLayout" Target="../slideLayouts/slideLayout5.xml"/><Relationship Id="rId5" Type="http://schemas.openxmlformats.org/officeDocument/2006/relationships/image" Target="../media/image282.png"/><Relationship Id="rId4" Type="http://schemas.openxmlformats.org/officeDocument/2006/relationships/image" Target="../media/image281.png"/></Relationships>
</file>

<file path=ppt/slides/_rels/slide10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283.png"/><Relationship Id="rId4" Type="http://schemas.openxmlformats.org/officeDocument/2006/relationships/image" Target="../media/image28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5.xml"/><Relationship Id="rId4" Type="http://schemas.openxmlformats.org/officeDocument/2006/relationships/image" Target="../media/image286.png"/></Relationships>
</file>

<file path=ppt/slides/_rels/slide111.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02.xml"/><Relationship Id="rId1" Type="http://schemas.openxmlformats.org/officeDocument/2006/relationships/slideLayout" Target="../slideLayouts/slideLayout9.xml"/><Relationship Id="rId5" Type="http://schemas.openxmlformats.org/officeDocument/2006/relationships/image" Target="../media/image288.png"/><Relationship Id="rId4" Type="http://schemas.openxmlformats.org/officeDocument/2006/relationships/image" Target="../media/image15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12.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microsoft.com/office/2007/relationships/hdphoto" Target="../media/hdphoto1.wdp"/><Relationship Id="rId12" Type="http://schemas.openxmlformats.org/officeDocument/2006/relationships/image" Target="../media/image3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13.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26.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80.png"/><Relationship Id="rId11" Type="http://schemas.openxmlformats.org/officeDocument/2006/relationships/image" Target="../media/image46.png"/><Relationship Id="rId5" Type="http://schemas.openxmlformats.org/officeDocument/2006/relationships/image" Target="../media/image79.png"/><Relationship Id="rId10" Type="http://schemas.openxmlformats.org/officeDocument/2006/relationships/image" Target="../media/image44.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5.png"/><Relationship Id="rId5" Type="http://schemas.openxmlformats.org/officeDocument/2006/relationships/image" Target="../media/image87.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3.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8.png"/><Relationship Id="rId10" Type="http://schemas.openxmlformats.org/officeDocument/2006/relationships/image" Target="../media/image94.png"/><Relationship Id="rId4" Type="http://schemas.openxmlformats.org/officeDocument/2006/relationships/image" Target="../media/image65.png"/><Relationship Id="rId9" Type="http://schemas.openxmlformats.org/officeDocument/2006/relationships/image" Target="../media/image93.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8.pn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63.png"/><Relationship Id="rId7"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98.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63.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 Type="http://schemas.openxmlformats.org/officeDocument/2006/relationships/notesSlide" Target="../notesSlides/notesSlide37.xml"/><Relationship Id="rId16" Type="http://schemas.openxmlformats.org/officeDocument/2006/relationships/image" Target="../media/image116.png"/><Relationship Id="rId1" Type="http://schemas.openxmlformats.org/officeDocument/2006/relationships/slideLayout" Target="../slideLayouts/slideLayout5.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5" Type="http://schemas.openxmlformats.org/officeDocument/2006/relationships/image" Target="../media/image11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 Id="rId14" Type="http://schemas.openxmlformats.org/officeDocument/2006/relationships/image" Target="../media/image114.png"/></Relationships>
</file>

<file path=ppt/slides/_rels/slide4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4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8.png"/><Relationship Id="rId9" Type="http://schemas.openxmlformats.org/officeDocument/2006/relationships/image" Target="../media/image125.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129.png"/></Relationships>
</file>

<file path=ppt/slides/_rels/slide4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8.png"/><Relationship Id="rId7" Type="http://schemas.openxmlformats.org/officeDocument/2006/relationships/image" Target="../media/image134.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34.png"/><Relationship Id="rId4" Type="http://schemas.openxmlformats.org/officeDocument/2006/relationships/image" Target="../media/image137.png"/></Relationships>
</file>

<file path=ppt/slides/_rels/slide4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49.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95.png"/><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3.png"/></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56.png"/><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5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9.xml"/><Relationship Id="rId5" Type="http://schemas.openxmlformats.org/officeDocument/2006/relationships/image" Target="../media/image119.png"/><Relationship Id="rId4" Type="http://schemas.openxmlformats.org/officeDocument/2006/relationships/image" Target="../media/image1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62.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66.png"/><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68.png"/></Relationships>
</file>

<file path=ppt/slides/_rels/slide6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175.png"/><Relationship Id="rId4" Type="http://schemas.openxmlformats.org/officeDocument/2006/relationships/image" Target="../media/image174.png"/></Relationships>
</file>

<file path=ppt/slides/_rels/slide69.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9.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73.png"/><Relationship Id="rId7" Type="http://schemas.openxmlformats.org/officeDocument/2006/relationships/image" Target="../media/image184.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89.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8.xml"/><Relationship Id="rId1" Type="http://schemas.openxmlformats.org/officeDocument/2006/relationships/slideLayout" Target="../slideLayouts/slideLayout5.xml"/><Relationship Id="rId5" Type="http://schemas.openxmlformats.org/officeDocument/2006/relationships/image" Target="../media/image192.png"/><Relationship Id="rId4" Type="http://schemas.openxmlformats.org/officeDocument/2006/relationships/image" Target="../media/image191.png"/></Relationships>
</file>

<file path=ppt/slides/_rels/slide7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94.png"/><Relationship Id="rId4" Type="http://schemas.openxmlformats.org/officeDocument/2006/relationships/image" Target="../media/image192.png"/></Relationships>
</file>

<file path=ppt/slides/_rels/slide7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196.png"/></Relationships>
</file>

<file path=ppt/slides/_rels/slide76.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200.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192.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7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s>
</file>

<file path=ppt/slides/_rels/slide81.xml.rels><?xml version="1.0" encoding="UTF-8" standalone="yes"?>
<Relationships xmlns="http://schemas.openxmlformats.org/package/2006/relationships"><Relationship Id="rId3" Type="http://schemas.openxmlformats.org/officeDocument/2006/relationships/image" Target="../media/image212.png"/><Relationship Id="rId7" Type="http://schemas.openxmlformats.org/officeDocument/2006/relationships/image" Target="../media/image216.png"/><Relationship Id="rId2" Type="http://schemas.openxmlformats.org/officeDocument/2006/relationships/notesSlide" Target="../notesSlides/notesSlide75.xml"/><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8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2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notesSlide" Target="../notesSlides/notesSlide77.xml"/></Relationships>
</file>

<file path=ppt/slides/_rels/slide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223.png"/></Relationships>
</file>

<file path=ppt/slides/_rels/slide85.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png"/><Relationship Id="rId9" Type="http://schemas.openxmlformats.org/officeDocument/2006/relationships/image" Target="../media/image230.png"/></Relationships>
</file>

<file path=ppt/slides/_rels/slide86.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80.xml"/><Relationship Id="rId1" Type="http://schemas.openxmlformats.org/officeDocument/2006/relationships/slideLayout" Target="../slideLayouts/slideLayout9.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238.png"/><Relationship Id="rId5" Type="http://schemas.openxmlformats.org/officeDocument/2006/relationships/image" Target="../media/image159.png"/><Relationship Id="rId4" Type="http://schemas.openxmlformats.org/officeDocument/2006/relationships/image" Target="../media/image237.png"/></Relationships>
</file>

<file path=ppt/slides/_rels/slide8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82.xml"/><Relationship Id="rId1" Type="http://schemas.openxmlformats.org/officeDocument/2006/relationships/slideLayout" Target="../slideLayouts/slideLayout9.xml"/><Relationship Id="rId6" Type="http://schemas.openxmlformats.org/officeDocument/2006/relationships/image" Target="../media/image159.png"/><Relationship Id="rId5" Type="http://schemas.openxmlformats.org/officeDocument/2006/relationships/image" Target="../media/image241.png"/><Relationship Id="rId4" Type="http://schemas.openxmlformats.org/officeDocument/2006/relationships/image" Target="../media/image24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5.xml"/><Relationship Id="rId7" Type="http://schemas.microsoft.com/office/2007/relationships/hdphoto" Target="../media/hdphoto1.wdp"/><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notesSlide" Target="../notesSlides/notesSlide7.xml"/><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8" Type="http://schemas.openxmlformats.org/officeDocument/2006/relationships/image" Target="../media/image247.png"/><Relationship Id="rId3" Type="http://schemas.openxmlformats.org/officeDocument/2006/relationships/image" Target="../media/image242.png"/><Relationship Id="rId7" Type="http://schemas.openxmlformats.org/officeDocument/2006/relationships/image" Target="../media/image246.png"/><Relationship Id="rId2" Type="http://schemas.openxmlformats.org/officeDocument/2006/relationships/notesSlide" Target="../notesSlides/notesSlide83.xml"/><Relationship Id="rId1" Type="http://schemas.openxmlformats.org/officeDocument/2006/relationships/slideLayout" Target="../slideLayouts/slideLayout9.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3.png"/><Relationship Id="rId9" Type="http://schemas.openxmlformats.org/officeDocument/2006/relationships/image" Target="../media/image159.png"/></Relationships>
</file>

<file path=ppt/slides/_rels/slide9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4.xml"/><Relationship Id="rId1" Type="http://schemas.openxmlformats.org/officeDocument/2006/relationships/slideLayout" Target="../slideLayouts/slideLayout9.xml"/><Relationship Id="rId6" Type="http://schemas.openxmlformats.org/officeDocument/2006/relationships/image" Target="../media/image250.png"/><Relationship Id="rId5" Type="http://schemas.openxmlformats.org/officeDocument/2006/relationships/image" Target="../media/image249.png"/><Relationship Id="rId4" Type="http://schemas.openxmlformats.org/officeDocument/2006/relationships/image" Target="../media/image248.png"/></Relationships>
</file>

<file path=ppt/slides/_rels/slide9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5.xml"/><Relationship Id="rId1" Type="http://schemas.openxmlformats.org/officeDocument/2006/relationships/slideLayout" Target="../slideLayouts/slideLayout9.xml"/><Relationship Id="rId5" Type="http://schemas.openxmlformats.org/officeDocument/2006/relationships/image" Target="../media/image159.png"/><Relationship Id="rId4" Type="http://schemas.openxmlformats.org/officeDocument/2006/relationships/image" Target="../media/image252.png"/></Relationships>
</file>

<file path=ppt/slides/_rels/slide93.xml.rels><?xml version="1.0" encoding="UTF-8" standalone="yes"?>
<Relationships xmlns="http://schemas.openxmlformats.org/package/2006/relationships"><Relationship Id="rId3" Type="http://schemas.openxmlformats.org/officeDocument/2006/relationships/image" Target="../media/image253.png"/><Relationship Id="rId7" Type="http://schemas.openxmlformats.org/officeDocument/2006/relationships/image" Target="../media/image255.png"/><Relationship Id="rId2" Type="http://schemas.openxmlformats.org/officeDocument/2006/relationships/notesSlide" Target="../notesSlides/notesSlide86.xml"/><Relationship Id="rId1" Type="http://schemas.openxmlformats.org/officeDocument/2006/relationships/slideLayout" Target="../slideLayouts/slideLayout9.xml"/><Relationship Id="rId6" Type="http://schemas.openxmlformats.org/officeDocument/2006/relationships/image" Target="../media/image202.png"/><Relationship Id="rId5" Type="http://schemas.openxmlformats.org/officeDocument/2006/relationships/image" Target="../media/image159.png"/><Relationship Id="rId4" Type="http://schemas.openxmlformats.org/officeDocument/2006/relationships/image" Target="../media/image254.png"/></Relationships>
</file>

<file path=ppt/slides/_rels/slide94.xml.rels><?xml version="1.0" encoding="UTF-8" standalone="yes"?>
<Relationships xmlns="http://schemas.openxmlformats.org/package/2006/relationships"><Relationship Id="rId3" Type="http://schemas.openxmlformats.org/officeDocument/2006/relationships/image" Target="../media/image256.png"/><Relationship Id="rId7" Type="http://schemas.openxmlformats.org/officeDocument/2006/relationships/image" Target="../media/image259.png"/><Relationship Id="rId2" Type="http://schemas.openxmlformats.org/officeDocument/2006/relationships/notesSlide" Target="../notesSlides/notesSlide87.xml"/><Relationship Id="rId1" Type="http://schemas.openxmlformats.org/officeDocument/2006/relationships/slideLayout" Target="../slideLayouts/slideLayout9.xml"/><Relationship Id="rId6" Type="http://schemas.openxmlformats.org/officeDocument/2006/relationships/image" Target="../media/image159.png"/><Relationship Id="rId5" Type="http://schemas.openxmlformats.org/officeDocument/2006/relationships/image" Target="../media/image258.png"/><Relationship Id="rId4" Type="http://schemas.openxmlformats.org/officeDocument/2006/relationships/image" Target="../media/image257.png"/></Relationships>
</file>

<file path=ppt/slides/_rels/slide9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88.xml"/><Relationship Id="rId1" Type="http://schemas.openxmlformats.org/officeDocument/2006/relationships/slideLayout" Target="../slideLayouts/slideLayout5.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image" Target="../media/image159.png"/><Relationship Id="rId4" Type="http://schemas.openxmlformats.org/officeDocument/2006/relationships/image" Target="../media/image265.png"/></Relationships>
</file>

<file path=ppt/slides/_rels/slide98.xml.rels><?xml version="1.0" encoding="UTF-8" standalone="yes"?>
<Relationships xmlns="http://schemas.openxmlformats.org/package/2006/relationships"><Relationship Id="rId3" Type="http://schemas.openxmlformats.org/officeDocument/2006/relationships/image" Target="../media/image266.png"/><Relationship Id="rId7" Type="http://schemas.openxmlformats.org/officeDocument/2006/relationships/image" Target="../media/image159.png"/><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9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Re-Intro to SA</a:t>
            </a:r>
          </a:p>
        </p:txBody>
      </p:sp>
      <p:sp>
        <p:nvSpPr>
          <p:cNvPr id="3" name="Subtitle 2"/>
          <p:cNvSpPr>
            <a:spLocks noGrp="1"/>
          </p:cNvSpPr>
          <p:nvPr>
            <p:ph type="subTitle" idx="1"/>
          </p:nvPr>
        </p:nvSpPr>
        <p:spPr/>
        <p:txBody>
          <a:bodyPr/>
          <a:lstStyle/>
          <a:p>
            <a:r>
              <a:rPr lang="en-US" dirty="0"/>
              <a:t>By. Jay Urquhart and Richard Nelson</a:t>
            </a:r>
          </a:p>
        </p:txBody>
      </p:sp>
      <p:sp>
        <p:nvSpPr>
          <p:cNvPr id="4" name="Date Placeholder 3"/>
          <p:cNvSpPr>
            <a:spLocks noGrp="1"/>
          </p:cNvSpPr>
          <p:nvPr>
            <p:ph type="dt" sz="half" idx="10"/>
          </p:nvPr>
        </p:nvSpPr>
        <p:spPr/>
        <p:txBody>
          <a:bodyPr/>
          <a:lstStyle/>
          <a:p>
            <a:fld id="{D71AB106-F467-4650-859F-31DFDC458DD8}" type="datetime4">
              <a:rPr lang="en-US" smtClean="0"/>
              <a:pPr/>
              <a:t>April 24, 2017</a:t>
            </a:fld>
            <a:endParaRPr lang="en-US" dirty="0"/>
          </a:p>
        </p:txBody>
      </p:sp>
    </p:spTree>
    <p:extLst>
      <p:ext uri="{BB962C8B-B14F-4D97-AF65-F5344CB8AC3E}">
        <p14:creationId xmlns:p14="http://schemas.microsoft.com/office/powerpoint/2010/main" val="95595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grpSp>
        <p:nvGrpSpPr>
          <p:cNvPr id="26" name="Group 25"/>
          <p:cNvGrpSpPr/>
          <p:nvPr/>
        </p:nvGrpSpPr>
        <p:grpSpPr>
          <a:xfrm>
            <a:off x="1688008" y="3563582"/>
            <a:ext cx="2479697" cy="1309197"/>
            <a:chOff x="1695628" y="3533102"/>
            <a:chExt cx="2479697" cy="1309197"/>
          </a:xfrm>
        </p:grpSpPr>
        <p:sp>
          <p:nvSpPr>
            <p:cNvPr id="46" name="Subtitle 2"/>
            <p:cNvSpPr txBox="1">
              <a:spLocks/>
            </p:cNvSpPr>
            <p:nvPr/>
          </p:nvSpPr>
          <p:spPr>
            <a:xfrm>
              <a:off x="1695628" y="4109791"/>
              <a:ext cx="1754326" cy="73250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Tooling </a:t>
              </a:r>
            </a:p>
            <a:p>
              <a:pPr>
                <a:lnSpc>
                  <a:spcPct val="120000"/>
                </a:lnSpc>
              </a:pPr>
              <a:r>
                <a:rPr lang="en-US" sz="1600" dirty="0">
                  <a:solidFill>
                    <a:srgbClr val="00BEFF"/>
                  </a:solidFill>
                  <a:latin typeface="Oswald Regular"/>
                  <a:cs typeface="Oswald Regular"/>
                </a:rPr>
                <a:t>Selection</a:t>
              </a:r>
            </a:p>
          </p:txBody>
        </p:sp>
        <p:cxnSp>
          <p:nvCxnSpPr>
            <p:cNvPr id="47" name="Straight Arrow Connector 46"/>
            <p:cNvCxnSpPr/>
            <p:nvPr/>
          </p:nvCxnSpPr>
          <p:spPr>
            <a:xfrm flipH="1">
              <a:off x="2604637" y="3783549"/>
              <a:ext cx="254821" cy="31862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2764347" y="3533102"/>
              <a:ext cx="1410978" cy="25044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Subtitle 2"/>
          <p:cNvSpPr txBox="1">
            <a:spLocks/>
          </p:cNvSpPr>
          <p:nvPr/>
        </p:nvSpPr>
        <p:spPr>
          <a:xfrm>
            <a:off x="3392804" y="4140271"/>
            <a:ext cx="1562737"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Current offset(s)</a:t>
            </a:r>
          </a:p>
        </p:txBody>
      </p:sp>
      <p:cxnSp>
        <p:nvCxnSpPr>
          <p:cNvPr id="17" name="Straight Arrow Connector 16"/>
          <p:cNvCxnSpPr/>
          <p:nvPr/>
        </p:nvCxnSpPr>
        <p:spPr>
          <a:xfrm>
            <a:off x="3992300" y="3707121"/>
            <a:ext cx="175405" cy="607134"/>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29947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12"/>
                </p:tgtEl>
              </p:cMediaNode>
            </p:video>
          </p:childTnLst>
        </p:cTn>
      </p:par>
    </p:tnLst>
    <p:bldLst>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Gla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pic>
        <p:nvPicPr>
          <p:cNvPr id="28" name="Monitor_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761" y="1893169"/>
            <a:ext cx="5827554" cy="4230804"/>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5159" y="2143942"/>
            <a:ext cx="5393253" cy="3128554"/>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9146" y="2842383"/>
            <a:ext cx="4004501" cy="2086261"/>
          </a:xfrm>
          <a:prstGeom prst="rect">
            <a:avLst/>
          </a:prstGeom>
        </p:spPr>
      </p:pic>
      <p:pic>
        <p:nvPicPr>
          <p:cNvPr id="31" name="Gla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grpSp>
        <p:nvGrpSpPr>
          <p:cNvPr id="32" name="Group 31"/>
          <p:cNvGrpSpPr/>
          <p:nvPr/>
        </p:nvGrpSpPr>
        <p:grpSpPr>
          <a:xfrm>
            <a:off x="4630783" y="2561954"/>
            <a:ext cx="884218" cy="412925"/>
            <a:chOff x="4630783" y="1704703"/>
            <a:chExt cx="884218" cy="412925"/>
          </a:xfrm>
        </p:grpSpPr>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401" y="1831878"/>
              <a:ext cx="228600" cy="285750"/>
            </a:xfrm>
            <a:prstGeom prst="rect">
              <a:avLst/>
            </a:prstGeom>
            <a:ln w="12700">
              <a:solidFill>
                <a:schemeClr val="tx1">
                  <a:lumMod val="50000"/>
                </a:schemeClr>
              </a:solidFill>
            </a:ln>
          </p:spPr>
        </p:pic>
        <p:cxnSp>
          <p:nvCxnSpPr>
            <p:cNvPr id="34" name="Straight Arrow Connector 33"/>
            <p:cNvCxnSpPr/>
            <p:nvPr/>
          </p:nvCxnSpPr>
          <p:spPr>
            <a:xfrm>
              <a:off x="4630783" y="1704703"/>
              <a:ext cx="567039" cy="218174"/>
            </a:xfrm>
            <a:prstGeom prst="straightConnector1">
              <a:avLst/>
            </a:prstGeom>
            <a:ln w="12700" cmpd="sng">
              <a:solidFill>
                <a:srgbClr val="003876"/>
              </a:solidFill>
              <a:headEnd type="oval" w="med" len="med"/>
              <a:tailEnd type="oval" w="med" len="med"/>
            </a:ln>
            <a:effectLst/>
          </p:spPr>
          <p:style>
            <a:lnRef idx="2">
              <a:schemeClr val="accent1"/>
            </a:lnRef>
            <a:fillRef idx="0">
              <a:schemeClr val="accent1"/>
            </a:fillRef>
            <a:effectRef idx="1">
              <a:schemeClr val="accent1"/>
            </a:effectRef>
            <a:fontRef idx="minor">
              <a:schemeClr val="tx1"/>
            </a:fontRef>
          </p:style>
        </p:cxnSp>
      </p:grpSp>
      <p:pic>
        <p:nvPicPr>
          <p:cNvPr id="2050" name="Picture 2" descr="C:\Users\Jeremy\AppData\Local\Temp\SNAGHTML7c351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85" y="2438400"/>
            <a:ext cx="2214061" cy="401107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p:nvSpPr>
        <p:spPr>
          <a:xfrm>
            <a:off x="1143000" y="295200"/>
            <a:ext cx="7543800" cy="11430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CAD Import – Verify Surface </a:t>
            </a:r>
            <a:r>
              <a:rPr lang="en-US" dirty="0" err="1"/>
              <a:t>Normals</a:t>
            </a:r>
            <a:endParaRPr lang="en-US" dirty="0"/>
          </a:p>
        </p:txBody>
      </p:sp>
    </p:spTree>
    <p:extLst>
      <p:ext uri="{BB962C8B-B14F-4D97-AF65-F5344CB8AC3E}">
        <p14:creationId xmlns:p14="http://schemas.microsoft.com/office/powerpoint/2010/main" val="2223170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Right)">
                                      <p:cBhvr>
                                        <p:cTn id="7" dur="500"/>
                                        <p:tgtEl>
                                          <p:spTgt spid="32"/>
                                        </p:tgtEl>
                                      </p:cBhvr>
                                    </p:animEffect>
                                  </p:childTnLst>
                                </p:cTn>
                              </p:par>
                            </p:childTnLst>
                          </p:cTn>
                        </p:par>
                        <p:par>
                          <p:cTn id="8" fill="hold">
                            <p:stCondLst>
                              <p:cond delay="500"/>
                            </p:stCondLst>
                            <p:childTnLst>
                              <p:par>
                                <p:cTn id="9" presetID="18" presetClass="entr" presetSubtype="12"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strips(down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up)">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761" y="1893169"/>
            <a:ext cx="5827554" cy="42308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627" y="2137410"/>
            <a:ext cx="5390674" cy="3127058"/>
          </a:xfrm>
          <a:prstGeom prst="rect">
            <a:avLst/>
          </a:prstGeom>
        </p:spPr>
      </p:pic>
      <p:pic>
        <p:nvPicPr>
          <p:cNvPr id="12"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sp>
        <p:nvSpPr>
          <p:cNvPr id="13" name="Title 1"/>
          <p:cNvSpPr txBox="1">
            <a:spLocks/>
          </p:cNvSpPr>
          <p:nvPr/>
        </p:nvSpPr>
        <p:spPr>
          <a:xfrm>
            <a:off x="1143000" y="295200"/>
            <a:ext cx="7543800" cy="11430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CAD Import – Verify Surface </a:t>
            </a:r>
            <a:r>
              <a:rPr lang="en-US" dirty="0" err="1"/>
              <a:t>Normals</a:t>
            </a:r>
            <a:endParaRPr lang="en-US" dirty="0"/>
          </a:p>
        </p:txBody>
      </p:sp>
    </p:spTree>
    <p:extLst>
      <p:ext uri="{BB962C8B-B14F-4D97-AF65-F5344CB8AC3E}">
        <p14:creationId xmlns:p14="http://schemas.microsoft.com/office/powerpoint/2010/main" val="551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512945" y="1708291"/>
            <a:ext cx="5222066" cy="2707738"/>
          </a:xfrm>
          <a:prstGeom prst="rect">
            <a:avLst/>
          </a:prstGeom>
        </p:spPr>
      </p:pic>
      <p:sp>
        <p:nvSpPr>
          <p:cNvPr id="7" name="Rectangle 6"/>
          <p:cNvSpPr/>
          <p:nvPr/>
        </p:nvSpPr>
        <p:spPr>
          <a:xfrm>
            <a:off x="3192777" y="1682501"/>
            <a:ext cx="1836423" cy="13121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9" name="Straight Connector 8"/>
          <p:cNvCxnSpPr/>
          <p:nvPr/>
        </p:nvCxnSpPr>
        <p:spPr>
          <a:xfrm>
            <a:off x="5029200" y="1676400"/>
            <a:ext cx="3826588"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192777" y="2994677"/>
            <a:ext cx="2252299" cy="2802242"/>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445076" y="3048000"/>
            <a:ext cx="3415343" cy="2761488"/>
            <a:chOff x="5428488" y="3124200"/>
            <a:chExt cx="3415343" cy="2761488"/>
          </a:xfrm>
        </p:grpSpPr>
        <p:pic>
          <p:nvPicPr>
            <p:cNvPr id="25" name="Picture 24"/>
            <p:cNvPicPr>
              <a:picLocks noChangeAspect="1"/>
            </p:cNvPicPr>
            <p:nvPr/>
          </p:nvPicPr>
          <p:blipFill>
            <a:blip r:embed="rId4"/>
            <a:stretch>
              <a:fillRect/>
            </a:stretch>
          </p:blipFill>
          <p:spPr>
            <a:xfrm>
              <a:off x="5431536" y="3124200"/>
              <a:ext cx="3412295" cy="2756513"/>
            </a:xfrm>
            <a:prstGeom prst="rect">
              <a:avLst/>
            </a:prstGeom>
            <a:ln w="34925" cmpd="sng">
              <a:solidFill>
                <a:schemeClr val="accent1">
                  <a:alpha val="0"/>
                </a:schemeClr>
              </a:solidFill>
            </a:ln>
          </p:spPr>
        </p:pic>
        <p:sp>
          <p:nvSpPr>
            <p:cNvPr id="26" name="Rectangle 25"/>
            <p:cNvSpPr/>
            <p:nvPr/>
          </p:nvSpPr>
          <p:spPr>
            <a:xfrm>
              <a:off x="5428488" y="3124200"/>
              <a:ext cx="3410712" cy="2761488"/>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09600" y="5011301"/>
            <a:ext cx="5444702" cy="1652854"/>
            <a:chOff x="868649" y="4828662"/>
            <a:chExt cx="5444702" cy="1652854"/>
          </a:xfrm>
        </p:grpSpPr>
        <p:grpSp>
          <p:nvGrpSpPr>
            <p:cNvPr id="14" name="Group 13"/>
            <p:cNvGrpSpPr/>
            <p:nvPr/>
          </p:nvGrpSpPr>
          <p:grpSpPr>
            <a:xfrm>
              <a:off x="868649" y="4828662"/>
              <a:ext cx="5444702" cy="1652854"/>
              <a:chOff x="-487966" y="5053039"/>
              <a:chExt cx="5444702" cy="1652854"/>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600000">
                <a:off x="-487966" y="5053039"/>
                <a:ext cx="1598901" cy="1577863"/>
              </a:xfrm>
              <a:prstGeom prst="rect">
                <a:avLst/>
              </a:prstGeom>
            </p:spPr>
          </p:pic>
          <p:sp>
            <p:nvSpPr>
              <p:cNvPr id="16" name="4-Point Star 15"/>
              <p:cNvSpPr/>
              <p:nvPr/>
            </p:nvSpPr>
            <p:spPr>
              <a:xfrm>
                <a:off x="112517" y="5643003"/>
                <a:ext cx="397934" cy="39793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ubtitle 2"/>
              <p:cNvSpPr txBox="1">
                <a:spLocks/>
              </p:cNvSpPr>
              <p:nvPr/>
            </p:nvSpPr>
            <p:spPr>
              <a:xfrm>
                <a:off x="2299790" y="5757941"/>
                <a:ext cx="2656946"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Offsets -</a:t>
                </a:r>
              </a:p>
              <a:p>
                <a:pPr algn="l">
                  <a:lnSpc>
                    <a:spcPct val="120000"/>
                  </a:lnSpc>
                </a:pPr>
                <a:r>
                  <a:rPr lang="en-US" sz="1400" dirty="0">
                    <a:solidFill>
                      <a:schemeClr val="tx1">
                        <a:lumMod val="60000"/>
                        <a:lumOff val="40000"/>
                      </a:schemeClr>
                    </a:solidFill>
                    <a:latin typeface="Oswald Light"/>
                    <a:cs typeface="Oswald Light"/>
                  </a:rPr>
                  <a:t>Are applied automatically when a comparison is made</a:t>
                </a:r>
              </a:p>
            </p:txBody>
          </p:sp>
        </p:grpSp>
        <p:cxnSp>
          <p:nvCxnSpPr>
            <p:cNvPr id="30" name="Straight Connector 29"/>
            <p:cNvCxnSpPr/>
            <p:nvPr/>
          </p:nvCxnSpPr>
          <p:spPr>
            <a:xfrm>
              <a:off x="1668098" y="5617593"/>
              <a:ext cx="192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664208" y="6400800"/>
              <a:ext cx="1920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95381" y="5614280"/>
              <a:ext cx="7461" cy="7865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29982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par>
                                <p:cTn id="18" presetID="3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par>
                                <p:cTn id="24" presetID="31"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par>
                                <p:cTn id="30" presetID="3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1000" fill="hold"/>
                                        <p:tgtEl>
                                          <p:spTgt spid="2"/>
                                        </p:tgtEl>
                                        <p:attrNameLst>
                                          <p:attrName>ppt_w</p:attrName>
                                        </p:attrNameLst>
                                      </p:cBhvr>
                                      <p:tavLst>
                                        <p:tav tm="0">
                                          <p:val>
                                            <p:fltVal val="0"/>
                                          </p:val>
                                        </p:tav>
                                        <p:tav tm="100000">
                                          <p:val>
                                            <p:strVal val="#ppt_w"/>
                                          </p:val>
                                        </p:tav>
                                      </p:tavLst>
                                    </p:anim>
                                    <p:anim calcmode="lin" valueType="num">
                                      <p:cBhvr>
                                        <p:cTn id="33" dur="1000" fill="hold"/>
                                        <p:tgtEl>
                                          <p:spTgt spid="2"/>
                                        </p:tgtEl>
                                        <p:attrNameLst>
                                          <p:attrName>ppt_h</p:attrName>
                                        </p:attrNameLst>
                                      </p:cBhvr>
                                      <p:tavLst>
                                        <p:tav tm="0">
                                          <p:val>
                                            <p:fltVal val="0"/>
                                          </p:val>
                                        </p:tav>
                                        <p:tav tm="100000">
                                          <p:val>
                                            <p:strVal val="#ppt_h"/>
                                          </p:val>
                                        </p:tav>
                                      </p:tavLst>
                                    </p:anim>
                                    <p:anim calcmode="lin" valueType="num">
                                      <p:cBhvr>
                                        <p:cTn id="34" dur="1000" fill="hold"/>
                                        <p:tgtEl>
                                          <p:spTgt spid="2"/>
                                        </p:tgtEl>
                                        <p:attrNameLst>
                                          <p:attrName>style.rotation</p:attrName>
                                        </p:attrNameLst>
                                      </p:cBhvr>
                                      <p:tavLst>
                                        <p:tav tm="0">
                                          <p:val>
                                            <p:fltVal val="90"/>
                                          </p:val>
                                        </p:tav>
                                        <p:tav tm="100000">
                                          <p:val>
                                            <p:fltVal val="0"/>
                                          </p:val>
                                        </p:tav>
                                      </p:tavLst>
                                    </p:anim>
                                    <p:animEffect transition="in" filter="fade">
                                      <p:cBhvr>
                                        <p:cTn id="3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reeform 15"/>
          <p:cNvSpPr/>
          <p:nvPr/>
        </p:nvSpPr>
        <p:spPr>
          <a:xfrm>
            <a:off x="381000" y="2365785"/>
            <a:ext cx="8675369" cy="3088579"/>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solidFill>
            <a:schemeClr val="accent1">
              <a:alpha val="20000"/>
            </a:schemeClr>
          </a:solidFill>
          <a:ln w="38100">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134394" y="3849624"/>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9200" y="3564584"/>
            <a:ext cx="1728192" cy="615553"/>
          </a:xfrm>
          <a:prstGeom prst="rect">
            <a:avLst/>
          </a:prstGeom>
          <a:noFill/>
        </p:spPr>
        <p:txBody>
          <a:bodyPr wrap="square" rtlCol="0">
            <a:spAutoFit/>
          </a:bodyPr>
          <a:lstStyle/>
          <a:p>
            <a:r>
              <a:rPr lang="en-US" sz="1700" b="1" dirty="0">
                <a:solidFill>
                  <a:srgbClr val="000000"/>
                </a:solidFill>
                <a:latin typeface="Oswald" panose="02000503000000000000" pitchFamily="2" charset="0"/>
              </a:rPr>
              <a:t>Radius: 0.75” (Offset Value)</a:t>
            </a:r>
          </a:p>
        </p:txBody>
      </p:sp>
      <p:pic>
        <p:nvPicPr>
          <p:cNvPr id="14"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526" y="3246210"/>
            <a:ext cx="2374805" cy="1097190"/>
          </a:xfrm>
          <a:prstGeom prst="rect">
            <a:avLst/>
          </a:prstGeom>
        </p:spPr>
      </p:pic>
      <p:sp>
        <p:nvSpPr>
          <p:cNvPr id="15" name="TextBox 14"/>
          <p:cNvSpPr txBox="1"/>
          <p:nvPr/>
        </p:nvSpPr>
        <p:spPr>
          <a:xfrm>
            <a:off x="7086600" y="4572000"/>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17" name="Freeform 16"/>
          <p:cNvSpPr/>
          <p:nvPr/>
        </p:nvSpPr>
        <p:spPr>
          <a:xfrm>
            <a:off x="6345275" y="4560761"/>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1" y="2365786"/>
            <a:ext cx="8685648" cy="3199066"/>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48929"/>
              <a:gd name="connsiteY0" fmla="*/ 2248539 h 4503841"/>
              <a:gd name="connsiteX1" fmla="*/ 880871 w 10248929"/>
              <a:gd name="connsiteY1" fmla="*/ 2749562 h 4503841"/>
              <a:gd name="connsiteX2" fmla="*/ 2638668 w 10248929"/>
              <a:gd name="connsiteY2" fmla="*/ 3122064 h 4503841"/>
              <a:gd name="connsiteX3" fmla="*/ 5545152 w 10248929"/>
              <a:gd name="connsiteY3" fmla="*/ 3407129 h 4503841"/>
              <a:gd name="connsiteX4" fmla="*/ 9148184 w 10248929"/>
              <a:gd name="connsiteY4" fmla="*/ 4463325 h 4503841"/>
              <a:gd name="connsiteX5" fmla="*/ 10192567 w 10248929"/>
              <a:gd name="connsiteY5" fmla="*/ 4306524 h 4503841"/>
              <a:gd name="connsiteX6" fmla="*/ 10110951 w 10248929"/>
              <a:gd name="connsiteY6" fmla="*/ 304799 h 4503841"/>
              <a:gd name="connsiteX7" fmla="*/ 0 w 10248929"/>
              <a:gd name="connsiteY7" fmla="*/ 0 h 4503841"/>
              <a:gd name="connsiteX8" fmla="*/ 247743 w 10248929"/>
              <a:gd name="connsiteY8" fmla="*/ 2248539 h 4503841"/>
              <a:gd name="connsiteX0" fmla="*/ 247743 w 10201397"/>
              <a:gd name="connsiteY0" fmla="*/ 2248539 h 4508569"/>
              <a:gd name="connsiteX1" fmla="*/ 880871 w 10201397"/>
              <a:gd name="connsiteY1" fmla="*/ 2749562 h 4508569"/>
              <a:gd name="connsiteX2" fmla="*/ 2638668 w 10201397"/>
              <a:gd name="connsiteY2" fmla="*/ 3122064 h 4508569"/>
              <a:gd name="connsiteX3" fmla="*/ 5545152 w 10201397"/>
              <a:gd name="connsiteY3" fmla="*/ 3407129 h 4508569"/>
              <a:gd name="connsiteX4" fmla="*/ 9148184 w 10201397"/>
              <a:gd name="connsiteY4" fmla="*/ 4463325 h 4508569"/>
              <a:gd name="connsiteX5" fmla="*/ 10133851 w 10201397"/>
              <a:gd name="connsiteY5" fmla="*/ 4334432 h 4508569"/>
              <a:gd name="connsiteX6" fmla="*/ 10110951 w 10201397"/>
              <a:gd name="connsiteY6" fmla="*/ 304799 h 4508569"/>
              <a:gd name="connsiteX7" fmla="*/ 0 w 10201397"/>
              <a:gd name="connsiteY7" fmla="*/ 0 h 4508569"/>
              <a:gd name="connsiteX8" fmla="*/ 247743 w 10201397"/>
              <a:gd name="connsiteY8" fmla="*/ 2248539 h 4508569"/>
              <a:gd name="connsiteX0" fmla="*/ 247743 w 10170297"/>
              <a:gd name="connsiteY0" fmla="*/ 2248539 h 4508569"/>
              <a:gd name="connsiteX1" fmla="*/ 880871 w 10170297"/>
              <a:gd name="connsiteY1" fmla="*/ 2749562 h 4508569"/>
              <a:gd name="connsiteX2" fmla="*/ 2638668 w 10170297"/>
              <a:gd name="connsiteY2" fmla="*/ 3122064 h 4508569"/>
              <a:gd name="connsiteX3" fmla="*/ 5545152 w 10170297"/>
              <a:gd name="connsiteY3" fmla="*/ 3407129 h 4508569"/>
              <a:gd name="connsiteX4" fmla="*/ 9148184 w 10170297"/>
              <a:gd name="connsiteY4" fmla="*/ 4463325 h 4508569"/>
              <a:gd name="connsiteX5" fmla="*/ 10133851 w 10170297"/>
              <a:gd name="connsiteY5" fmla="*/ 4334432 h 4508569"/>
              <a:gd name="connsiteX6" fmla="*/ 10110951 w 10170297"/>
              <a:gd name="connsiteY6" fmla="*/ 304799 h 4508569"/>
              <a:gd name="connsiteX7" fmla="*/ 0 w 10170297"/>
              <a:gd name="connsiteY7" fmla="*/ 0 h 4508569"/>
              <a:gd name="connsiteX8" fmla="*/ 247743 w 10170297"/>
              <a:gd name="connsiteY8" fmla="*/ 2248539 h 4508569"/>
              <a:gd name="connsiteX0" fmla="*/ 247743 w 10170297"/>
              <a:gd name="connsiteY0" fmla="*/ 2248539 h 4547178"/>
              <a:gd name="connsiteX1" fmla="*/ 880871 w 10170297"/>
              <a:gd name="connsiteY1" fmla="*/ 2749562 h 4547178"/>
              <a:gd name="connsiteX2" fmla="*/ 2638668 w 10170297"/>
              <a:gd name="connsiteY2" fmla="*/ 3122064 h 4547178"/>
              <a:gd name="connsiteX3" fmla="*/ 5545152 w 10170297"/>
              <a:gd name="connsiteY3" fmla="*/ 3407129 h 4547178"/>
              <a:gd name="connsiteX4" fmla="*/ 9148184 w 10170297"/>
              <a:gd name="connsiteY4" fmla="*/ 4463325 h 4547178"/>
              <a:gd name="connsiteX5" fmla="*/ 10133851 w 10170297"/>
              <a:gd name="connsiteY5" fmla="*/ 4334432 h 4547178"/>
              <a:gd name="connsiteX6" fmla="*/ 10110951 w 10170297"/>
              <a:gd name="connsiteY6" fmla="*/ 304799 h 4547178"/>
              <a:gd name="connsiteX7" fmla="*/ 0 w 10170297"/>
              <a:gd name="connsiteY7" fmla="*/ 0 h 4547178"/>
              <a:gd name="connsiteX8" fmla="*/ 247743 w 10170297"/>
              <a:gd name="connsiteY8" fmla="*/ 2248539 h 4547178"/>
              <a:gd name="connsiteX0" fmla="*/ 247743 w 10262251"/>
              <a:gd name="connsiteY0" fmla="*/ 2248539 h 4491077"/>
              <a:gd name="connsiteX1" fmla="*/ 880871 w 10262251"/>
              <a:gd name="connsiteY1" fmla="*/ 2749562 h 4491077"/>
              <a:gd name="connsiteX2" fmla="*/ 2638668 w 10262251"/>
              <a:gd name="connsiteY2" fmla="*/ 3122064 h 4491077"/>
              <a:gd name="connsiteX3" fmla="*/ 5545152 w 10262251"/>
              <a:gd name="connsiteY3" fmla="*/ 3407129 h 4491077"/>
              <a:gd name="connsiteX4" fmla="*/ 9148184 w 10262251"/>
              <a:gd name="connsiteY4" fmla="*/ 4463325 h 4491077"/>
              <a:gd name="connsiteX5" fmla="*/ 10239540 w 10262251"/>
              <a:gd name="connsiteY5" fmla="*/ 4097226 h 4491077"/>
              <a:gd name="connsiteX6" fmla="*/ 10110951 w 10262251"/>
              <a:gd name="connsiteY6" fmla="*/ 304799 h 4491077"/>
              <a:gd name="connsiteX7" fmla="*/ 0 w 10262251"/>
              <a:gd name="connsiteY7" fmla="*/ 0 h 4491077"/>
              <a:gd name="connsiteX8" fmla="*/ 247743 w 10262251"/>
              <a:gd name="connsiteY8" fmla="*/ 2248539 h 449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2251" h="4491077">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365786" y="4348309"/>
                  <a:pt x="9148184" y="4463325"/>
                </a:cubicBezTo>
                <a:cubicBezTo>
                  <a:pt x="9930582" y="4578341"/>
                  <a:pt x="9965787" y="4312283"/>
                  <a:pt x="10239540" y="4097226"/>
                </a:cubicBezTo>
                <a:cubicBezTo>
                  <a:pt x="10331266" y="3847075"/>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025601" y="5694720"/>
            <a:ext cx="2102955" cy="353943"/>
          </a:xfrm>
          <a:prstGeom prst="rect">
            <a:avLst/>
          </a:prstGeom>
          <a:noFill/>
        </p:spPr>
        <p:txBody>
          <a:bodyPr wrap="square" rtlCol="0">
            <a:spAutoFit/>
          </a:bodyPr>
          <a:lstStyle/>
          <a:p>
            <a:r>
              <a:rPr lang="en-US" sz="1700" b="1" dirty="0">
                <a:solidFill>
                  <a:srgbClr val="000000"/>
                </a:solidFill>
                <a:latin typeface="Oswald Bold" panose="02000803000000000000"/>
              </a:rPr>
              <a:t>Measured Surface?</a:t>
            </a:r>
          </a:p>
        </p:txBody>
      </p:sp>
      <p:sp>
        <p:nvSpPr>
          <p:cNvPr id="20" name="Freeform 19"/>
          <p:cNvSpPr/>
          <p:nvPr/>
        </p:nvSpPr>
        <p:spPr>
          <a:xfrm rot="8692143">
            <a:off x="5012538" y="4855072"/>
            <a:ext cx="318529" cy="90553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25666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strips(downRight)">
                                      <p:cBhvr>
                                        <p:cTn id="20" dur="500"/>
                                        <p:tgtEl>
                                          <p:spTgt spid="20"/>
                                        </p:tgtEl>
                                      </p:cBhvr>
                                    </p:animEffect>
                                  </p:childTnLst>
                                </p:cTn>
                              </p:par>
                              <p:par>
                                <p:cTn id="21" presetID="18" presetClass="entr" presetSubtype="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Righ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8" grpId="0" animBg="1"/>
      <p:bldP spid="19" grpId="0"/>
      <p:bldP spid="20"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reeform 15"/>
          <p:cNvSpPr/>
          <p:nvPr/>
        </p:nvSpPr>
        <p:spPr>
          <a:xfrm>
            <a:off x="381000" y="2365785"/>
            <a:ext cx="8675369" cy="3088579"/>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904" h="4804357">
                <a:moveTo>
                  <a:pt x="247743" y="2248539"/>
                </a:moveTo>
                <a:cubicBezTo>
                  <a:pt x="262439" y="2347598"/>
                  <a:pt x="277135" y="2446658"/>
                  <a:pt x="541658" y="2594704"/>
                </a:cubicBezTo>
                <a:cubicBezTo>
                  <a:pt x="806181" y="2742750"/>
                  <a:pt x="1020630" y="3005096"/>
                  <a:pt x="1834881" y="3136813"/>
                </a:cubicBezTo>
                <a:cubicBezTo>
                  <a:pt x="2649132" y="3268530"/>
                  <a:pt x="4195992" y="3117219"/>
                  <a:pt x="5427166" y="3385007"/>
                </a:cubicBezTo>
                <a:cubicBezTo>
                  <a:pt x="6658340" y="3652795"/>
                  <a:pt x="8377195" y="4523653"/>
                  <a:pt x="9221926" y="4743544"/>
                </a:cubicBezTo>
                <a:cubicBezTo>
                  <a:pt x="9855412" y="4971156"/>
                  <a:pt x="10214772" y="4486431"/>
                  <a:pt x="10216054" y="4487917"/>
                </a:cubicBezTo>
                <a:cubicBezTo>
                  <a:pt x="10378239" y="4447064"/>
                  <a:pt x="10115842" y="305001"/>
                  <a:pt x="10110951" y="304799"/>
                </a:cubicBezTo>
                <a:cubicBezTo>
                  <a:pt x="9094951" y="262758"/>
                  <a:pt x="0" y="8759"/>
                  <a:pt x="0" y="0"/>
                </a:cubicBezTo>
                <a:lnTo>
                  <a:pt x="247743" y="2248539"/>
                </a:lnTo>
                <a:close/>
              </a:path>
            </a:pathLst>
          </a:custGeom>
          <a:solidFill>
            <a:schemeClr val="accent1">
              <a:alpha val="2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134394" y="3849189"/>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9200" y="3564584"/>
            <a:ext cx="1728192" cy="615553"/>
          </a:xfrm>
          <a:prstGeom prst="rect">
            <a:avLst/>
          </a:prstGeom>
          <a:noFill/>
        </p:spPr>
        <p:txBody>
          <a:bodyPr wrap="square" rtlCol="0">
            <a:spAutoFit/>
          </a:bodyPr>
          <a:lstStyle/>
          <a:p>
            <a:r>
              <a:rPr lang="en-US" sz="1700" b="1" dirty="0">
                <a:solidFill>
                  <a:srgbClr val="000000"/>
                </a:solidFill>
                <a:latin typeface="Oswald" panose="02000503000000000000" pitchFamily="2" charset="0"/>
              </a:rPr>
              <a:t>Radius: 0.75” (Offset Value)</a:t>
            </a:r>
          </a:p>
        </p:txBody>
      </p:sp>
      <p:pic>
        <p:nvPicPr>
          <p:cNvPr id="14"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282526" y="3246210"/>
            <a:ext cx="2374805" cy="1097190"/>
          </a:xfrm>
          <a:prstGeom prst="rect">
            <a:avLst/>
          </a:prstGeom>
        </p:spPr>
      </p:pic>
      <p:sp>
        <p:nvSpPr>
          <p:cNvPr id="15" name="TextBox 14"/>
          <p:cNvSpPr txBox="1"/>
          <p:nvPr/>
        </p:nvSpPr>
        <p:spPr>
          <a:xfrm>
            <a:off x="7086600" y="4572000"/>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17" name="Freeform 16"/>
          <p:cNvSpPr/>
          <p:nvPr/>
        </p:nvSpPr>
        <p:spPr>
          <a:xfrm>
            <a:off x="6345275" y="4560761"/>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381001" y="2365786"/>
            <a:ext cx="8674372" cy="3211036"/>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99608"/>
              <a:gd name="connsiteY0" fmla="*/ 2248539 h 4548237"/>
              <a:gd name="connsiteX1" fmla="*/ 880871 w 10299608"/>
              <a:gd name="connsiteY1" fmla="*/ 2749562 h 4548237"/>
              <a:gd name="connsiteX2" fmla="*/ 2638668 w 10299608"/>
              <a:gd name="connsiteY2" fmla="*/ 3122064 h 4548237"/>
              <a:gd name="connsiteX3" fmla="*/ 5545152 w 10299608"/>
              <a:gd name="connsiteY3" fmla="*/ 3407129 h 4548237"/>
              <a:gd name="connsiteX4" fmla="*/ 9148184 w 10299608"/>
              <a:gd name="connsiteY4" fmla="*/ 4463325 h 4548237"/>
              <a:gd name="connsiteX5" fmla="*/ 10251283 w 10299608"/>
              <a:gd name="connsiteY5" fmla="*/ 4487917 h 4548237"/>
              <a:gd name="connsiteX6" fmla="*/ 10110951 w 10299608"/>
              <a:gd name="connsiteY6" fmla="*/ 304799 h 4548237"/>
              <a:gd name="connsiteX7" fmla="*/ 0 w 10299608"/>
              <a:gd name="connsiteY7" fmla="*/ 0 h 4548237"/>
              <a:gd name="connsiteX8" fmla="*/ 247743 w 10299608"/>
              <a:gd name="connsiteY8" fmla="*/ 2248539 h 4548237"/>
              <a:gd name="connsiteX0" fmla="*/ 247743 w 10299608"/>
              <a:gd name="connsiteY0" fmla="*/ 2248539 h 4636995"/>
              <a:gd name="connsiteX1" fmla="*/ 880871 w 10299608"/>
              <a:gd name="connsiteY1" fmla="*/ 2749562 h 4636995"/>
              <a:gd name="connsiteX2" fmla="*/ 2638668 w 10299608"/>
              <a:gd name="connsiteY2" fmla="*/ 3122064 h 4636995"/>
              <a:gd name="connsiteX3" fmla="*/ 5545152 w 10299608"/>
              <a:gd name="connsiteY3" fmla="*/ 3407129 h 4636995"/>
              <a:gd name="connsiteX4" fmla="*/ 9148184 w 10299608"/>
              <a:gd name="connsiteY4" fmla="*/ 4463325 h 4636995"/>
              <a:gd name="connsiteX5" fmla="*/ 10251283 w 10299608"/>
              <a:gd name="connsiteY5" fmla="*/ 4487917 h 4636995"/>
              <a:gd name="connsiteX6" fmla="*/ 10110951 w 10299608"/>
              <a:gd name="connsiteY6" fmla="*/ 304799 h 4636995"/>
              <a:gd name="connsiteX7" fmla="*/ 0 w 10299608"/>
              <a:gd name="connsiteY7" fmla="*/ 0 h 4636995"/>
              <a:gd name="connsiteX8" fmla="*/ 247743 w 10299608"/>
              <a:gd name="connsiteY8" fmla="*/ 2248539 h 4636995"/>
              <a:gd name="connsiteX0" fmla="*/ 247743 w 10248928"/>
              <a:gd name="connsiteY0" fmla="*/ 2248539 h 4507881"/>
              <a:gd name="connsiteX1" fmla="*/ 880871 w 10248928"/>
              <a:gd name="connsiteY1" fmla="*/ 2749562 h 4507881"/>
              <a:gd name="connsiteX2" fmla="*/ 2638668 w 10248928"/>
              <a:gd name="connsiteY2" fmla="*/ 3122064 h 4507881"/>
              <a:gd name="connsiteX3" fmla="*/ 5545152 w 10248928"/>
              <a:gd name="connsiteY3" fmla="*/ 3407129 h 4507881"/>
              <a:gd name="connsiteX4" fmla="*/ 9148184 w 10248928"/>
              <a:gd name="connsiteY4" fmla="*/ 4463325 h 4507881"/>
              <a:gd name="connsiteX5" fmla="*/ 10192566 w 10248928"/>
              <a:gd name="connsiteY5" fmla="*/ 4180945 h 4507881"/>
              <a:gd name="connsiteX6" fmla="*/ 10110951 w 10248928"/>
              <a:gd name="connsiteY6" fmla="*/ 304799 h 4507881"/>
              <a:gd name="connsiteX7" fmla="*/ 0 w 10248928"/>
              <a:gd name="connsiteY7" fmla="*/ 0 h 4507881"/>
              <a:gd name="connsiteX8" fmla="*/ 247743 w 10248928"/>
              <a:gd name="connsiteY8" fmla="*/ 2248539 h 450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8928" h="4507881">
                <a:moveTo>
                  <a:pt x="247743" y="2248539"/>
                </a:moveTo>
                <a:cubicBezTo>
                  <a:pt x="262439" y="2347598"/>
                  <a:pt x="482384" y="2603975"/>
                  <a:pt x="880871" y="2749562"/>
                </a:cubicBezTo>
                <a:cubicBezTo>
                  <a:pt x="1279359" y="2895150"/>
                  <a:pt x="1861288" y="3012470"/>
                  <a:pt x="2638668" y="3122064"/>
                </a:cubicBezTo>
                <a:cubicBezTo>
                  <a:pt x="3416048" y="3231658"/>
                  <a:pt x="4460233" y="3183586"/>
                  <a:pt x="5545152" y="3407129"/>
                </a:cubicBezTo>
                <a:cubicBezTo>
                  <a:pt x="6630071" y="3630672"/>
                  <a:pt x="8373615" y="4334356"/>
                  <a:pt x="9148184" y="4463325"/>
                </a:cubicBezTo>
                <a:cubicBezTo>
                  <a:pt x="9922753" y="4592294"/>
                  <a:pt x="9942299" y="4423906"/>
                  <a:pt x="10192566" y="4180945"/>
                </a:cubicBezTo>
                <a:cubicBezTo>
                  <a:pt x="10354751" y="4140092"/>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025601" y="5694720"/>
            <a:ext cx="2102955" cy="353943"/>
          </a:xfrm>
          <a:prstGeom prst="rect">
            <a:avLst/>
          </a:prstGeom>
          <a:noFill/>
        </p:spPr>
        <p:txBody>
          <a:bodyPr wrap="square" rtlCol="0">
            <a:spAutoFit/>
          </a:bodyPr>
          <a:lstStyle/>
          <a:p>
            <a:r>
              <a:rPr lang="en-US" sz="1700" b="1" dirty="0">
                <a:solidFill>
                  <a:srgbClr val="000000"/>
                </a:solidFill>
                <a:latin typeface="Oswald Bold" panose="02000803000000000000"/>
              </a:rPr>
              <a:t>Measured Surface?</a:t>
            </a:r>
          </a:p>
        </p:txBody>
      </p:sp>
      <p:sp>
        <p:nvSpPr>
          <p:cNvPr id="20" name="Freeform 19"/>
          <p:cNvSpPr/>
          <p:nvPr/>
        </p:nvSpPr>
        <p:spPr>
          <a:xfrm rot="8692143">
            <a:off x="5012538" y="4855072"/>
            <a:ext cx="318529" cy="90553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bwMode="auto">
          <a:xfrm flipV="1">
            <a:off x="4487524" y="3581400"/>
            <a:ext cx="197029" cy="1346583"/>
          </a:xfrm>
          <a:prstGeom prst="line">
            <a:avLst/>
          </a:prstGeom>
          <a:solidFill>
            <a:schemeClr val="accent1"/>
          </a:solidFill>
          <a:ln w="25400" cap="flat" cmpd="sng" algn="ctr">
            <a:solidFill>
              <a:schemeClr val="accent1"/>
            </a:solidFill>
            <a:prstDash val="solid"/>
            <a:round/>
            <a:headEnd type="non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2" name="Multiply 21"/>
          <p:cNvSpPr/>
          <p:nvPr/>
        </p:nvSpPr>
        <p:spPr>
          <a:xfrm>
            <a:off x="4465886" y="4394943"/>
            <a:ext cx="163286" cy="163286"/>
          </a:xfrm>
          <a:prstGeom prst="mathMultiply">
            <a:avLst/>
          </a:prstGeom>
          <a:gradFill>
            <a:gsLst>
              <a:gs pos="0">
                <a:schemeClr val="accent5">
                  <a:shade val="51000"/>
                  <a:satMod val="130000"/>
                </a:schemeClr>
              </a:gs>
              <a:gs pos="20000">
                <a:schemeClr val="accent1"/>
              </a:gs>
              <a:gs pos="100000">
                <a:schemeClr val="accent5">
                  <a:shade val="94000"/>
                  <a:satMod val="135000"/>
                </a:schemeClr>
              </a:gs>
            </a:gsLst>
          </a:gradFill>
          <a:ln w="12700">
            <a:solidFill>
              <a:schemeClr val="bg2"/>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3" name="Multiply 22"/>
          <p:cNvSpPr/>
          <p:nvPr/>
        </p:nvSpPr>
        <p:spPr>
          <a:xfrm>
            <a:off x="4433485" y="4616503"/>
            <a:ext cx="163286" cy="163286"/>
          </a:xfrm>
          <a:prstGeom prst="mathMultiply">
            <a:avLst/>
          </a:prstGeom>
          <a:gradFill>
            <a:gsLst>
              <a:gs pos="0">
                <a:srgbClr val="00B050"/>
              </a:gs>
              <a:gs pos="80000">
                <a:schemeClr val="accent5">
                  <a:shade val="93000"/>
                  <a:satMod val="130000"/>
                </a:schemeClr>
              </a:gs>
              <a:gs pos="100000">
                <a:schemeClr val="accent5">
                  <a:shade val="94000"/>
                  <a:satMod val="135000"/>
                </a:schemeClr>
              </a:gs>
            </a:gsLst>
          </a:gradFill>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4" name="Multiply 23"/>
          <p:cNvSpPr/>
          <p:nvPr/>
        </p:nvSpPr>
        <p:spPr>
          <a:xfrm>
            <a:off x="624366" y="5016558"/>
            <a:ext cx="612755" cy="613306"/>
          </a:xfrm>
          <a:prstGeom prst="mathMultiply">
            <a:avLst/>
          </a:prstGeom>
          <a:gradFill>
            <a:gsLst>
              <a:gs pos="0">
                <a:schemeClr val="accent5">
                  <a:shade val="51000"/>
                  <a:satMod val="130000"/>
                </a:schemeClr>
              </a:gs>
              <a:gs pos="20000">
                <a:schemeClr val="accent1"/>
              </a:gs>
              <a:gs pos="100000">
                <a:schemeClr val="accent5">
                  <a:shade val="94000"/>
                  <a:satMod val="135000"/>
                </a:schemeClr>
              </a:gs>
            </a:gsLst>
          </a:gradFill>
          <a:ln w="12700">
            <a:solidFill>
              <a:schemeClr val="bg2"/>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extBox 1"/>
          <p:cNvSpPr txBox="1"/>
          <p:nvPr/>
        </p:nvSpPr>
        <p:spPr>
          <a:xfrm>
            <a:off x="1168833" y="5141925"/>
            <a:ext cx="1498167" cy="369332"/>
          </a:xfrm>
          <a:prstGeom prst="rect">
            <a:avLst/>
          </a:prstGeom>
          <a:noFill/>
        </p:spPr>
        <p:txBody>
          <a:bodyPr wrap="none" rtlCol="0">
            <a:spAutoFit/>
          </a:bodyPr>
          <a:lstStyle/>
          <a:p>
            <a:r>
              <a:rPr lang="en-US" dirty="0">
                <a:latin typeface="Oswald Bold" panose="02000803000000000000"/>
              </a:rPr>
              <a:t>Projected Point</a:t>
            </a:r>
          </a:p>
        </p:txBody>
      </p:sp>
      <p:sp>
        <p:nvSpPr>
          <p:cNvPr id="25" name="Multiply 24"/>
          <p:cNvSpPr/>
          <p:nvPr/>
        </p:nvSpPr>
        <p:spPr>
          <a:xfrm>
            <a:off x="617101" y="5769780"/>
            <a:ext cx="627284" cy="554820"/>
          </a:xfrm>
          <a:prstGeom prst="mathMultiply">
            <a:avLst/>
          </a:prstGeom>
          <a:gradFill>
            <a:gsLst>
              <a:gs pos="0">
                <a:srgbClr val="00B050"/>
              </a:gs>
              <a:gs pos="80000">
                <a:schemeClr val="accent5">
                  <a:shade val="93000"/>
                  <a:satMod val="130000"/>
                </a:schemeClr>
              </a:gs>
              <a:gs pos="100000">
                <a:schemeClr val="accent5">
                  <a:shade val="94000"/>
                  <a:satMod val="135000"/>
                </a:schemeClr>
              </a:gs>
            </a:gsLst>
          </a:gradFill>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6" name="TextBox 25"/>
          <p:cNvSpPr txBox="1"/>
          <p:nvPr/>
        </p:nvSpPr>
        <p:spPr>
          <a:xfrm>
            <a:off x="1168832" y="5892914"/>
            <a:ext cx="1207831" cy="369332"/>
          </a:xfrm>
          <a:prstGeom prst="rect">
            <a:avLst/>
          </a:prstGeom>
          <a:noFill/>
        </p:spPr>
        <p:txBody>
          <a:bodyPr wrap="none" rtlCol="0">
            <a:spAutoFit/>
          </a:bodyPr>
          <a:lstStyle/>
          <a:p>
            <a:r>
              <a:rPr lang="en-US" dirty="0">
                <a:latin typeface="Oswald Bold" panose="02000803000000000000"/>
              </a:rPr>
              <a:t>Offset Point</a:t>
            </a:r>
          </a:p>
        </p:txBody>
      </p:sp>
      <p:sp>
        <p:nvSpPr>
          <p:cNvPr id="27"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30248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ppt_x"/>
                                          </p:val>
                                        </p:tav>
                                        <p:tav tm="100000">
                                          <p:val>
                                            <p:strVal val="#ppt_x"/>
                                          </p:val>
                                        </p:tav>
                                      </p:tavLst>
                                    </p:anim>
                                    <p:anim calcmode="lin" valueType="num">
                                      <p:cBhvr additive="base">
                                        <p:cTn id="11" dur="500" fill="hold"/>
                                        <p:tgtEl>
                                          <p:spTgt spid="2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1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Right)">
                                      <p:cBhvr>
                                        <p:cTn id="25" dur="500"/>
                                        <p:tgtEl>
                                          <p:spTgt spid="23"/>
                                        </p:tgtEl>
                                      </p:cBhvr>
                                    </p:animEffect>
                                  </p:childTnLst>
                                </p:cTn>
                              </p:par>
                              <p:par>
                                <p:cTn id="26" presetID="18" presetClass="entr" presetSubtype="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strips(downRight)">
                                      <p:cBhvr>
                                        <p:cTn id="28" dur="500"/>
                                        <p:tgtEl>
                                          <p:spTgt spid="25"/>
                                        </p:tgtEl>
                                      </p:cBhvr>
                                    </p:animEffect>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 grpId="0"/>
      <p:bldP spid="25" grpId="0" animBg="1"/>
      <p:bldP spid="26"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reeform 15"/>
          <p:cNvSpPr/>
          <p:nvPr/>
        </p:nvSpPr>
        <p:spPr>
          <a:xfrm>
            <a:off x="381000" y="2362201"/>
            <a:ext cx="8736241" cy="3344260"/>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541658 w 10268904"/>
              <a:gd name="connsiteY1" fmla="*/ 2594704 h 4804357"/>
              <a:gd name="connsiteX2" fmla="*/ 1986180 w 10268904"/>
              <a:gd name="connsiteY2" fmla="*/ 3473288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518381 w 10268904"/>
              <a:gd name="connsiteY1" fmla="*/ 2824120 h 4804357"/>
              <a:gd name="connsiteX2" fmla="*/ 1986180 w 10268904"/>
              <a:gd name="connsiteY2" fmla="*/ 3473288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5193465"/>
              <a:gd name="connsiteX1" fmla="*/ 518381 w 10268904"/>
              <a:gd name="connsiteY1" fmla="*/ 2824120 h 5193465"/>
              <a:gd name="connsiteX2" fmla="*/ 1986180 w 10268904"/>
              <a:gd name="connsiteY2" fmla="*/ 3473288 h 5193465"/>
              <a:gd name="connsiteX3" fmla="*/ 5427166 w 10268904"/>
              <a:gd name="connsiteY3" fmla="*/ 3385007 h 5193465"/>
              <a:gd name="connsiteX4" fmla="*/ 9559438 w 10268904"/>
              <a:gd name="connsiteY4" fmla="*/ 5156490 h 5193465"/>
              <a:gd name="connsiteX5" fmla="*/ 10216054 w 10268904"/>
              <a:gd name="connsiteY5" fmla="*/ 4487917 h 5193465"/>
              <a:gd name="connsiteX6" fmla="*/ 10110951 w 10268904"/>
              <a:gd name="connsiteY6" fmla="*/ 304799 h 5193465"/>
              <a:gd name="connsiteX7" fmla="*/ 0 w 10268904"/>
              <a:gd name="connsiteY7" fmla="*/ 0 h 5193465"/>
              <a:gd name="connsiteX8" fmla="*/ 247743 w 10268904"/>
              <a:gd name="connsiteY8" fmla="*/ 2248539 h 5193465"/>
              <a:gd name="connsiteX0" fmla="*/ 247743 w 10340957"/>
              <a:gd name="connsiteY0" fmla="*/ 2248539 h 5202075"/>
              <a:gd name="connsiteX1" fmla="*/ 518381 w 10340957"/>
              <a:gd name="connsiteY1" fmla="*/ 2824120 h 5202075"/>
              <a:gd name="connsiteX2" fmla="*/ 1986180 w 10340957"/>
              <a:gd name="connsiteY2" fmla="*/ 3473288 h 5202075"/>
              <a:gd name="connsiteX3" fmla="*/ 5427166 w 10340957"/>
              <a:gd name="connsiteY3" fmla="*/ 3385007 h 5202075"/>
              <a:gd name="connsiteX4" fmla="*/ 9559438 w 10340957"/>
              <a:gd name="connsiteY4" fmla="*/ 5156490 h 5202075"/>
              <a:gd name="connsiteX5" fmla="*/ 10297521 w 10340957"/>
              <a:gd name="connsiteY5" fmla="*/ 4686742 h 5202075"/>
              <a:gd name="connsiteX6" fmla="*/ 10110951 w 10340957"/>
              <a:gd name="connsiteY6" fmla="*/ 304799 h 5202075"/>
              <a:gd name="connsiteX7" fmla="*/ 0 w 10340957"/>
              <a:gd name="connsiteY7" fmla="*/ 0 h 5202075"/>
              <a:gd name="connsiteX8" fmla="*/ 247743 w 10340957"/>
              <a:gd name="connsiteY8" fmla="*/ 2248539 h 520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0957" h="5202075">
                <a:moveTo>
                  <a:pt x="247743" y="2248539"/>
                </a:moveTo>
                <a:cubicBezTo>
                  <a:pt x="262439" y="2347598"/>
                  <a:pt x="228642" y="2619995"/>
                  <a:pt x="518381" y="2824120"/>
                </a:cubicBezTo>
                <a:cubicBezTo>
                  <a:pt x="808120" y="3028245"/>
                  <a:pt x="1168049" y="3379807"/>
                  <a:pt x="1986180" y="3473288"/>
                </a:cubicBezTo>
                <a:cubicBezTo>
                  <a:pt x="2804311" y="3566769"/>
                  <a:pt x="4164956" y="3104473"/>
                  <a:pt x="5427166" y="3385007"/>
                </a:cubicBezTo>
                <a:cubicBezTo>
                  <a:pt x="6689376" y="3665541"/>
                  <a:pt x="8714707" y="4936599"/>
                  <a:pt x="9559438" y="5156490"/>
                </a:cubicBezTo>
                <a:cubicBezTo>
                  <a:pt x="10192924" y="5384102"/>
                  <a:pt x="10296239" y="4685256"/>
                  <a:pt x="10297521" y="4686742"/>
                </a:cubicBezTo>
                <a:cubicBezTo>
                  <a:pt x="10459706" y="4645889"/>
                  <a:pt x="10115842" y="305001"/>
                  <a:pt x="10110951" y="304799"/>
                </a:cubicBezTo>
                <a:cubicBezTo>
                  <a:pt x="9094951" y="262758"/>
                  <a:pt x="0" y="8759"/>
                  <a:pt x="0" y="0"/>
                </a:cubicBezTo>
                <a:lnTo>
                  <a:pt x="247743" y="2248539"/>
                </a:lnTo>
                <a:close/>
              </a:path>
            </a:pathLst>
          </a:custGeom>
          <a:solidFill>
            <a:schemeClr val="accent1">
              <a:alpha val="2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4366468" y="3779824"/>
            <a:ext cx="875211" cy="875211"/>
          </a:xfrm>
          <a:prstGeom prst="ellipse">
            <a:avLst/>
          </a:prstGeom>
          <a:noFill/>
          <a:ln w="28575">
            <a:solidFill>
              <a:schemeClr val="bg1">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33929" y="4700042"/>
            <a:ext cx="1728192" cy="353943"/>
          </a:xfrm>
          <a:prstGeom prst="rect">
            <a:avLst/>
          </a:prstGeom>
          <a:noFill/>
        </p:spPr>
        <p:txBody>
          <a:bodyPr wrap="square" rtlCol="0">
            <a:spAutoFit/>
          </a:bodyPr>
          <a:lstStyle/>
          <a:p>
            <a:r>
              <a:rPr lang="en-US" sz="1700" b="1" dirty="0">
                <a:solidFill>
                  <a:srgbClr val="000000"/>
                </a:solidFill>
                <a:latin typeface="Oswald" panose="02000503000000000000" pitchFamily="2" charset="0"/>
              </a:rPr>
              <a:t>Radius: 0.75”</a:t>
            </a:r>
          </a:p>
        </p:txBody>
      </p:sp>
      <p:pic>
        <p:nvPicPr>
          <p:cNvPr id="14" name="Recorded Point"/>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200400"/>
            <a:ext cx="2374805" cy="1097190"/>
          </a:xfrm>
          <a:prstGeom prst="rect">
            <a:avLst/>
          </a:prstGeom>
        </p:spPr>
      </p:pic>
      <p:sp>
        <p:nvSpPr>
          <p:cNvPr id="19" name="TextBox 18"/>
          <p:cNvSpPr txBox="1"/>
          <p:nvPr/>
        </p:nvSpPr>
        <p:spPr>
          <a:xfrm>
            <a:off x="6088107" y="3113157"/>
            <a:ext cx="2102955" cy="353943"/>
          </a:xfrm>
          <a:prstGeom prst="rect">
            <a:avLst/>
          </a:prstGeom>
          <a:noFill/>
        </p:spPr>
        <p:txBody>
          <a:bodyPr wrap="square" rtlCol="0">
            <a:spAutoFit/>
          </a:bodyPr>
          <a:lstStyle/>
          <a:p>
            <a:r>
              <a:rPr lang="en-US" sz="1700" b="1" dirty="0">
                <a:solidFill>
                  <a:srgbClr val="000000"/>
                </a:solidFill>
                <a:latin typeface="Oswald Bold" panose="02000803000000000000"/>
              </a:rPr>
              <a:t>Measured Surface?</a:t>
            </a:r>
          </a:p>
        </p:txBody>
      </p:sp>
      <p:sp>
        <p:nvSpPr>
          <p:cNvPr id="20" name="Freeform 19"/>
          <p:cNvSpPr/>
          <p:nvPr/>
        </p:nvSpPr>
        <p:spPr>
          <a:xfrm rot="2286985">
            <a:off x="5524063" y="3115760"/>
            <a:ext cx="318529" cy="905536"/>
          </a:xfrm>
          <a:custGeom>
            <a:avLst/>
            <a:gdLst>
              <a:gd name="connsiteX0" fmla="*/ 169817 w 189431"/>
              <a:gd name="connsiteY0" fmla="*/ 0 h 437606"/>
              <a:gd name="connsiteX1" fmla="*/ 13062 w 189431"/>
              <a:gd name="connsiteY1" fmla="*/ 143692 h 437606"/>
              <a:gd name="connsiteX2" fmla="*/ 189411 w 189431"/>
              <a:gd name="connsiteY2" fmla="*/ 182880 h 437606"/>
              <a:gd name="connsiteX3" fmla="*/ 0 w 189431"/>
              <a:gd name="connsiteY3" fmla="*/ 437606 h 437606"/>
            </a:gdLst>
            <a:ahLst/>
            <a:cxnLst>
              <a:cxn ang="0">
                <a:pos x="connsiteX0" y="connsiteY0"/>
              </a:cxn>
              <a:cxn ang="0">
                <a:pos x="connsiteX1" y="connsiteY1"/>
              </a:cxn>
              <a:cxn ang="0">
                <a:pos x="connsiteX2" y="connsiteY2"/>
              </a:cxn>
              <a:cxn ang="0">
                <a:pos x="connsiteX3" y="connsiteY3"/>
              </a:cxn>
            </a:cxnLst>
            <a:rect l="l" t="t" r="r" b="b"/>
            <a:pathLst>
              <a:path w="189431" h="437606">
                <a:moveTo>
                  <a:pt x="169817" y="0"/>
                </a:moveTo>
                <a:cubicBezTo>
                  <a:pt x="89806" y="56606"/>
                  <a:pt x="9796" y="113212"/>
                  <a:pt x="13062" y="143692"/>
                </a:cubicBezTo>
                <a:cubicBezTo>
                  <a:pt x="16328" y="174172"/>
                  <a:pt x="191588" y="133894"/>
                  <a:pt x="189411" y="182880"/>
                </a:cubicBezTo>
                <a:cubicBezTo>
                  <a:pt x="187234" y="231866"/>
                  <a:pt x="54429" y="407126"/>
                  <a:pt x="0" y="437606"/>
                </a:cubicBezTo>
              </a:path>
            </a:pathLst>
          </a:custGeom>
          <a:noFill/>
          <a:ln w="19050">
            <a:solidFill>
              <a:srgbClr val="00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bwMode="auto">
          <a:xfrm flipV="1">
            <a:off x="4719598" y="3581400"/>
            <a:ext cx="197029" cy="1346583"/>
          </a:xfrm>
          <a:prstGeom prst="line">
            <a:avLst/>
          </a:prstGeom>
          <a:solidFill>
            <a:schemeClr val="accent1"/>
          </a:solidFill>
          <a:ln w="25400" cap="flat" cmpd="sng" algn="ctr">
            <a:solidFill>
              <a:schemeClr val="accent1"/>
            </a:solidFill>
            <a:prstDash val="solid"/>
            <a:round/>
            <a:headEnd type="non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7" name="Freeform 36"/>
          <p:cNvSpPr/>
          <p:nvPr/>
        </p:nvSpPr>
        <p:spPr>
          <a:xfrm>
            <a:off x="373045" y="2362200"/>
            <a:ext cx="8743660" cy="3330183"/>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89064"/>
              <a:gd name="connsiteY0" fmla="*/ 2248539 h 4559142"/>
              <a:gd name="connsiteX1" fmla="*/ 880871 w 10289064"/>
              <a:gd name="connsiteY1" fmla="*/ 2749562 h 4559142"/>
              <a:gd name="connsiteX2" fmla="*/ 2638668 w 10289064"/>
              <a:gd name="connsiteY2" fmla="*/ 3122064 h 4559142"/>
              <a:gd name="connsiteX3" fmla="*/ 5545152 w 10289064"/>
              <a:gd name="connsiteY3" fmla="*/ 3407129 h 4559142"/>
              <a:gd name="connsiteX4" fmla="*/ 9148184 w 10289064"/>
              <a:gd name="connsiteY4" fmla="*/ 4463325 h 4559142"/>
              <a:gd name="connsiteX5" fmla="*/ 10239287 w 10289064"/>
              <a:gd name="connsiteY5" fmla="*/ 4515524 h 4559142"/>
              <a:gd name="connsiteX6" fmla="*/ 10110951 w 10289064"/>
              <a:gd name="connsiteY6" fmla="*/ 304799 h 4559142"/>
              <a:gd name="connsiteX7" fmla="*/ 0 w 10289064"/>
              <a:gd name="connsiteY7" fmla="*/ 0 h 4559142"/>
              <a:gd name="connsiteX8" fmla="*/ 247743 w 10289064"/>
              <a:gd name="connsiteY8" fmla="*/ 2248539 h 4559142"/>
              <a:gd name="connsiteX0" fmla="*/ 247743 w 10289064"/>
              <a:gd name="connsiteY0" fmla="*/ 2248539 h 4663250"/>
              <a:gd name="connsiteX1" fmla="*/ 880871 w 10289064"/>
              <a:gd name="connsiteY1" fmla="*/ 2749562 h 4663250"/>
              <a:gd name="connsiteX2" fmla="*/ 2638668 w 10289064"/>
              <a:gd name="connsiteY2" fmla="*/ 3122064 h 4663250"/>
              <a:gd name="connsiteX3" fmla="*/ 5463833 w 10289064"/>
              <a:gd name="connsiteY3" fmla="*/ 1985397 h 4663250"/>
              <a:gd name="connsiteX4" fmla="*/ 9148184 w 10289064"/>
              <a:gd name="connsiteY4" fmla="*/ 4463325 h 4663250"/>
              <a:gd name="connsiteX5" fmla="*/ 10239287 w 10289064"/>
              <a:gd name="connsiteY5" fmla="*/ 4515524 h 4663250"/>
              <a:gd name="connsiteX6" fmla="*/ 10110951 w 10289064"/>
              <a:gd name="connsiteY6" fmla="*/ 304799 h 4663250"/>
              <a:gd name="connsiteX7" fmla="*/ 0 w 10289064"/>
              <a:gd name="connsiteY7" fmla="*/ 0 h 4663250"/>
              <a:gd name="connsiteX8" fmla="*/ 247743 w 10289064"/>
              <a:gd name="connsiteY8" fmla="*/ 2248539 h 4663250"/>
              <a:gd name="connsiteX0" fmla="*/ 247743 w 10330793"/>
              <a:gd name="connsiteY0" fmla="*/ 2248539 h 4611387"/>
              <a:gd name="connsiteX1" fmla="*/ 880871 w 10330793"/>
              <a:gd name="connsiteY1" fmla="*/ 2749562 h 4611387"/>
              <a:gd name="connsiteX2" fmla="*/ 2638668 w 10330793"/>
              <a:gd name="connsiteY2" fmla="*/ 3122064 h 4611387"/>
              <a:gd name="connsiteX3" fmla="*/ 5463833 w 10330793"/>
              <a:gd name="connsiteY3" fmla="*/ 1985397 h 4611387"/>
              <a:gd name="connsiteX4" fmla="*/ 9148184 w 10330793"/>
              <a:gd name="connsiteY4" fmla="*/ 4463325 h 4611387"/>
              <a:gd name="connsiteX5" fmla="*/ 10286259 w 10330793"/>
              <a:gd name="connsiteY5" fmla="*/ 4348085 h 4611387"/>
              <a:gd name="connsiteX6" fmla="*/ 10110951 w 10330793"/>
              <a:gd name="connsiteY6" fmla="*/ 304799 h 4611387"/>
              <a:gd name="connsiteX7" fmla="*/ 0 w 10330793"/>
              <a:gd name="connsiteY7" fmla="*/ 0 h 4611387"/>
              <a:gd name="connsiteX8" fmla="*/ 247743 w 10330793"/>
              <a:gd name="connsiteY8" fmla="*/ 2248539 h 4611387"/>
              <a:gd name="connsiteX0" fmla="*/ 247743 w 10330793"/>
              <a:gd name="connsiteY0" fmla="*/ 2248539 h 4675148"/>
              <a:gd name="connsiteX1" fmla="*/ 880871 w 10330793"/>
              <a:gd name="connsiteY1" fmla="*/ 2749562 h 4675148"/>
              <a:gd name="connsiteX2" fmla="*/ 2638668 w 10330793"/>
              <a:gd name="connsiteY2" fmla="*/ 3122064 h 4675148"/>
              <a:gd name="connsiteX3" fmla="*/ 5463833 w 10330793"/>
              <a:gd name="connsiteY3" fmla="*/ 1985397 h 4675148"/>
              <a:gd name="connsiteX4" fmla="*/ 9148184 w 10330793"/>
              <a:gd name="connsiteY4" fmla="*/ 4463325 h 4675148"/>
              <a:gd name="connsiteX5" fmla="*/ 10286259 w 10330793"/>
              <a:gd name="connsiteY5" fmla="*/ 4348085 h 4675148"/>
              <a:gd name="connsiteX6" fmla="*/ 10110951 w 10330793"/>
              <a:gd name="connsiteY6" fmla="*/ 304799 h 4675148"/>
              <a:gd name="connsiteX7" fmla="*/ 0 w 10330793"/>
              <a:gd name="connsiteY7" fmla="*/ 0 h 4675148"/>
              <a:gd name="connsiteX8" fmla="*/ 247743 w 10330793"/>
              <a:gd name="connsiteY8" fmla="*/ 2248539 h 467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0793" h="4675148">
                <a:moveTo>
                  <a:pt x="247743" y="2248539"/>
                </a:moveTo>
                <a:cubicBezTo>
                  <a:pt x="262439" y="2347598"/>
                  <a:pt x="482384" y="2603975"/>
                  <a:pt x="880871" y="2749562"/>
                </a:cubicBezTo>
                <a:cubicBezTo>
                  <a:pt x="1279359" y="2895150"/>
                  <a:pt x="1874841" y="3249425"/>
                  <a:pt x="2638668" y="3122064"/>
                </a:cubicBezTo>
                <a:cubicBezTo>
                  <a:pt x="3402495" y="2994703"/>
                  <a:pt x="4378914" y="1761854"/>
                  <a:pt x="5463833" y="1985397"/>
                </a:cubicBezTo>
                <a:cubicBezTo>
                  <a:pt x="6548752" y="2208940"/>
                  <a:pt x="8344446" y="4069544"/>
                  <a:pt x="9148184" y="4463325"/>
                </a:cubicBezTo>
                <a:cubicBezTo>
                  <a:pt x="9951922" y="4857106"/>
                  <a:pt x="10059479" y="4632907"/>
                  <a:pt x="10286259" y="4348085"/>
                </a:cubicBezTo>
                <a:cubicBezTo>
                  <a:pt x="10448444" y="4307232"/>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Multiply 22"/>
          <p:cNvSpPr/>
          <p:nvPr/>
        </p:nvSpPr>
        <p:spPr>
          <a:xfrm>
            <a:off x="4800600" y="3681553"/>
            <a:ext cx="163286" cy="163286"/>
          </a:xfrm>
          <a:prstGeom prst="mathMultiply">
            <a:avLst/>
          </a:prstGeom>
          <a:gradFill>
            <a:gsLst>
              <a:gs pos="0">
                <a:srgbClr val="00B050"/>
              </a:gs>
              <a:gs pos="80000">
                <a:schemeClr val="accent5">
                  <a:shade val="93000"/>
                  <a:satMod val="130000"/>
                </a:schemeClr>
              </a:gs>
              <a:gs pos="100000">
                <a:schemeClr val="accent5">
                  <a:shade val="94000"/>
                  <a:satMod val="135000"/>
                </a:schemeClr>
              </a:gs>
            </a:gsLst>
          </a:gradFill>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44" name="Freeform 43"/>
          <p:cNvSpPr/>
          <p:nvPr/>
        </p:nvSpPr>
        <p:spPr>
          <a:xfrm>
            <a:off x="381001" y="2365787"/>
            <a:ext cx="8710679" cy="3369732"/>
          </a:xfrm>
          <a:custGeom>
            <a:avLst/>
            <a:gdLst>
              <a:gd name="connsiteX0" fmla="*/ 0 w 8974183"/>
              <a:gd name="connsiteY0" fmla="*/ 0 h 2495005"/>
              <a:gd name="connsiteX1" fmla="*/ 293915 w 8974183"/>
              <a:gd name="connsiteY1" fmla="*/ 346165 h 2495005"/>
              <a:gd name="connsiteX2" fmla="*/ 1587138 w 8974183"/>
              <a:gd name="connsiteY2" fmla="*/ 888274 h 2495005"/>
              <a:gd name="connsiteX3" fmla="*/ 5179423 w 8974183"/>
              <a:gd name="connsiteY3" fmla="*/ 1136468 h 2495005"/>
              <a:gd name="connsiteX4" fmla="*/ 8974183 w 8974183"/>
              <a:gd name="connsiteY4" fmla="*/ 2495005 h 2495005"/>
              <a:gd name="connsiteX0" fmla="*/ 0 w 9257049"/>
              <a:gd name="connsiteY0" fmla="*/ 0 h 2597708"/>
              <a:gd name="connsiteX1" fmla="*/ 293915 w 9257049"/>
              <a:gd name="connsiteY1" fmla="*/ 346165 h 2597708"/>
              <a:gd name="connsiteX2" fmla="*/ 1587138 w 9257049"/>
              <a:gd name="connsiteY2" fmla="*/ 888274 h 2597708"/>
              <a:gd name="connsiteX3" fmla="*/ 5179423 w 9257049"/>
              <a:gd name="connsiteY3" fmla="*/ 1136468 h 2597708"/>
              <a:gd name="connsiteX4" fmla="*/ 8974183 w 9257049"/>
              <a:gd name="connsiteY4" fmla="*/ 2495005 h 2597708"/>
              <a:gd name="connsiteX5" fmla="*/ 8980339 w 9257049"/>
              <a:gd name="connsiteY5" fmla="*/ 2502137 h 2597708"/>
              <a:gd name="connsiteX0" fmla="*/ 0 w 9968311"/>
              <a:gd name="connsiteY0" fmla="*/ 0 h 2555818"/>
              <a:gd name="connsiteX1" fmla="*/ 293915 w 9968311"/>
              <a:gd name="connsiteY1" fmla="*/ 346165 h 2555818"/>
              <a:gd name="connsiteX2" fmla="*/ 1587138 w 9968311"/>
              <a:gd name="connsiteY2" fmla="*/ 888274 h 2555818"/>
              <a:gd name="connsiteX3" fmla="*/ 5179423 w 9968311"/>
              <a:gd name="connsiteY3" fmla="*/ 1136468 h 2555818"/>
              <a:gd name="connsiteX4" fmla="*/ 8974183 w 9968311"/>
              <a:gd name="connsiteY4" fmla="*/ 2495005 h 2555818"/>
              <a:gd name="connsiteX5" fmla="*/ 9968311 w 9968311"/>
              <a:gd name="connsiteY5" fmla="*/ 2239378 h 2555818"/>
              <a:gd name="connsiteX0" fmla="*/ 0 w 10036185"/>
              <a:gd name="connsiteY0" fmla="*/ 0 h 2555818"/>
              <a:gd name="connsiteX1" fmla="*/ 293915 w 10036185"/>
              <a:gd name="connsiteY1" fmla="*/ 346165 h 2555818"/>
              <a:gd name="connsiteX2" fmla="*/ 1587138 w 10036185"/>
              <a:gd name="connsiteY2" fmla="*/ 888274 h 2555818"/>
              <a:gd name="connsiteX3" fmla="*/ 5179423 w 10036185"/>
              <a:gd name="connsiteY3" fmla="*/ 1136468 h 2555818"/>
              <a:gd name="connsiteX4" fmla="*/ 8974183 w 10036185"/>
              <a:gd name="connsiteY4" fmla="*/ 2495005 h 2555818"/>
              <a:gd name="connsiteX5" fmla="*/ 9968311 w 10036185"/>
              <a:gd name="connsiteY5" fmla="*/ 2239378 h 2555818"/>
              <a:gd name="connsiteX6" fmla="*/ 9947291 w 10036185"/>
              <a:gd name="connsiteY6" fmla="*/ 2249888 h 2555818"/>
              <a:gd name="connsiteX0" fmla="*/ 0 w 10021096"/>
              <a:gd name="connsiteY0" fmla="*/ 1943740 h 4499558"/>
              <a:gd name="connsiteX1" fmla="*/ 293915 w 10021096"/>
              <a:gd name="connsiteY1" fmla="*/ 2289905 h 4499558"/>
              <a:gd name="connsiteX2" fmla="*/ 1587138 w 10021096"/>
              <a:gd name="connsiteY2" fmla="*/ 2832014 h 4499558"/>
              <a:gd name="connsiteX3" fmla="*/ 5179423 w 10021096"/>
              <a:gd name="connsiteY3" fmla="*/ 3080208 h 4499558"/>
              <a:gd name="connsiteX4" fmla="*/ 8974183 w 10021096"/>
              <a:gd name="connsiteY4" fmla="*/ 4438745 h 4499558"/>
              <a:gd name="connsiteX5" fmla="*/ 9968311 w 10021096"/>
              <a:gd name="connsiteY5" fmla="*/ 4183118 h 4499558"/>
              <a:gd name="connsiteX6" fmla="*/ 9863208 w 10021096"/>
              <a:gd name="connsiteY6" fmla="*/ 0 h 4499558"/>
              <a:gd name="connsiteX0" fmla="*/ 0 w 10021096"/>
              <a:gd name="connsiteY0" fmla="*/ 2265940 h 4821758"/>
              <a:gd name="connsiteX1" fmla="*/ 293915 w 10021096"/>
              <a:gd name="connsiteY1" fmla="*/ 2612105 h 4821758"/>
              <a:gd name="connsiteX2" fmla="*/ 1587138 w 10021096"/>
              <a:gd name="connsiteY2" fmla="*/ 3154214 h 4821758"/>
              <a:gd name="connsiteX3" fmla="*/ 5179423 w 10021096"/>
              <a:gd name="connsiteY3" fmla="*/ 3402408 h 4821758"/>
              <a:gd name="connsiteX4" fmla="*/ 8974183 w 10021096"/>
              <a:gd name="connsiteY4" fmla="*/ 4760945 h 4821758"/>
              <a:gd name="connsiteX5" fmla="*/ 9968311 w 10021096"/>
              <a:gd name="connsiteY5" fmla="*/ 4505318 h 4821758"/>
              <a:gd name="connsiteX6" fmla="*/ 9863208 w 10021096"/>
              <a:gd name="connsiteY6" fmla="*/ 322200 h 4821758"/>
              <a:gd name="connsiteX7" fmla="*/ 9863208 w 10021096"/>
              <a:gd name="connsiteY7" fmla="*/ 280159 h 4821758"/>
              <a:gd name="connsiteX0" fmla="*/ 0 w 10021096"/>
              <a:gd name="connsiteY0" fmla="*/ 2274843 h 4830661"/>
              <a:gd name="connsiteX1" fmla="*/ 293915 w 10021096"/>
              <a:gd name="connsiteY1" fmla="*/ 2621008 h 4830661"/>
              <a:gd name="connsiteX2" fmla="*/ 1587138 w 10021096"/>
              <a:gd name="connsiteY2" fmla="*/ 3163117 h 4830661"/>
              <a:gd name="connsiteX3" fmla="*/ 5179423 w 10021096"/>
              <a:gd name="connsiteY3" fmla="*/ 3411311 h 4830661"/>
              <a:gd name="connsiteX4" fmla="*/ 8974183 w 10021096"/>
              <a:gd name="connsiteY4" fmla="*/ 4769848 h 4830661"/>
              <a:gd name="connsiteX5" fmla="*/ 9968311 w 10021096"/>
              <a:gd name="connsiteY5" fmla="*/ 4514221 h 4830661"/>
              <a:gd name="connsiteX6" fmla="*/ 9863208 w 10021096"/>
              <a:gd name="connsiteY6" fmla="*/ 331103 h 4830661"/>
              <a:gd name="connsiteX7" fmla="*/ 1770243 w 10021096"/>
              <a:gd name="connsiteY7" fmla="*/ 257531 h 4830661"/>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1002763 w 11023859"/>
              <a:gd name="connsiteY0" fmla="*/ 2358297 h 4914115"/>
              <a:gd name="connsiteX1" fmla="*/ 1296678 w 11023859"/>
              <a:gd name="connsiteY1" fmla="*/ 2704462 h 4914115"/>
              <a:gd name="connsiteX2" fmla="*/ 2589901 w 11023859"/>
              <a:gd name="connsiteY2" fmla="*/ 3246571 h 4914115"/>
              <a:gd name="connsiteX3" fmla="*/ 6182186 w 11023859"/>
              <a:gd name="connsiteY3" fmla="*/ 3494765 h 4914115"/>
              <a:gd name="connsiteX4" fmla="*/ 9976946 w 11023859"/>
              <a:gd name="connsiteY4" fmla="*/ 4853302 h 4914115"/>
              <a:gd name="connsiteX5" fmla="*/ 10971074 w 11023859"/>
              <a:gd name="connsiteY5" fmla="*/ 4597675 h 4914115"/>
              <a:gd name="connsiteX6" fmla="*/ 10865971 w 11023859"/>
              <a:gd name="connsiteY6" fmla="*/ 414557 h 4914115"/>
              <a:gd name="connsiteX7" fmla="*/ 755020 w 11023859"/>
              <a:gd name="connsiteY7" fmla="*/ 109758 h 4914115"/>
              <a:gd name="connsiteX8" fmla="*/ 734000 w 11023859"/>
              <a:gd name="connsiteY8" fmla="*/ 109759 h 4914115"/>
              <a:gd name="connsiteX0" fmla="*/ 1005531 w 11026627"/>
              <a:gd name="connsiteY0" fmla="*/ 2358297 h 4914115"/>
              <a:gd name="connsiteX1" fmla="*/ 1299446 w 11026627"/>
              <a:gd name="connsiteY1" fmla="*/ 2704462 h 4914115"/>
              <a:gd name="connsiteX2" fmla="*/ 2592669 w 11026627"/>
              <a:gd name="connsiteY2" fmla="*/ 3246571 h 4914115"/>
              <a:gd name="connsiteX3" fmla="*/ 6184954 w 11026627"/>
              <a:gd name="connsiteY3" fmla="*/ 3494765 h 4914115"/>
              <a:gd name="connsiteX4" fmla="*/ 9979714 w 11026627"/>
              <a:gd name="connsiteY4" fmla="*/ 4853302 h 4914115"/>
              <a:gd name="connsiteX5" fmla="*/ 10973842 w 11026627"/>
              <a:gd name="connsiteY5" fmla="*/ 4597675 h 4914115"/>
              <a:gd name="connsiteX6" fmla="*/ 10868739 w 11026627"/>
              <a:gd name="connsiteY6" fmla="*/ 414557 h 4914115"/>
              <a:gd name="connsiteX7" fmla="*/ 757788 w 11026627"/>
              <a:gd name="connsiteY7" fmla="*/ 109758 h 4914115"/>
              <a:gd name="connsiteX8" fmla="*/ 726257 w 11026627"/>
              <a:gd name="connsiteY8" fmla="*/ 940076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0" fmla="*/ 247743 w 10268839"/>
              <a:gd name="connsiteY0" fmla="*/ 2358297 h 4914115"/>
              <a:gd name="connsiteX1" fmla="*/ 541658 w 10268839"/>
              <a:gd name="connsiteY1" fmla="*/ 2704462 h 4914115"/>
              <a:gd name="connsiteX2" fmla="*/ 1834881 w 10268839"/>
              <a:gd name="connsiteY2" fmla="*/ 3246571 h 4914115"/>
              <a:gd name="connsiteX3" fmla="*/ 5427166 w 10268839"/>
              <a:gd name="connsiteY3" fmla="*/ 3494765 h 4914115"/>
              <a:gd name="connsiteX4" fmla="*/ 9221926 w 10268839"/>
              <a:gd name="connsiteY4" fmla="*/ 4853302 h 4914115"/>
              <a:gd name="connsiteX5" fmla="*/ 10216054 w 10268839"/>
              <a:gd name="connsiteY5" fmla="*/ 4597675 h 4914115"/>
              <a:gd name="connsiteX6" fmla="*/ 10110951 w 10268839"/>
              <a:gd name="connsiteY6" fmla="*/ 414557 h 4914115"/>
              <a:gd name="connsiteX7" fmla="*/ 0 w 10268839"/>
              <a:gd name="connsiteY7" fmla="*/ 109758 h 4914115"/>
              <a:gd name="connsiteX8" fmla="*/ 247743 w 10268839"/>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358297 h 4914115"/>
              <a:gd name="connsiteX1" fmla="*/ 541658 w 10268303"/>
              <a:gd name="connsiteY1" fmla="*/ 2704462 h 4914115"/>
              <a:gd name="connsiteX2" fmla="*/ 1834881 w 10268303"/>
              <a:gd name="connsiteY2" fmla="*/ 3246571 h 4914115"/>
              <a:gd name="connsiteX3" fmla="*/ 5427166 w 10268303"/>
              <a:gd name="connsiteY3" fmla="*/ 3494765 h 4914115"/>
              <a:gd name="connsiteX4" fmla="*/ 9221926 w 10268303"/>
              <a:gd name="connsiteY4" fmla="*/ 4853302 h 4914115"/>
              <a:gd name="connsiteX5" fmla="*/ 10216054 w 10268303"/>
              <a:gd name="connsiteY5" fmla="*/ 4597675 h 4914115"/>
              <a:gd name="connsiteX6" fmla="*/ 10110951 w 10268303"/>
              <a:gd name="connsiteY6" fmla="*/ 414557 h 4914115"/>
              <a:gd name="connsiteX7" fmla="*/ 0 w 10268303"/>
              <a:gd name="connsiteY7" fmla="*/ 109758 h 4914115"/>
              <a:gd name="connsiteX8" fmla="*/ 247743 w 10268303"/>
              <a:gd name="connsiteY8" fmla="*/ 2358297 h 4914115"/>
              <a:gd name="connsiteX0" fmla="*/ 247743 w 10268303"/>
              <a:gd name="connsiteY0" fmla="*/ 2248539 h 4804357"/>
              <a:gd name="connsiteX1" fmla="*/ 541658 w 10268303"/>
              <a:gd name="connsiteY1" fmla="*/ 2594704 h 4804357"/>
              <a:gd name="connsiteX2" fmla="*/ 1834881 w 10268303"/>
              <a:gd name="connsiteY2" fmla="*/ 3136813 h 4804357"/>
              <a:gd name="connsiteX3" fmla="*/ 5427166 w 10268303"/>
              <a:gd name="connsiteY3" fmla="*/ 3385007 h 4804357"/>
              <a:gd name="connsiteX4" fmla="*/ 9221926 w 10268303"/>
              <a:gd name="connsiteY4" fmla="*/ 4743544 h 4804357"/>
              <a:gd name="connsiteX5" fmla="*/ 10216054 w 10268303"/>
              <a:gd name="connsiteY5" fmla="*/ 4487917 h 4804357"/>
              <a:gd name="connsiteX6" fmla="*/ 10110951 w 10268303"/>
              <a:gd name="connsiteY6" fmla="*/ 304799 h 4804357"/>
              <a:gd name="connsiteX7" fmla="*/ 0 w 10268303"/>
              <a:gd name="connsiteY7" fmla="*/ 0 h 4804357"/>
              <a:gd name="connsiteX8" fmla="*/ 247743 w 10268303"/>
              <a:gd name="connsiteY8" fmla="*/ 2248539 h 4804357"/>
              <a:gd name="connsiteX0" fmla="*/ 247743 w 10268904"/>
              <a:gd name="connsiteY0" fmla="*/ 2248539 h 4804357"/>
              <a:gd name="connsiteX1" fmla="*/ 541658 w 10268904"/>
              <a:gd name="connsiteY1" fmla="*/ 2594704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1834881 w 10268904"/>
              <a:gd name="connsiteY2" fmla="*/ 3136813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27166 w 10268904"/>
              <a:gd name="connsiteY3" fmla="*/ 3385007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1914 w 10268904"/>
              <a:gd name="connsiteY3" fmla="*/ 348824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449288 w 10268904"/>
              <a:gd name="connsiteY3" fmla="*/ 3399755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37778 w 10268904"/>
              <a:gd name="connsiteY3" fmla="*/ 3436626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804357"/>
              <a:gd name="connsiteX1" fmla="*/ 880871 w 10268904"/>
              <a:gd name="connsiteY1" fmla="*/ 2749562 h 4804357"/>
              <a:gd name="connsiteX2" fmla="*/ 2638668 w 10268904"/>
              <a:gd name="connsiteY2" fmla="*/ 3122064 h 4804357"/>
              <a:gd name="connsiteX3" fmla="*/ 5545152 w 10268904"/>
              <a:gd name="connsiteY3" fmla="*/ 3407129 h 4804357"/>
              <a:gd name="connsiteX4" fmla="*/ 9221926 w 10268904"/>
              <a:gd name="connsiteY4" fmla="*/ 4743544 h 4804357"/>
              <a:gd name="connsiteX5" fmla="*/ 10216054 w 10268904"/>
              <a:gd name="connsiteY5" fmla="*/ 4487917 h 4804357"/>
              <a:gd name="connsiteX6" fmla="*/ 10110951 w 10268904"/>
              <a:gd name="connsiteY6" fmla="*/ 304799 h 4804357"/>
              <a:gd name="connsiteX7" fmla="*/ 0 w 10268904"/>
              <a:gd name="connsiteY7" fmla="*/ 0 h 4804357"/>
              <a:gd name="connsiteX8" fmla="*/ 247743 w 10268904"/>
              <a:gd name="connsiteY8" fmla="*/ 2248539 h 4804357"/>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570912"/>
              <a:gd name="connsiteX1" fmla="*/ 880871 w 10268904"/>
              <a:gd name="connsiteY1" fmla="*/ 2749562 h 4570912"/>
              <a:gd name="connsiteX2" fmla="*/ 2638668 w 10268904"/>
              <a:gd name="connsiteY2" fmla="*/ 3122064 h 4570912"/>
              <a:gd name="connsiteX3" fmla="*/ 5545152 w 10268904"/>
              <a:gd name="connsiteY3" fmla="*/ 3407129 h 4570912"/>
              <a:gd name="connsiteX4" fmla="*/ 9148184 w 10268904"/>
              <a:gd name="connsiteY4" fmla="*/ 4463325 h 4570912"/>
              <a:gd name="connsiteX5" fmla="*/ 10216054 w 10268904"/>
              <a:gd name="connsiteY5" fmla="*/ 4487917 h 4570912"/>
              <a:gd name="connsiteX6" fmla="*/ 10110951 w 10268904"/>
              <a:gd name="connsiteY6" fmla="*/ 304799 h 4570912"/>
              <a:gd name="connsiteX7" fmla="*/ 0 w 10268904"/>
              <a:gd name="connsiteY7" fmla="*/ 0 h 4570912"/>
              <a:gd name="connsiteX8" fmla="*/ 247743 w 10268904"/>
              <a:gd name="connsiteY8" fmla="*/ 2248539 h 4570912"/>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68904"/>
              <a:gd name="connsiteY0" fmla="*/ 2248539 h 4487917"/>
              <a:gd name="connsiteX1" fmla="*/ 880871 w 10268904"/>
              <a:gd name="connsiteY1" fmla="*/ 2749562 h 4487917"/>
              <a:gd name="connsiteX2" fmla="*/ 2638668 w 10268904"/>
              <a:gd name="connsiteY2" fmla="*/ 3122064 h 4487917"/>
              <a:gd name="connsiteX3" fmla="*/ 5545152 w 10268904"/>
              <a:gd name="connsiteY3" fmla="*/ 3407129 h 4487917"/>
              <a:gd name="connsiteX4" fmla="*/ 9148184 w 10268904"/>
              <a:gd name="connsiteY4" fmla="*/ 4463325 h 4487917"/>
              <a:gd name="connsiteX5" fmla="*/ 10216054 w 10268904"/>
              <a:gd name="connsiteY5" fmla="*/ 4487917 h 4487917"/>
              <a:gd name="connsiteX6" fmla="*/ 10110951 w 10268904"/>
              <a:gd name="connsiteY6" fmla="*/ 304799 h 4487917"/>
              <a:gd name="connsiteX7" fmla="*/ 0 w 10268904"/>
              <a:gd name="connsiteY7" fmla="*/ 0 h 4487917"/>
              <a:gd name="connsiteX8" fmla="*/ 247743 w 10268904"/>
              <a:gd name="connsiteY8" fmla="*/ 2248539 h 4487917"/>
              <a:gd name="connsiteX0" fmla="*/ 247743 w 10299608"/>
              <a:gd name="connsiteY0" fmla="*/ 2248539 h 4548237"/>
              <a:gd name="connsiteX1" fmla="*/ 880871 w 10299608"/>
              <a:gd name="connsiteY1" fmla="*/ 2749562 h 4548237"/>
              <a:gd name="connsiteX2" fmla="*/ 2638668 w 10299608"/>
              <a:gd name="connsiteY2" fmla="*/ 3122064 h 4548237"/>
              <a:gd name="connsiteX3" fmla="*/ 5545152 w 10299608"/>
              <a:gd name="connsiteY3" fmla="*/ 3407129 h 4548237"/>
              <a:gd name="connsiteX4" fmla="*/ 9148184 w 10299608"/>
              <a:gd name="connsiteY4" fmla="*/ 4463325 h 4548237"/>
              <a:gd name="connsiteX5" fmla="*/ 10251283 w 10299608"/>
              <a:gd name="connsiteY5" fmla="*/ 4487917 h 4548237"/>
              <a:gd name="connsiteX6" fmla="*/ 10110951 w 10299608"/>
              <a:gd name="connsiteY6" fmla="*/ 304799 h 4548237"/>
              <a:gd name="connsiteX7" fmla="*/ 0 w 10299608"/>
              <a:gd name="connsiteY7" fmla="*/ 0 h 4548237"/>
              <a:gd name="connsiteX8" fmla="*/ 247743 w 10299608"/>
              <a:gd name="connsiteY8" fmla="*/ 2248539 h 4548237"/>
              <a:gd name="connsiteX0" fmla="*/ 247743 w 10299608"/>
              <a:gd name="connsiteY0" fmla="*/ 2248539 h 4636995"/>
              <a:gd name="connsiteX1" fmla="*/ 880871 w 10299608"/>
              <a:gd name="connsiteY1" fmla="*/ 2749562 h 4636995"/>
              <a:gd name="connsiteX2" fmla="*/ 2638668 w 10299608"/>
              <a:gd name="connsiteY2" fmla="*/ 3122064 h 4636995"/>
              <a:gd name="connsiteX3" fmla="*/ 5545152 w 10299608"/>
              <a:gd name="connsiteY3" fmla="*/ 3407129 h 4636995"/>
              <a:gd name="connsiteX4" fmla="*/ 9148184 w 10299608"/>
              <a:gd name="connsiteY4" fmla="*/ 4463325 h 4636995"/>
              <a:gd name="connsiteX5" fmla="*/ 10251283 w 10299608"/>
              <a:gd name="connsiteY5" fmla="*/ 4487917 h 4636995"/>
              <a:gd name="connsiteX6" fmla="*/ 10110951 w 10299608"/>
              <a:gd name="connsiteY6" fmla="*/ 304799 h 4636995"/>
              <a:gd name="connsiteX7" fmla="*/ 0 w 10299608"/>
              <a:gd name="connsiteY7" fmla="*/ 0 h 4636995"/>
              <a:gd name="connsiteX8" fmla="*/ 247743 w 10299608"/>
              <a:gd name="connsiteY8" fmla="*/ 2248539 h 4636995"/>
              <a:gd name="connsiteX0" fmla="*/ 247743 w 10248928"/>
              <a:gd name="connsiteY0" fmla="*/ 2248539 h 4507881"/>
              <a:gd name="connsiteX1" fmla="*/ 880871 w 10248928"/>
              <a:gd name="connsiteY1" fmla="*/ 2749562 h 4507881"/>
              <a:gd name="connsiteX2" fmla="*/ 2638668 w 10248928"/>
              <a:gd name="connsiteY2" fmla="*/ 3122064 h 4507881"/>
              <a:gd name="connsiteX3" fmla="*/ 5545152 w 10248928"/>
              <a:gd name="connsiteY3" fmla="*/ 3407129 h 4507881"/>
              <a:gd name="connsiteX4" fmla="*/ 9148184 w 10248928"/>
              <a:gd name="connsiteY4" fmla="*/ 4463325 h 4507881"/>
              <a:gd name="connsiteX5" fmla="*/ 10192566 w 10248928"/>
              <a:gd name="connsiteY5" fmla="*/ 4180945 h 4507881"/>
              <a:gd name="connsiteX6" fmla="*/ 10110951 w 10248928"/>
              <a:gd name="connsiteY6" fmla="*/ 304799 h 4507881"/>
              <a:gd name="connsiteX7" fmla="*/ 0 w 10248928"/>
              <a:gd name="connsiteY7" fmla="*/ 0 h 4507881"/>
              <a:gd name="connsiteX8" fmla="*/ 247743 w 10248928"/>
              <a:gd name="connsiteY8" fmla="*/ 2248539 h 4507881"/>
              <a:gd name="connsiteX0" fmla="*/ 247743 w 10248928"/>
              <a:gd name="connsiteY0" fmla="*/ 2248539 h 4646242"/>
              <a:gd name="connsiteX1" fmla="*/ 880871 w 10248928"/>
              <a:gd name="connsiteY1" fmla="*/ 2749562 h 4646242"/>
              <a:gd name="connsiteX2" fmla="*/ 2638668 w 10248928"/>
              <a:gd name="connsiteY2" fmla="*/ 3122064 h 4646242"/>
              <a:gd name="connsiteX3" fmla="*/ 5545152 w 10248928"/>
              <a:gd name="connsiteY3" fmla="*/ 3407129 h 4646242"/>
              <a:gd name="connsiteX4" fmla="*/ 9148184 w 10248928"/>
              <a:gd name="connsiteY4" fmla="*/ 4463325 h 4646242"/>
              <a:gd name="connsiteX5" fmla="*/ 9907398 w 10248928"/>
              <a:gd name="connsiteY5" fmla="*/ 4618145 h 4646242"/>
              <a:gd name="connsiteX6" fmla="*/ 10192566 w 10248928"/>
              <a:gd name="connsiteY6" fmla="*/ 4180945 h 4646242"/>
              <a:gd name="connsiteX7" fmla="*/ 10110951 w 10248928"/>
              <a:gd name="connsiteY7" fmla="*/ 304799 h 4646242"/>
              <a:gd name="connsiteX8" fmla="*/ 0 w 10248928"/>
              <a:gd name="connsiteY8" fmla="*/ 0 h 4646242"/>
              <a:gd name="connsiteX9" fmla="*/ 247743 w 10248928"/>
              <a:gd name="connsiteY9" fmla="*/ 2248539 h 4646242"/>
              <a:gd name="connsiteX0" fmla="*/ 247743 w 10248928"/>
              <a:gd name="connsiteY0" fmla="*/ 2248539 h 4675990"/>
              <a:gd name="connsiteX1" fmla="*/ 880871 w 10248928"/>
              <a:gd name="connsiteY1" fmla="*/ 2749562 h 4675990"/>
              <a:gd name="connsiteX2" fmla="*/ 2638668 w 10248928"/>
              <a:gd name="connsiteY2" fmla="*/ 3122064 h 4675990"/>
              <a:gd name="connsiteX3" fmla="*/ 5545152 w 10248928"/>
              <a:gd name="connsiteY3" fmla="*/ 3407129 h 4675990"/>
              <a:gd name="connsiteX4" fmla="*/ 9148184 w 10248928"/>
              <a:gd name="connsiteY4" fmla="*/ 4547044 h 4675990"/>
              <a:gd name="connsiteX5" fmla="*/ 9907398 w 10248928"/>
              <a:gd name="connsiteY5" fmla="*/ 4618145 h 4675990"/>
              <a:gd name="connsiteX6" fmla="*/ 10192566 w 10248928"/>
              <a:gd name="connsiteY6" fmla="*/ 4180945 h 4675990"/>
              <a:gd name="connsiteX7" fmla="*/ 10110951 w 10248928"/>
              <a:gd name="connsiteY7" fmla="*/ 304799 h 4675990"/>
              <a:gd name="connsiteX8" fmla="*/ 0 w 10248928"/>
              <a:gd name="connsiteY8" fmla="*/ 0 h 4675990"/>
              <a:gd name="connsiteX9" fmla="*/ 247743 w 10248928"/>
              <a:gd name="connsiteY9" fmla="*/ 2248539 h 4675990"/>
              <a:gd name="connsiteX0" fmla="*/ 247743 w 10248928"/>
              <a:gd name="connsiteY0" fmla="*/ 2248539 h 4730669"/>
              <a:gd name="connsiteX1" fmla="*/ 880871 w 10248928"/>
              <a:gd name="connsiteY1" fmla="*/ 2749562 h 4730669"/>
              <a:gd name="connsiteX2" fmla="*/ 2638668 w 10248928"/>
              <a:gd name="connsiteY2" fmla="*/ 3122064 h 4730669"/>
              <a:gd name="connsiteX3" fmla="*/ 5545152 w 10248928"/>
              <a:gd name="connsiteY3" fmla="*/ 3407129 h 4730669"/>
              <a:gd name="connsiteX4" fmla="*/ 9148184 w 10248928"/>
              <a:gd name="connsiteY4" fmla="*/ 4547044 h 4730669"/>
              <a:gd name="connsiteX5" fmla="*/ 9919141 w 10248928"/>
              <a:gd name="connsiteY5" fmla="*/ 4701865 h 4730669"/>
              <a:gd name="connsiteX6" fmla="*/ 10192566 w 10248928"/>
              <a:gd name="connsiteY6" fmla="*/ 4180945 h 4730669"/>
              <a:gd name="connsiteX7" fmla="*/ 10110951 w 10248928"/>
              <a:gd name="connsiteY7" fmla="*/ 304799 h 4730669"/>
              <a:gd name="connsiteX8" fmla="*/ 0 w 10248928"/>
              <a:gd name="connsiteY8" fmla="*/ 0 h 4730669"/>
              <a:gd name="connsiteX9" fmla="*/ 247743 w 10248928"/>
              <a:gd name="connsiteY9" fmla="*/ 2248539 h 4730669"/>
              <a:gd name="connsiteX0" fmla="*/ 247743 w 10248928"/>
              <a:gd name="connsiteY0" fmla="*/ 2248539 h 4730669"/>
              <a:gd name="connsiteX1" fmla="*/ 880871 w 10248928"/>
              <a:gd name="connsiteY1" fmla="*/ 2749562 h 4730669"/>
              <a:gd name="connsiteX2" fmla="*/ 2638668 w 10248928"/>
              <a:gd name="connsiteY2" fmla="*/ 3122064 h 4730669"/>
              <a:gd name="connsiteX3" fmla="*/ 5545152 w 10248928"/>
              <a:gd name="connsiteY3" fmla="*/ 3407129 h 4730669"/>
              <a:gd name="connsiteX4" fmla="*/ 9148184 w 10248928"/>
              <a:gd name="connsiteY4" fmla="*/ 4547044 h 4730669"/>
              <a:gd name="connsiteX5" fmla="*/ 9919141 w 10248928"/>
              <a:gd name="connsiteY5" fmla="*/ 4701865 h 4730669"/>
              <a:gd name="connsiteX6" fmla="*/ 10192566 w 10248928"/>
              <a:gd name="connsiteY6" fmla="*/ 4180945 h 4730669"/>
              <a:gd name="connsiteX7" fmla="*/ 10110951 w 10248928"/>
              <a:gd name="connsiteY7" fmla="*/ 304799 h 4730669"/>
              <a:gd name="connsiteX8" fmla="*/ 0 w 10248928"/>
              <a:gd name="connsiteY8" fmla="*/ 0 h 4730669"/>
              <a:gd name="connsiteX9" fmla="*/ 247743 w 10248928"/>
              <a:gd name="connsiteY9" fmla="*/ 2248539 h 4730669"/>
              <a:gd name="connsiteX0" fmla="*/ 247743 w 10310009"/>
              <a:gd name="connsiteY0" fmla="*/ 2248539 h 4730669"/>
              <a:gd name="connsiteX1" fmla="*/ 880871 w 10310009"/>
              <a:gd name="connsiteY1" fmla="*/ 2749562 h 4730669"/>
              <a:gd name="connsiteX2" fmla="*/ 2638668 w 10310009"/>
              <a:gd name="connsiteY2" fmla="*/ 3122064 h 4730669"/>
              <a:gd name="connsiteX3" fmla="*/ 5545152 w 10310009"/>
              <a:gd name="connsiteY3" fmla="*/ 3407129 h 4730669"/>
              <a:gd name="connsiteX4" fmla="*/ 9148184 w 10310009"/>
              <a:gd name="connsiteY4" fmla="*/ 4547044 h 4730669"/>
              <a:gd name="connsiteX5" fmla="*/ 9919141 w 10310009"/>
              <a:gd name="connsiteY5" fmla="*/ 4701865 h 4730669"/>
              <a:gd name="connsiteX6" fmla="*/ 10263026 w 10310009"/>
              <a:gd name="connsiteY6" fmla="*/ 3957693 h 4730669"/>
              <a:gd name="connsiteX7" fmla="*/ 10110951 w 10310009"/>
              <a:gd name="connsiteY7" fmla="*/ 304799 h 4730669"/>
              <a:gd name="connsiteX8" fmla="*/ 0 w 10310009"/>
              <a:gd name="connsiteY8" fmla="*/ 0 h 4730669"/>
              <a:gd name="connsiteX9" fmla="*/ 247743 w 10310009"/>
              <a:gd name="connsiteY9" fmla="*/ 2248539 h 4730669"/>
              <a:gd name="connsiteX0" fmla="*/ 247743 w 10373750"/>
              <a:gd name="connsiteY0" fmla="*/ 2248539 h 4730669"/>
              <a:gd name="connsiteX1" fmla="*/ 880871 w 10373750"/>
              <a:gd name="connsiteY1" fmla="*/ 2749562 h 4730669"/>
              <a:gd name="connsiteX2" fmla="*/ 2638668 w 10373750"/>
              <a:gd name="connsiteY2" fmla="*/ 3122064 h 4730669"/>
              <a:gd name="connsiteX3" fmla="*/ 5545152 w 10373750"/>
              <a:gd name="connsiteY3" fmla="*/ 3407129 h 4730669"/>
              <a:gd name="connsiteX4" fmla="*/ 9148184 w 10373750"/>
              <a:gd name="connsiteY4" fmla="*/ 4547044 h 4730669"/>
              <a:gd name="connsiteX5" fmla="*/ 9919141 w 10373750"/>
              <a:gd name="connsiteY5" fmla="*/ 4701865 h 4730669"/>
              <a:gd name="connsiteX6" fmla="*/ 10333485 w 10373750"/>
              <a:gd name="connsiteY6" fmla="*/ 3985600 h 4730669"/>
              <a:gd name="connsiteX7" fmla="*/ 10110951 w 10373750"/>
              <a:gd name="connsiteY7" fmla="*/ 304799 h 4730669"/>
              <a:gd name="connsiteX8" fmla="*/ 0 w 10373750"/>
              <a:gd name="connsiteY8" fmla="*/ 0 h 4730669"/>
              <a:gd name="connsiteX9" fmla="*/ 247743 w 10373750"/>
              <a:gd name="connsiteY9" fmla="*/ 2248539 h 4730669"/>
              <a:gd name="connsiteX0" fmla="*/ 247743 w 10330556"/>
              <a:gd name="connsiteY0" fmla="*/ 2248539 h 4730669"/>
              <a:gd name="connsiteX1" fmla="*/ 880871 w 10330556"/>
              <a:gd name="connsiteY1" fmla="*/ 2749562 h 4730669"/>
              <a:gd name="connsiteX2" fmla="*/ 2638668 w 10330556"/>
              <a:gd name="connsiteY2" fmla="*/ 3122064 h 4730669"/>
              <a:gd name="connsiteX3" fmla="*/ 5545152 w 10330556"/>
              <a:gd name="connsiteY3" fmla="*/ 3407129 h 4730669"/>
              <a:gd name="connsiteX4" fmla="*/ 9148184 w 10330556"/>
              <a:gd name="connsiteY4" fmla="*/ 4547044 h 4730669"/>
              <a:gd name="connsiteX5" fmla="*/ 9919141 w 10330556"/>
              <a:gd name="connsiteY5" fmla="*/ 4701865 h 4730669"/>
              <a:gd name="connsiteX6" fmla="*/ 10285996 w 10330556"/>
              <a:gd name="connsiteY6" fmla="*/ 3957387 h 4730669"/>
              <a:gd name="connsiteX7" fmla="*/ 10110951 w 10330556"/>
              <a:gd name="connsiteY7" fmla="*/ 304799 h 4730669"/>
              <a:gd name="connsiteX8" fmla="*/ 0 w 10330556"/>
              <a:gd name="connsiteY8" fmla="*/ 0 h 4730669"/>
              <a:gd name="connsiteX9" fmla="*/ 247743 w 10330556"/>
              <a:gd name="connsiteY9" fmla="*/ 2248539 h 4730669"/>
              <a:gd name="connsiteX0" fmla="*/ 247743 w 10291826"/>
              <a:gd name="connsiteY0" fmla="*/ 2248539 h 4730669"/>
              <a:gd name="connsiteX1" fmla="*/ 880871 w 10291826"/>
              <a:gd name="connsiteY1" fmla="*/ 2749562 h 4730669"/>
              <a:gd name="connsiteX2" fmla="*/ 2638668 w 10291826"/>
              <a:gd name="connsiteY2" fmla="*/ 3122064 h 4730669"/>
              <a:gd name="connsiteX3" fmla="*/ 5545152 w 10291826"/>
              <a:gd name="connsiteY3" fmla="*/ 3407129 h 4730669"/>
              <a:gd name="connsiteX4" fmla="*/ 9148184 w 10291826"/>
              <a:gd name="connsiteY4" fmla="*/ 4547044 h 4730669"/>
              <a:gd name="connsiteX5" fmla="*/ 9919141 w 10291826"/>
              <a:gd name="connsiteY5" fmla="*/ 4701865 h 4730669"/>
              <a:gd name="connsiteX6" fmla="*/ 10285996 w 10291826"/>
              <a:gd name="connsiteY6" fmla="*/ 3957387 h 4730669"/>
              <a:gd name="connsiteX7" fmla="*/ 10110951 w 10291826"/>
              <a:gd name="connsiteY7" fmla="*/ 304799 h 4730669"/>
              <a:gd name="connsiteX8" fmla="*/ 0 w 10291826"/>
              <a:gd name="connsiteY8" fmla="*/ 0 h 4730669"/>
              <a:gd name="connsiteX9" fmla="*/ 247743 w 10291826"/>
              <a:gd name="connsiteY9" fmla="*/ 2248539 h 473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91826" h="4730669">
                <a:moveTo>
                  <a:pt x="247743" y="2248539"/>
                </a:moveTo>
                <a:cubicBezTo>
                  <a:pt x="262439" y="2347598"/>
                  <a:pt x="482384" y="2603975"/>
                  <a:pt x="880871" y="2749562"/>
                </a:cubicBezTo>
                <a:cubicBezTo>
                  <a:pt x="1279359" y="2895150"/>
                  <a:pt x="1861288" y="3012470"/>
                  <a:pt x="2638668" y="3122064"/>
                </a:cubicBezTo>
                <a:cubicBezTo>
                  <a:pt x="3416048" y="3231658"/>
                  <a:pt x="4460233" y="3169632"/>
                  <a:pt x="5545152" y="3407129"/>
                </a:cubicBezTo>
                <a:cubicBezTo>
                  <a:pt x="6630071" y="3644626"/>
                  <a:pt x="8419186" y="4331255"/>
                  <a:pt x="9148184" y="4547044"/>
                </a:cubicBezTo>
                <a:cubicBezTo>
                  <a:pt x="9877182" y="4762833"/>
                  <a:pt x="9745077" y="4748928"/>
                  <a:pt x="9919141" y="4701865"/>
                </a:cubicBezTo>
                <a:cubicBezTo>
                  <a:pt x="10069719" y="4571084"/>
                  <a:pt x="10234456" y="4655348"/>
                  <a:pt x="10285996" y="3957387"/>
                </a:cubicBezTo>
                <a:cubicBezTo>
                  <a:pt x="10329457" y="3338165"/>
                  <a:pt x="10115842" y="305001"/>
                  <a:pt x="10110951" y="304799"/>
                </a:cubicBezTo>
                <a:cubicBezTo>
                  <a:pt x="9094951" y="262758"/>
                  <a:pt x="0" y="8759"/>
                  <a:pt x="0" y="0"/>
                </a:cubicBezTo>
                <a:lnTo>
                  <a:pt x="247743" y="2248539"/>
                </a:lnTo>
                <a:close/>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a:off x="5410200" y="4655035"/>
            <a:ext cx="152400" cy="9837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813558" y="5821364"/>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Surface Normal</a:t>
            </a:r>
          </a:p>
        </p:txBody>
      </p:sp>
      <p:sp>
        <p:nvSpPr>
          <p:cNvPr id="48" name="Freeform 47"/>
          <p:cNvSpPr/>
          <p:nvPr/>
        </p:nvSpPr>
        <p:spPr>
          <a:xfrm rot="12452827" flipH="1">
            <a:off x="5407978" y="5525444"/>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6404123" y="4631008"/>
            <a:ext cx="811161" cy="280297"/>
          </a:xfrm>
          <a:custGeom>
            <a:avLst/>
            <a:gdLst>
              <a:gd name="connsiteX0" fmla="*/ 811161 w 811161"/>
              <a:gd name="connsiteY0" fmla="*/ 169684 h 280297"/>
              <a:gd name="connsiteX1" fmla="*/ 449826 w 811161"/>
              <a:gd name="connsiteY1" fmla="*/ 250800 h 280297"/>
              <a:gd name="connsiteX2" fmla="*/ 405581 w 811161"/>
              <a:gd name="connsiteY2" fmla="*/ 78 h 280297"/>
              <a:gd name="connsiteX3" fmla="*/ 0 w 811161"/>
              <a:gd name="connsiteY3" fmla="*/ 280297 h 280297"/>
            </a:gdLst>
            <a:ahLst/>
            <a:cxnLst>
              <a:cxn ang="0">
                <a:pos x="connsiteX0" y="connsiteY0"/>
              </a:cxn>
              <a:cxn ang="0">
                <a:pos x="connsiteX1" y="connsiteY1"/>
              </a:cxn>
              <a:cxn ang="0">
                <a:pos x="connsiteX2" y="connsiteY2"/>
              </a:cxn>
              <a:cxn ang="0">
                <a:pos x="connsiteX3" y="connsiteY3"/>
              </a:cxn>
            </a:cxnLst>
            <a:rect l="l" t="t" r="r" b="b"/>
            <a:pathLst>
              <a:path w="811161" h="280297">
                <a:moveTo>
                  <a:pt x="811161" y="169684"/>
                </a:moveTo>
                <a:cubicBezTo>
                  <a:pt x="664292" y="224376"/>
                  <a:pt x="517423" y="279068"/>
                  <a:pt x="449826" y="250800"/>
                </a:cubicBezTo>
                <a:cubicBezTo>
                  <a:pt x="382229" y="222532"/>
                  <a:pt x="480552" y="-4838"/>
                  <a:pt x="405581" y="78"/>
                </a:cubicBezTo>
                <a:cubicBezTo>
                  <a:pt x="330610" y="4994"/>
                  <a:pt x="156087" y="253258"/>
                  <a:pt x="0" y="280297"/>
                </a:cubicBezTo>
              </a:path>
            </a:pathLst>
          </a:custGeom>
          <a:noFill/>
          <a:ln w="19050">
            <a:solidFill>
              <a:srgbClr val="00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7145448" y="4642247"/>
            <a:ext cx="1693752" cy="615553"/>
          </a:xfrm>
          <a:prstGeom prst="rect">
            <a:avLst/>
          </a:prstGeom>
          <a:noFill/>
        </p:spPr>
        <p:txBody>
          <a:bodyPr wrap="square" rtlCol="0">
            <a:spAutoFit/>
          </a:bodyPr>
          <a:lstStyle/>
          <a:p>
            <a:r>
              <a:rPr lang="en-US" sz="1700" b="1" dirty="0">
                <a:solidFill>
                  <a:srgbClr val="000000"/>
                </a:solidFill>
                <a:latin typeface="Oswald Bold" panose="02000803000000000000" pitchFamily="2" charset="0"/>
              </a:rPr>
              <a:t>Design Surface</a:t>
            </a:r>
          </a:p>
        </p:txBody>
      </p:sp>
      <p:sp>
        <p:nvSpPr>
          <p:cNvPr id="24"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175725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8" presetClass="entr" presetSubtype="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strips(downRight)">
                                      <p:cBhvr>
                                        <p:cTn id="23" dur="500"/>
                                        <p:tgtEl>
                                          <p:spTgt spid="48"/>
                                        </p:tgtEl>
                                      </p:cBhvr>
                                    </p:animEffect>
                                  </p:childTnLst>
                                </p:cTn>
                              </p:par>
                              <p:par>
                                <p:cTn id="24" presetID="18" presetClass="entr" presetSubtype="6"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strips(downRight)">
                                      <p:cBhvr>
                                        <p:cTn id="26" dur="500"/>
                                        <p:tgtEl>
                                          <p:spTgt spid="47"/>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37" grpId="0" animBg="1"/>
      <p:bldP spid="23" grpId="0" animBg="1"/>
      <p:bldP spid="44" grpId="0" animBg="1"/>
      <p:bldP spid="47" grpId="0"/>
      <p:bldP spid="48"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726" y="1581642"/>
            <a:ext cx="541263" cy="51789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9966" r="22180" b="38653"/>
          <a:stretch/>
        </p:blipFill>
        <p:spPr>
          <a:xfrm>
            <a:off x="-36512" y="1340769"/>
            <a:ext cx="9180512" cy="4680520"/>
          </a:xfrm>
          <a:prstGeom prst="rect">
            <a:avLst/>
          </a:prstGeom>
          <a:noFill/>
          <a:ln>
            <a:noFill/>
          </a:ln>
        </p:spPr>
      </p:pic>
      <p:cxnSp>
        <p:nvCxnSpPr>
          <p:cNvPr id="11" name="Straight Arrow Connector 10"/>
          <p:cNvCxnSpPr/>
          <p:nvPr/>
        </p:nvCxnSpPr>
        <p:spPr bwMode="auto">
          <a:xfrm flipH="1" flipV="1">
            <a:off x="1172817" y="1771650"/>
            <a:ext cx="62744" cy="528362"/>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flipV="1">
            <a:off x="2673626" y="1672258"/>
            <a:ext cx="36240" cy="54161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5466319" y="1731895"/>
            <a:ext cx="59839" cy="544927"/>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V="1">
            <a:off x="6821354" y="1980372"/>
            <a:ext cx="126099" cy="51842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8265840" y="2517086"/>
            <a:ext cx="202300" cy="442223"/>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Freeform 22"/>
          <p:cNvSpPr/>
          <p:nvPr/>
        </p:nvSpPr>
        <p:spPr>
          <a:xfrm>
            <a:off x="3581847" y="2089444"/>
            <a:ext cx="1916084" cy="106153"/>
          </a:xfrm>
          <a:custGeom>
            <a:avLst/>
            <a:gdLst>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3650226 w 8635708"/>
              <a:gd name="connsiteY4" fmla="*/ 7499 h 1334854"/>
              <a:gd name="connsiteX5" fmla="*/ 5641258 w 8635708"/>
              <a:gd name="connsiteY5" fmla="*/ 228725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4505633 w 8635708"/>
              <a:gd name="connsiteY4" fmla="*/ 88615 h 1334854"/>
              <a:gd name="connsiteX5" fmla="*/ 5641258 w 8635708"/>
              <a:gd name="connsiteY5" fmla="*/ 228725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4505633 w 8635708"/>
              <a:gd name="connsiteY4" fmla="*/ 88615 h 1334854"/>
              <a:gd name="connsiteX5" fmla="*/ 6408174 w 8635708"/>
              <a:gd name="connsiteY5" fmla="*/ 435203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61734 h 1382612"/>
              <a:gd name="connsiteX1" fmla="*/ 929148 w 8635708"/>
              <a:gd name="connsiteY1" fmla="*/ 158496 h 1382612"/>
              <a:gd name="connsiteX2" fmla="*/ 2448232 w 8635708"/>
              <a:gd name="connsiteY2" fmla="*/ 47883 h 1382612"/>
              <a:gd name="connsiteX3" fmla="*/ 3576484 w 8635708"/>
              <a:gd name="connsiteY3" fmla="*/ 3637 h 1382612"/>
              <a:gd name="connsiteX4" fmla="*/ 4505633 w 8635708"/>
              <a:gd name="connsiteY4" fmla="*/ 136373 h 1382612"/>
              <a:gd name="connsiteX5" fmla="*/ 6408174 w 8635708"/>
              <a:gd name="connsiteY5" fmla="*/ 482961 h 1382612"/>
              <a:gd name="connsiteX6" fmla="*/ 7366819 w 8635708"/>
              <a:gd name="connsiteY6" fmla="*/ 873792 h 1382612"/>
              <a:gd name="connsiteX7" fmla="*/ 8428703 w 8635708"/>
              <a:gd name="connsiteY7" fmla="*/ 1242502 h 1382612"/>
              <a:gd name="connsiteX8" fmla="*/ 8635181 w 8635708"/>
              <a:gd name="connsiteY8" fmla="*/ 1382612 h 1382612"/>
              <a:gd name="connsiteX0" fmla="*/ 0 w 7706560"/>
              <a:gd name="connsiteY0" fmla="*/ 158496 h 1382612"/>
              <a:gd name="connsiteX1" fmla="*/ 1519084 w 7706560"/>
              <a:gd name="connsiteY1" fmla="*/ 47883 h 1382612"/>
              <a:gd name="connsiteX2" fmla="*/ 2647336 w 7706560"/>
              <a:gd name="connsiteY2" fmla="*/ 3637 h 1382612"/>
              <a:gd name="connsiteX3" fmla="*/ 3576485 w 7706560"/>
              <a:gd name="connsiteY3" fmla="*/ 136373 h 1382612"/>
              <a:gd name="connsiteX4" fmla="*/ 5479026 w 7706560"/>
              <a:gd name="connsiteY4" fmla="*/ 482961 h 1382612"/>
              <a:gd name="connsiteX5" fmla="*/ 6437671 w 7706560"/>
              <a:gd name="connsiteY5" fmla="*/ 873792 h 1382612"/>
              <a:gd name="connsiteX6" fmla="*/ 7499555 w 7706560"/>
              <a:gd name="connsiteY6" fmla="*/ 1242502 h 1382612"/>
              <a:gd name="connsiteX7" fmla="*/ 7706033 w 7706560"/>
              <a:gd name="connsiteY7" fmla="*/ 1382612 h 1382612"/>
              <a:gd name="connsiteX0" fmla="*/ 0 w 6187476"/>
              <a:gd name="connsiteY0" fmla="*/ 47883 h 1382612"/>
              <a:gd name="connsiteX1" fmla="*/ 1128252 w 6187476"/>
              <a:gd name="connsiteY1" fmla="*/ 3637 h 1382612"/>
              <a:gd name="connsiteX2" fmla="*/ 2057401 w 6187476"/>
              <a:gd name="connsiteY2" fmla="*/ 136373 h 1382612"/>
              <a:gd name="connsiteX3" fmla="*/ 3959942 w 6187476"/>
              <a:gd name="connsiteY3" fmla="*/ 482961 h 1382612"/>
              <a:gd name="connsiteX4" fmla="*/ 4918587 w 6187476"/>
              <a:gd name="connsiteY4" fmla="*/ 873792 h 1382612"/>
              <a:gd name="connsiteX5" fmla="*/ 5980471 w 6187476"/>
              <a:gd name="connsiteY5" fmla="*/ 1242502 h 1382612"/>
              <a:gd name="connsiteX6" fmla="*/ 6186949 w 6187476"/>
              <a:gd name="connsiteY6" fmla="*/ 1382612 h 1382612"/>
              <a:gd name="connsiteX0" fmla="*/ 0 w 6187476"/>
              <a:gd name="connsiteY0" fmla="*/ 47883 h 1382612"/>
              <a:gd name="connsiteX1" fmla="*/ 1128252 w 6187476"/>
              <a:gd name="connsiteY1" fmla="*/ 3637 h 1382612"/>
              <a:gd name="connsiteX2" fmla="*/ 2057401 w 6187476"/>
              <a:gd name="connsiteY2" fmla="*/ 136373 h 1382612"/>
              <a:gd name="connsiteX3" fmla="*/ 4918587 w 6187476"/>
              <a:gd name="connsiteY3" fmla="*/ 873792 h 1382612"/>
              <a:gd name="connsiteX4" fmla="*/ 5980471 w 6187476"/>
              <a:gd name="connsiteY4" fmla="*/ 1242502 h 1382612"/>
              <a:gd name="connsiteX5" fmla="*/ 6186949 w 6187476"/>
              <a:gd name="connsiteY5" fmla="*/ 1382612 h 1382612"/>
              <a:gd name="connsiteX0" fmla="*/ 0 w 6187476"/>
              <a:gd name="connsiteY0" fmla="*/ 50828 h 1385557"/>
              <a:gd name="connsiteX1" fmla="*/ 1128252 w 6187476"/>
              <a:gd name="connsiteY1" fmla="*/ 6582 h 1385557"/>
              <a:gd name="connsiteX2" fmla="*/ 2057401 w 6187476"/>
              <a:gd name="connsiteY2" fmla="*/ 139318 h 1385557"/>
              <a:gd name="connsiteX3" fmla="*/ 5980471 w 6187476"/>
              <a:gd name="connsiteY3" fmla="*/ 1245447 h 1385557"/>
              <a:gd name="connsiteX4" fmla="*/ 6186949 w 6187476"/>
              <a:gd name="connsiteY4" fmla="*/ 1385557 h 1385557"/>
              <a:gd name="connsiteX0" fmla="*/ 0 w 6186949"/>
              <a:gd name="connsiteY0" fmla="*/ 58730 h 1393459"/>
              <a:gd name="connsiteX1" fmla="*/ 1128252 w 6186949"/>
              <a:gd name="connsiteY1" fmla="*/ 14484 h 1393459"/>
              <a:gd name="connsiteX2" fmla="*/ 2057401 w 6186949"/>
              <a:gd name="connsiteY2" fmla="*/ 147220 h 1393459"/>
              <a:gd name="connsiteX3" fmla="*/ 6186949 w 6186949"/>
              <a:gd name="connsiteY3" fmla="*/ 1393459 h 1393459"/>
              <a:gd name="connsiteX0" fmla="*/ 0 w 2057401"/>
              <a:gd name="connsiteY0" fmla="*/ 58730 h 147220"/>
              <a:gd name="connsiteX1" fmla="*/ 1128252 w 2057401"/>
              <a:gd name="connsiteY1" fmla="*/ 14484 h 147220"/>
              <a:gd name="connsiteX2" fmla="*/ 2057401 w 2057401"/>
              <a:gd name="connsiteY2" fmla="*/ 147220 h 147220"/>
              <a:gd name="connsiteX0" fmla="*/ 0 w 2290157"/>
              <a:gd name="connsiteY0" fmla="*/ 77877 h 133116"/>
              <a:gd name="connsiteX1" fmla="*/ 1128252 w 2290157"/>
              <a:gd name="connsiteY1" fmla="*/ 33631 h 133116"/>
              <a:gd name="connsiteX2" fmla="*/ 2290157 w 2290157"/>
              <a:gd name="connsiteY2" fmla="*/ 133116 h 133116"/>
              <a:gd name="connsiteX0" fmla="*/ 0 w 2290157"/>
              <a:gd name="connsiteY0" fmla="*/ 77877 h 133116"/>
              <a:gd name="connsiteX1" fmla="*/ 1128252 w 2290157"/>
              <a:gd name="connsiteY1" fmla="*/ 33631 h 133116"/>
              <a:gd name="connsiteX2" fmla="*/ 2290157 w 2290157"/>
              <a:gd name="connsiteY2" fmla="*/ 133116 h 133116"/>
              <a:gd name="connsiteX0" fmla="*/ 0 w 2290157"/>
              <a:gd name="connsiteY0" fmla="*/ 46055 h 101294"/>
              <a:gd name="connsiteX1" fmla="*/ 1128252 w 2290157"/>
              <a:gd name="connsiteY1" fmla="*/ 1809 h 101294"/>
              <a:gd name="connsiteX2" fmla="*/ 2290157 w 2290157"/>
              <a:gd name="connsiteY2" fmla="*/ 101294 h 101294"/>
              <a:gd name="connsiteX0" fmla="*/ 0 w 1916084"/>
              <a:gd name="connsiteY0" fmla="*/ 25976 h 106153"/>
              <a:gd name="connsiteX1" fmla="*/ 754179 w 1916084"/>
              <a:gd name="connsiteY1" fmla="*/ 6668 h 106153"/>
              <a:gd name="connsiteX2" fmla="*/ 1916084 w 1916084"/>
              <a:gd name="connsiteY2" fmla="*/ 106153 h 106153"/>
            </a:gdLst>
            <a:ahLst/>
            <a:cxnLst>
              <a:cxn ang="0">
                <a:pos x="connsiteX0" y="connsiteY0"/>
              </a:cxn>
              <a:cxn ang="0">
                <a:pos x="connsiteX1" y="connsiteY1"/>
              </a:cxn>
              <a:cxn ang="0">
                <a:pos x="connsiteX2" y="connsiteY2"/>
              </a:cxn>
            </a:cxnLst>
            <a:rect l="l" t="t" r="r" b="b"/>
            <a:pathLst>
              <a:path w="1916084" h="106153">
                <a:moveTo>
                  <a:pt x="0" y="25976"/>
                </a:moveTo>
                <a:cubicBezTo>
                  <a:pt x="441223" y="166"/>
                  <a:pt x="434832" y="-6695"/>
                  <a:pt x="754179" y="6668"/>
                </a:cubicBezTo>
                <a:cubicBezTo>
                  <a:pt x="1073526" y="20031"/>
                  <a:pt x="1023091" y="-23924"/>
                  <a:pt x="1916084" y="106153"/>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Multiply 23"/>
          <p:cNvSpPr/>
          <p:nvPr/>
        </p:nvSpPr>
        <p:spPr>
          <a:xfrm>
            <a:off x="4281713" y="2010892"/>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17"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2401460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Right)">
                                      <p:cBhvr>
                                        <p:cTn id="7" dur="500"/>
                                        <p:tgtEl>
                                          <p:spTgt spid="24"/>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strips(downRigh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726" y="1581642"/>
            <a:ext cx="541263" cy="51789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9966" r="22180" b="38653"/>
          <a:stretch/>
        </p:blipFill>
        <p:spPr>
          <a:xfrm>
            <a:off x="-36512" y="1340769"/>
            <a:ext cx="9180512" cy="4680520"/>
          </a:xfrm>
          <a:prstGeom prst="rect">
            <a:avLst/>
          </a:prstGeom>
          <a:noFill/>
          <a:ln>
            <a:noFill/>
          </a:ln>
        </p:spPr>
      </p:pic>
      <p:cxnSp>
        <p:nvCxnSpPr>
          <p:cNvPr id="11" name="Straight Arrow Connector 10"/>
          <p:cNvCxnSpPr/>
          <p:nvPr/>
        </p:nvCxnSpPr>
        <p:spPr bwMode="auto">
          <a:xfrm flipH="1" flipV="1">
            <a:off x="1187624" y="1781387"/>
            <a:ext cx="62744" cy="528362"/>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flipV="1">
            <a:off x="2673626" y="1672258"/>
            <a:ext cx="36240" cy="54161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V="1">
            <a:off x="5466319" y="1731895"/>
            <a:ext cx="59839" cy="544927"/>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V="1">
            <a:off x="6821354" y="1980372"/>
            <a:ext cx="126099" cy="51842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8265840" y="2517086"/>
            <a:ext cx="202300" cy="442223"/>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4" name="Multiply 23"/>
          <p:cNvSpPr/>
          <p:nvPr/>
        </p:nvSpPr>
        <p:spPr>
          <a:xfrm>
            <a:off x="4279392" y="2017898"/>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5" name="Freeform 24"/>
          <p:cNvSpPr/>
          <p:nvPr/>
        </p:nvSpPr>
        <p:spPr>
          <a:xfrm>
            <a:off x="3486957" y="1566106"/>
            <a:ext cx="1916084" cy="106153"/>
          </a:xfrm>
          <a:custGeom>
            <a:avLst/>
            <a:gdLst>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3650226 w 8635708"/>
              <a:gd name="connsiteY4" fmla="*/ 7499 h 1334854"/>
              <a:gd name="connsiteX5" fmla="*/ 5641258 w 8635708"/>
              <a:gd name="connsiteY5" fmla="*/ 228725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4505633 w 8635708"/>
              <a:gd name="connsiteY4" fmla="*/ 88615 h 1334854"/>
              <a:gd name="connsiteX5" fmla="*/ 5641258 w 8635708"/>
              <a:gd name="connsiteY5" fmla="*/ 228725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13976 h 1334854"/>
              <a:gd name="connsiteX1" fmla="*/ 929148 w 8635708"/>
              <a:gd name="connsiteY1" fmla="*/ 110738 h 1334854"/>
              <a:gd name="connsiteX2" fmla="*/ 2448232 w 8635708"/>
              <a:gd name="connsiteY2" fmla="*/ 125 h 1334854"/>
              <a:gd name="connsiteX3" fmla="*/ 3266768 w 8635708"/>
              <a:gd name="connsiteY3" fmla="*/ 132860 h 1334854"/>
              <a:gd name="connsiteX4" fmla="*/ 4505633 w 8635708"/>
              <a:gd name="connsiteY4" fmla="*/ 88615 h 1334854"/>
              <a:gd name="connsiteX5" fmla="*/ 6408174 w 8635708"/>
              <a:gd name="connsiteY5" fmla="*/ 435203 h 1334854"/>
              <a:gd name="connsiteX6" fmla="*/ 7366819 w 8635708"/>
              <a:gd name="connsiteY6" fmla="*/ 826034 h 1334854"/>
              <a:gd name="connsiteX7" fmla="*/ 8428703 w 8635708"/>
              <a:gd name="connsiteY7" fmla="*/ 1194744 h 1334854"/>
              <a:gd name="connsiteX8" fmla="*/ 8635181 w 8635708"/>
              <a:gd name="connsiteY8" fmla="*/ 1334854 h 1334854"/>
              <a:gd name="connsiteX0" fmla="*/ 0 w 8635708"/>
              <a:gd name="connsiteY0" fmla="*/ 261734 h 1382612"/>
              <a:gd name="connsiteX1" fmla="*/ 929148 w 8635708"/>
              <a:gd name="connsiteY1" fmla="*/ 158496 h 1382612"/>
              <a:gd name="connsiteX2" fmla="*/ 2448232 w 8635708"/>
              <a:gd name="connsiteY2" fmla="*/ 47883 h 1382612"/>
              <a:gd name="connsiteX3" fmla="*/ 3576484 w 8635708"/>
              <a:gd name="connsiteY3" fmla="*/ 3637 h 1382612"/>
              <a:gd name="connsiteX4" fmla="*/ 4505633 w 8635708"/>
              <a:gd name="connsiteY4" fmla="*/ 136373 h 1382612"/>
              <a:gd name="connsiteX5" fmla="*/ 6408174 w 8635708"/>
              <a:gd name="connsiteY5" fmla="*/ 482961 h 1382612"/>
              <a:gd name="connsiteX6" fmla="*/ 7366819 w 8635708"/>
              <a:gd name="connsiteY6" fmla="*/ 873792 h 1382612"/>
              <a:gd name="connsiteX7" fmla="*/ 8428703 w 8635708"/>
              <a:gd name="connsiteY7" fmla="*/ 1242502 h 1382612"/>
              <a:gd name="connsiteX8" fmla="*/ 8635181 w 8635708"/>
              <a:gd name="connsiteY8" fmla="*/ 1382612 h 1382612"/>
              <a:gd name="connsiteX0" fmla="*/ 0 w 7706560"/>
              <a:gd name="connsiteY0" fmla="*/ 158496 h 1382612"/>
              <a:gd name="connsiteX1" fmla="*/ 1519084 w 7706560"/>
              <a:gd name="connsiteY1" fmla="*/ 47883 h 1382612"/>
              <a:gd name="connsiteX2" fmla="*/ 2647336 w 7706560"/>
              <a:gd name="connsiteY2" fmla="*/ 3637 h 1382612"/>
              <a:gd name="connsiteX3" fmla="*/ 3576485 w 7706560"/>
              <a:gd name="connsiteY3" fmla="*/ 136373 h 1382612"/>
              <a:gd name="connsiteX4" fmla="*/ 5479026 w 7706560"/>
              <a:gd name="connsiteY4" fmla="*/ 482961 h 1382612"/>
              <a:gd name="connsiteX5" fmla="*/ 6437671 w 7706560"/>
              <a:gd name="connsiteY5" fmla="*/ 873792 h 1382612"/>
              <a:gd name="connsiteX6" fmla="*/ 7499555 w 7706560"/>
              <a:gd name="connsiteY6" fmla="*/ 1242502 h 1382612"/>
              <a:gd name="connsiteX7" fmla="*/ 7706033 w 7706560"/>
              <a:gd name="connsiteY7" fmla="*/ 1382612 h 1382612"/>
              <a:gd name="connsiteX0" fmla="*/ 0 w 6187476"/>
              <a:gd name="connsiteY0" fmla="*/ 47883 h 1382612"/>
              <a:gd name="connsiteX1" fmla="*/ 1128252 w 6187476"/>
              <a:gd name="connsiteY1" fmla="*/ 3637 h 1382612"/>
              <a:gd name="connsiteX2" fmla="*/ 2057401 w 6187476"/>
              <a:gd name="connsiteY2" fmla="*/ 136373 h 1382612"/>
              <a:gd name="connsiteX3" fmla="*/ 3959942 w 6187476"/>
              <a:gd name="connsiteY3" fmla="*/ 482961 h 1382612"/>
              <a:gd name="connsiteX4" fmla="*/ 4918587 w 6187476"/>
              <a:gd name="connsiteY4" fmla="*/ 873792 h 1382612"/>
              <a:gd name="connsiteX5" fmla="*/ 5980471 w 6187476"/>
              <a:gd name="connsiteY5" fmla="*/ 1242502 h 1382612"/>
              <a:gd name="connsiteX6" fmla="*/ 6186949 w 6187476"/>
              <a:gd name="connsiteY6" fmla="*/ 1382612 h 1382612"/>
              <a:gd name="connsiteX0" fmla="*/ 0 w 6187476"/>
              <a:gd name="connsiteY0" fmla="*/ 47883 h 1382612"/>
              <a:gd name="connsiteX1" fmla="*/ 1128252 w 6187476"/>
              <a:gd name="connsiteY1" fmla="*/ 3637 h 1382612"/>
              <a:gd name="connsiteX2" fmla="*/ 2057401 w 6187476"/>
              <a:gd name="connsiteY2" fmla="*/ 136373 h 1382612"/>
              <a:gd name="connsiteX3" fmla="*/ 4918587 w 6187476"/>
              <a:gd name="connsiteY3" fmla="*/ 873792 h 1382612"/>
              <a:gd name="connsiteX4" fmla="*/ 5980471 w 6187476"/>
              <a:gd name="connsiteY4" fmla="*/ 1242502 h 1382612"/>
              <a:gd name="connsiteX5" fmla="*/ 6186949 w 6187476"/>
              <a:gd name="connsiteY5" fmla="*/ 1382612 h 1382612"/>
              <a:gd name="connsiteX0" fmla="*/ 0 w 6187476"/>
              <a:gd name="connsiteY0" fmla="*/ 50828 h 1385557"/>
              <a:gd name="connsiteX1" fmla="*/ 1128252 w 6187476"/>
              <a:gd name="connsiteY1" fmla="*/ 6582 h 1385557"/>
              <a:gd name="connsiteX2" fmla="*/ 2057401 w 6187476"/>
              <a:gd name="connsiteY2" fmla="*/ 139318 h 1385557"/>
              <a:gd name="connsiteX3" fmla="*/ 5980471 w 6187476"/>
              <a:gd name="connsiteY3" fmla="*/ 1245447 h 1385557"/>
              <a:gd name="connsiteX4" fmla="*/ 6186949 w 6187476"/>
              <a:gd name="connsiteY4" fmla="*/ 1385557 h 1385557"/>
              <a:gd name="connsiteX0" fmla="*/ 0 w 6186949"/>
              <a:gd name="connsiteY0" fmla="*/ 58730 h 1393459"/>
              <a:gd name="connsiteX1" fmla="*/ 1128252 w 6186949"/>
              <a:gd name="connsiteY1" fmla="*/ 14484 h 1393459"/>
              <a:gd name="connsiteX2" fmla="*/ 2057401 w 6186949"/>
              <a:gd name="connsiteY2" fmla="*/ 147220 h 1393459"/>
              <a:gd name="connsiteX3" fmla="*/ 6186949 w 6186949"/>
              <a:gd name="connsiteY3" fmla="*/ 1393459 h 1393459"/>
              <a:gd name="connsiteX0" fmla="*/ 0 w 2057401"/>
              <a:gd name="connsiteY0" fmla="*/ 58730 h 147220"/>
              <a:gd name="connsiteX1" fmla="*/ 1128252 w 2057401"/>
              <a:gd name="connsiteY1" fmla="*/ 14484 h 147220"/>
              <a:gd name="connsiteX2" fmla="*/ 2057401 w 2057401"/>
              <a:gd name="connsiteY2" fmla="*/ 147220 h 147220"/>
              <a:gd name="connsiteX0" fmla="*/ 0 w 2290157"/>
              <a:gd name="connsiteY0" fmla="*/ 77877 h 133116"/>
              <a:gd name="connsiteX1" fmla="*/ 1128252 w 2290157"/>
              <a:gd name="connsiteY1" fmla="*/ 33631 h 133116"/>
              <a:gd name="connsiteX2" fmla="*/ 2290157 w 2290157"/>
              <a:gd name="connsiteY2" fmla="*/ 133116 h 133116"/>
              <a:gd name="connsiteX0" fmla="*/ 0 w 2290157"/>
              <a:gd name="connsiteY0" fmla="*/ 77877 h 133116"/>
              <a:gd name="connsiteX1" fmla="*/ 1128252 w 2290157"/>
              <a:gd name="connsiteY1" fmla="*/ 33631 h 133116"/>
              <a:gd name="connsiteX2" fmla="*/ 2290157 w 2290157"/>
              <a:gd name="connsiteY2" fmla="*/ 133116 h 133116"/>
              <a:gd name="connsiteX0" fmla="*/ 0 w 2290157"/>
              <a:gd name="connsiteY0" fmla="*/ 46055 h 101294"/>
              <a:gd name="connsiteX1" fmla="*/ 1128252 w 2290157"/>
              <a:gd name="connsiteY1" fmla="*/ 1809 h 101294"/>
              <a:gd name="connsiteX2" fmla="*/ 2290157 w 2290157"/>
              <a:gd name="connsiteY2" fmla="*/ 101294 h 101294"/>
              <a:gd name="connsiteX0" fmla="*/ 0 w 1916084"/>
              <a:gd name="connsiteY0" fmla="*/ 25976 h 106153"/>
              <a:gd name="connsiteX1" fmla="*/ 754179 w 1916084"/>
              <a:gd name="connsiteY1" fmla="*/ 6668 h 106153"/>
              <a:gd name="connsiteX2" fmla="*/ 1916084 w 1916084"/>
              <a:gd name="connsiteY2" fmla="*/ 106153 h 106153"/>
            </a:gdLst>
            <a:ahLst/>
            <a:cxnLst>
              <a:cxn ang="0">
                <a:pos x="connsiteX0" y="connsiteY0"/>
              </a:cxn>
              <a:cxn ang="0">
                <a:pos x="connsiteX1" y="connsiteY1"/>
              </a:cxn>
              <a:cxn ang="0">
                <a:pos x="connsiteX2" y="connsiteY2"/>
              </a:cxn>
            </a:cxnLst>
            <a:rect l="l" t="t" r="r" b="b"/>
            <a:pathLst>
              <a:path w="1916084" h="106153">
                <a:moveTo>
                  <a:pt x="0" y="25976"/>
                </a:moveTo>
                <a:cubicBezTo>
                  <a:pt x="441223" y="166"/>
                  <a:pt x="434832" y="-6695"/>
                  <a:pt x="754179" y="6668"/>
                </a:cubicBezTo>
                <a:cubicBezTo>
                  <a:pt x="1073526" y="20031"/>
                  <a:pt x="1023091" y="-23924"/>
                  <a:pt x="1916084" y="106153"/>
                </a:cubicBezTo>
              </a:path>
            </a:pathLst>
          </a:custGeom>
          <a:noFill/>
          <a:ln w="38100" cap="sq">
            <a:solidFill>
              <a:srgbClr val="00B050"/>
            </a:solidFill>
            <a:prstDash val="sysDot"/>
            <a:roun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18314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500" fill="hold"/>
                                        <p:tgtEl>
                                          <p:spTgt spid="11"/>
                                        </p:tgtEl>
                                        <p:attrNameLst>
                                          <p:attrName>r</p:attrName>
                                        </p:attrNameLst>
                                      </p:cBhvr>
                                    </p:animRot>
                                  </p:childTnLst>
                                </p:cTn>
                              </p:par>
                              <p:par>
                                <p:cTn id="7" presetID="42" presetClass="path" presetSubtype="0" accel="50000" decel="50000" fill="hold" nodeType="withEffect">
                                  <p:stCondLst>
                                    <p:cond delay="0"/>
                                  </p:stCondLst>
                                  <p:childTnLst>
                                    <p:animMotion origin="layout" path="M -3.33333E-6 -4.19753E-6 L 0.00747 0.1247 " pathEditMode="relative" rAng="0" ptsTypes="AA">
                                      <p:cBhvr>
                                        <p:cTn id="8" dur="500" fill="hold"/>
                                        <p:tgtEl>
                                          <p:spTgt spid="11"/>
                                        </p:tgtEl>
                                        <p:attrNameLst>
                                          <p:attrName>ppt_x</p:attrName>
                                          <p:attrName>ppt_y</p:attrName>
                                        </p:attrNameLst>
                                      </p:cBhvr>
                                      <p:rCtr x="365" y="6235"/>
                                    </p:animMotion>
                                  </p:childTnLst>
                                </p:cTn>
                              </p:par>
                              <p:par>
                                <p:cTn id="9" presetID="7" presetClass="emph" presetSubtype="2" fill="hold" nodeType="withEffect">
                                  <p:stCondLst>
                                    <p:cond delay="0"/>
                                  </p:stCondLst>
                                  <p:childTnLst>
                                    <p:animClr clrSpc="rgb" dir="cw">
                                      <p:cBhvr>
                                        <p:cTn id="10" dur="500" fill="hold"/>
                                        <p:tgtEl>
                                          <p:spTgt spid="11"/>
                                        </p:tgtEl>
                                        <p:attrNameLst>
                                          <p:attrName>stroke.color</p:attrName>
                                        </p:attrNameLst>
                                      </p:cBhvr>
                                      <p:to>
                                        <a:srgbClr val="FFFFFF"/>
                                      </p:to>
                                    </p:animClr>
                                    <p:set>
                                      <p:cBhvr>
                                        <p:cTn id="11" dur="500" fill="hold"/>
                                        <p:tgtEl>
                                          <p:spTgt spid="11"/>
                                        </p:tgtEl>
                                        <p:attrNameLst>
                                          <p:attrName>stroke.on</p:attrName>
                                        </p:attrNameLst>
                                      </p:cBhvr>
                                      <p:to>
                                        <p:strVal val="true"/>
                                      </p:to>
                                    </p:set>
                                  </p:childTnLst>
                                </p:cTn>
                              </p:par>
                              <p:par>
                                <p:cTn id="12" presetID="8" presetClass="emph" presetSubtype="0" fill="hold" nodeType="withEffect">
                                  <p:stCondLst>
                                    <p:cond delay="100"/>
                                  </p:stCondLst>
                                  <p:childTnLst>
                                    <p:animRot by="10800000">
                                      <p:cBhvr>
                                        <p:cTn id="13" dur="500" fill="hold"/>
                                        <p:tgtEl>
                                          <p:spTgt spid="12"/>
                                        </p:tgtEl>
                                        <p:attrNameLst>
                                          <p:attrName>r</p:attrName>
                                        </p:attrNameLst>
                                      </p:cBhvr>
                                    </p:animRot>
                                  </p:childTnLst>
                                </p:cTn>
                              </p:par>
                              <p:par>
                                <p:cTn id="14" presetID="42" presetClass="path" presetSubtype="0" accel="50000" decel="50000" fill="hold" nodeType="withEffect">
                                  <p:stCondLst>
                                    <p:cond delay="100"/>
                                  </p:stCondLst>
                                  <p:childTnLst>
                                    <p:animMotion origin="layout" path="M -8.33333E-7 -1.11111E-6 L 0.00035 0.12716 " pathEditMode="relative" rAng="0" ptsTypes="AA">
                                      <p:cBhvr>
                                        <p:cTn id="15" dur="500" fill="hold"/>
                                        <p:tgtEl>
                                          <p:spTgt spid="12"/>
                                        </p:tgtEl>
                                        <p:attrNameLst>
                                          <p:attrName>ppt_x</p:attrName>
                                          <p:attrName>ppt_y</p:attrName>
                                        </p:attrNameLst>
                                      </p:cBhvr>
                                      <p:rCtr x="17" y="6358"/>
                                    </p:animMotion>
                                  </p:childTnLst>
                                </p:cTn>
                              </p:par>
                              <p:par>
                                <p:cTn id="16" presetID="7" presetClass="emph" presetSubtype="2" fill="hold" nodeType="withEffect">
                                  <p:stCondLst>
                                    <p:cond delay="100"/>
                                  </p:stCondLst>
                                  <p:childTnLst>
                                    <p:animClr clrSpc="rgb" dir="cw">
                                      <p:cBhvr>
                                        <p:cTn id="17" dur="500" fill="hold"/>
                                        <p:tgtEl>
                                          <p:spTgt spid="12"/>
                                        </p:tgtEl>
                                        <p:attrNameLst>
                                          <p:attrName>stroke.color</p:attrName>
                                        </p:attrNameLst>
                                      </p:cBhvr>
                                      <p:to>
                                        <a:srgbClr val="FFFFFF"/>
                                      </p:to>
                                    </p:animClr>
                                    <p:set>
                                      <p:cBhvr>
                                        <p:cTn id="18" dur="500" fill="hold"/>
                                        <p:tgtEl>
                                          <p:spTgt spid="12"/>
                                        </p:tgtEl>
                                        <p:attrNameLst>
                                          <p:attrName>stroke.on</p:attrName>
                                        </p:attrNameLst>
                                      </p:cBhvr>
                                      <p:to>
                                        <p:strVal val="true"/>
                                      </p:to>
                                    </p:set>
                                  </p:childTnLst>
                                </p:cTn>
                              </p:par>
                              <p:par>
                                <p:cTn id="19" presetID="8" presetClass="emph" presetSubtype="0" fill="hold" nodeType="withEffect">
                                  <p:stCondLst>
                                    <p:cond delay="200"/>
                                  </p:stCondLst>
                                  <p:childTnLst>
                                    <p:animRot by="10800000">
                                      <p:cBhvr>
                                        <p:cTn id="20" dur="500" fill="hold"/>
                                        <p:tgtEl>
                                          <p:spTgt spid="16"/>
                                        </p:tgtEl>
                                        <p:attrNameLst>
                                          <p:attrName>r</p:attrName>
                                        </p:attrNameLst>
                                      </p:cBhvr>
                                    </p:animRot>
                                  </p:childTnLst>
                                </p:cTn>
                              </p:par>
                              <p:par>
                                <p:cTn id="21" presetID="42" presetClass="path" presetSubtype="0" accel="50000" decel="50000" fill="hold" nodeType="withEffect">
                                  <p:stCondLst>
                                    <p:cond delay="200"/>
                                  </p:stCondLst>
                                  <p:childTnLst>
                                    <p:animMotion origin="layout" path="M -1.66667E-6 4.93827E-7 L -0.01076 0.13086 " pathEditMode="relative" rAng="0" ptsTypes="AA">
                                      <p:cBhvr>
                                        <p:cTn id="22" dur="500" fill="hold"/>
                                        <p:tgtEl>
                                          <p:spTgt spid="16"/>
                                        </p:tgtEl>
                                        <p:attrNameLst>
                                          <p:attrName>ppt_x</p:attrName>
                                          <p:attrName>ppt_y</p:attrName>
                                        </p:attrNameLst>
                                      </p:cBhvr>
                                      <p:rCtr x="-538" y="6543"/>
                                    </p:animMotion>
                                  </p:childTnLst>
                                </p:cTn>
                              </p:par>
                              <p:par>
                                <p:cTn id="23" presetID="7" presetClass="emph" presetSubtype="2" fill="hold" nodeType="withEffect">
                                  <p:stCondLst>
                                    <p:cond delay="200"/>
                                  </p:stCondLst>
                                  <p:childTnLst>
                                    <p:animClr clrSpc="rgb" dir="cw">
                                      <p:cBhvr>
                                        <p:cTn id="24" dur="500" fill="hold"/>
                                        <p:tgtEl>
                                          <p:spTgt spid="16"/>
                                        </p:tgtEl>
                                        <p:attrNameLst>
                                          <p:attrName>stroke.color</p:attrName>
                                        </p:attrNameLst>
                                      </p:cBhvr>
                                      <p:to>
                                        <a:srgbClr val="FFFFFF"/>
                                      </p:to>
                                    </p:animClr>
                                    <p:set>
                                      <p:cBhvr>
                                        <p:cTn id="25" dur="500" fill="hold"/>
                                        <p:tgtEl>
                                          <p:spTgt spid="16"/>
                                        </p:tgtEl>
                                        <p:attrNameLst>
                                          <p:attrName>stroke.on</p:attrName>
                                        </p:attrNameLst>
                                      </p:cBhvr>
                                      <p:to>
                                        <p:strVal val="true"/>
                                      </p:to>
                                    </p:set>
                                  </p:childTnLst>
                                </p:cTn>
                              </p:par>
                              <p:par>
                                <p:cTn id="26" presetID="8" presetClass="emph" presetSubtype="0" fill="hold" nodeType="withEffect">
                                  <p:stCondLst>
                                    <p:cond delay="300"/>
                                  </p:stCondLst>
                                  <p:childTnLst>
                                    <p:animRot by="10800000">
                                      <p:cBhvr>
                                        <p:cTn id="27" dur="500" fill="hold"/>
                                        <p:tgtEl>
                                          <p:spTgt spid="19"/>
                                        </p:tgtEl>
                                        <p:attrNameLst>
                                          <p:attrName>r</p:attrName>
                                        </p:attrNameLst>
                                      </p:cBhvr>
                                    </p:animRot>
                                  </p:childTnLst>
                                </p:cTn>
                              </p:par>
                              <p:par>
                                <p:cTn id="28" presetID="42" presetClass="path" presetSubtype="0" accel="50000" decel="50000" fill="hold" nodeType="withEffect">
                                  <p:stCondLst>
                                    <p:cond delay="300"/>
                                  </p:stCondLst>
                                  <p:childTnLst>
                                    <p:animMotion origin="layout" path="M 2.22222E-6 1.48148E-6 L -0.01736 0.13086 " pathEditMode="relative" rAng="0" ptsTypes="AA">
                                      <p:cBhvr>
                                        <p:cTn id="29" dur="500" fill="hold"/>
                                        <p:tgtEl>
                                          <p:spTgt spid="19"/>
                                        </p:tgtEl>
                                        <p:attrNameLst>
                                          <p:attrName>ppt_x</p:attrName>
                                          <p:attrName>ppt_y</p:attrName>
                                        </p:attrNameLst>
                                      </p:cBhvr>
                                      <p:rCtr x="-868" y="6543"/>
                                    </p:animMotion>
                                  </p:childTnLst>
                                </p:cTn>
                              </p:par>
                              <p:par>
                                <p:cTn id="30" presetID="7" presetClass="emph" presetSubtype="2" fill="hold" nodeType="withEffect">
                                  <p:stCondLst>
                                    <p:cond delay="300"/>
                                  </p:stCondLst>
                                  <p:childTnLst>
                                    <p:animClr clrSpc="rgb" dir="cw">
                                      <p:cBhvr>
                                        <p:cTn id="31" dur="500" fill="hold"/>
                                        <p:tgtEl>
                                          <p:spTgt spid="19"/>
                                        </p:tgtEl>
                                        <p:attrNameLst>
                                          <p:attrName>stroke.color</p:attrName>
                                        </p:attrNameLst>
                                      </p:cBhvr>
                                      <p:to>
                                        <a:srgbClr val="FFFFFF"/>
                                      </p:to>
                                    </p:animClr>
                                    <p:set>
                                      <p:cBhvr>
                                        <p:cTn id="32" dur="500" fill="hold"/>
                                        <p:tgtEl>
                                          <p:spTgt spid="19"/>
                                        </p:tgtEl>
                                        <p:attrNameLst>
                                          <p:attrName>stroke.on</p:attrName>
                                        </p:attrNameLst>
                                      </p:cBhvr>
                                      <p:to>
                                        <p:strVal val="true"/>
                                      </p:to>
                                    </p:set>
                                  </p:childTnLst>
                                </p:cTn>
                              </p:par>
                              <p:par>
                                <p:cTn id="33" presetID="8" presetClass="emph" presetSubtype="0" fill="hold" nodeType="withEffect">
                                  <p:stCondLst>
                                    <p:cond delay="400"/>
                                  </p:stCondLst>
                                  <p:childTnLst>
                                    <p:animRot by="10800000">
                                      <p:cBhvr>
                                        <p:cTn id="34" dur="500" fill="hold"/>
                                        <p:tgtEl>
                                          <p:spTgt spid="21"/>
                                        </p:tgtEl>
                                        <p:attrNameLst>
                                          <p:attrName>r</p:attrName>
                                        </p:attrNameLst>
                                      </p:cBhvr>
                                    </p:animRot>
                                  </p:childTnLst>
                                </p:cTn>
                              </p:par>
                              <p:par>
                                <p:cTn id="35" presetID="42" presetClass="path" presetSubtype="0" accel="50000" decel="50000" fill="hold" nodeType="withEffect">
                                  <p:stCondLst>
                                    <p:cond delay="400"/>
                                  </p:stCondLst>
                                  <p:childTnLst>
                                    <p:animMotion origin="layout" path="M -5.55556E-7 -7.40741E-7 L -0.02135 0.1142 " pathEditMode="relative" rAng="0" ptsTypes="AA">
                                      <p:cBhvr>
                                        <p:cTn id="36" dur="500" fill="hold"/>
                                        <p:tgtEl>
                                          <p:spTgt spid="21"/>
                                        </p:tgtEl>
                                        <p:attrNameLst>
                                          <p:attrName>ppt_x</p:attrName>
                                          <p:attrName>ppt_y</p:attrName>
                                        </p:attrNameLst>
                                      </p:cBhvr>
                                      <p:rCtr x="-1076" y="5710"/>
                                    </p:animMotion>
                                  </p:childTnLst>
                                </p:cTn>
                              </p:par>
                              <p:par>
                                <p:cTn id="37" presetID="7" presetClass="emph" presetSubtype="2" fill="hold" nodeType="withEffect">
                                  <p:stCondLst>
                                    <p:cond delay="400"/>
                                  </p:stCondLst>
                                  <p:childTnLst>
                                    <p:animClr clrSpc="rgb" dir="cw">
                                      <p:cBhvr>
                                        <p:cTn id="38" dur="500" fill="hold"/>
                                        <p:tgtEl>
                                          <p:spTgt spid="21"/>
                                        </p:tgtEl>
                                        <p:attrNameLst>
                                          <p:attrName>stroke.color</p:attrName>
                                        </p:attrNameLst>
                                      </p:cBhvr>
                                      <p:to>
                                        <a:srgbClr val="FFFFFF"/>
                                      </p:to>
                                    </p:animClr>
                                    <p:set>
                                      <p:cBhvr>
                                        <p:cTn id="39" dur="500" fill="hold"/>
                                        <p:tgtEl>
                                          <p:spTgt spid="21"/>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2.77778E-7 1.48148E-6 L 0.00451 -0.07755 " pathEditMode="relative" rAng="0" ptsTypes="AA">
                                      <p:cBhvr>
                                        <p:cTn id="43" dur="2000" fill="hold"/>
                                        <p:tgtEl>
                                          <p:spTgt spid="24"/>
                                        </p:tgtEl>
                                        <p:attrNameLst>
                                          <p:attrName>ppt_x</p:attrName>
                                          <p:attrName>ppt_y</p:attrName>
                                        </p:attrNameLst>
                                      </p:cBhvr>
                                      <p:rCtr x="226" y="-3889"/>
                                    </p:animMotion>
                                  </p:childTnLst>
                                </p:cTn>
                              </p:par>
                            </p:childTnLst>
                          </p:cTn>
                        </p:par>
                        <p:par>
                          <p:cTn id="44" fill="hold">
                            <p:stCondLst>
                              <p:cond delay="2000"/>
                            </p:stCondLst>
                            <p:childTnLst>
                              <p:par>
                                <p:cTn id="45" presetID="18" presetClass="entr" presetSubtype="6"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strips(downRight)">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Quick Align to CAD</a:t>
            </a:r>
          </a:p>
        </p:txBody>
      </p:sp>
      <p:pic>
        <p:nvPicPr>
          <p:cNvPr id="3" name="Picture 2"/>
          <p:cNvPicPr>
            <a:picLocks noChangeAspect="1"/>
          </p:cNvPicPr>
          <p:nvPr/>
        </p:nvPicPr>
        <p:blipFill>
          <a:blip r:embed="rId3"/>
          <a:stretch>
            <a:fillRect/>
          </a:stretch>
        </p:blipFill>
        <p:spPr>
          <a:xfrm>
            <a:off x="5127024" y="1872838"/>
            <a:ext cx="2247619" cy="4380952"/>
          </a:xfrm>
          <a:prstGeom prst="rect">
            <a:avLst/>
          </a:prstGeom>
        </p:spPr>
      </p:pic>
      <p:sp>
        <p:nvSpPr>
          <p:cNvPr id="4" name="Rectangle 3"/>
          <p:cNvSpPr/>
          <p:nvPr/>
        </p:nvSpPr>
        <p:spPr>
          <a:xfrm>
            <a:off x="5257800" y="2514600"/>
            <a:ext cx="1752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914400" y="2133600"/>
            <a:ext cx="1609399" cy="2758114"/>
          </a:xfrm>
          <a:prstGeom prst="rect">
            <a:avLst/>
          </a:prstGeom>
        </p:spPr>
      </p:pic>
      <p:pic>
        <p:nvPicPr>
          <p:cNvPr id="6" name="Picture 5"/>
          <p:cNvPicPr>
            <a:picLocks noChangeAspect="1"/>
          </p:cNvPicPr>
          <p:nvPr/>
        </p:nvPicPr>
        <p:blipFill>
          <a:blip r:embed="rId5"/>
          <a:stretch>
            <a:fillRect/>
          </a:stretch>
        </p:blipFill>
        <p:spPr>
          <a:xfrm>
            <a:off x="2819400" y="3962400"/>
            <a:ext cx="1328727" cy="1015114"/>
          </a:xfrm>
          <a:prstGeom prst="rect">
            <a:avLst/>
          </a:prstGeom>
        </p:spPr>
      </p:pic>
      <p:sp>
        <p:nvSpPr>
          <p:cNvPr id="7" name="TextBox 6"/>
          <p:cNvSpPr txBox="1"/>
          <p:nvPr/>
        </p:nvSpPr>
        <p:spPr>
          <a:xfrm rot="2003828">
            <a:off x="1069585" y="3132288"/>
            <a:ext cx="7096280" cy="1862048"/>
          </a:xfrm>
          <a:prstGeom prst="rect">
            <a:avLst/>
          </a:prstGeom>
          <a:noFill/>
        </p:spPr>
        <p:txBody>
          <a:bodyPr wrap="square" rtlCol="0">
            <a:spAutoFit/>
          </a:bodyPr>
          <a:lstStyle/>
          <a:p>
            <a:r>
              <a:rPr lang="en-US" sz="11500" dirty="0">
                <a:solidFill>
                  <a:srgbClr val="FF0000"/>
                </a:solidFill>
              </a:rPr>
              <a:t>BUT WAIT!</a:t>
            </a:r>
          </a:p>
        </p:txBody>
      </p:sp>
    </p:spTree>
    <p:extLst>
      <p:ext uri="{BB962C8B-B14F-4D97-AF65-F5344CB8AC3E}">
        <p14:creationId xmlns:p14="http://schemas.microsoft.com/office/powerpoint/2010/main" val="381434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8154" y="1905000"/>
            <a:ext cx="2247619" cy="4380952"/>
          </a:xfrm>
          <a:prstGeom prst="rect">
            <a:avLst/>
          </a:prstGeom>
        </p:spPr>
      </p:pic>
      <p:sp>
        <p:nvSpPr>
          <p:cNvPr id="3" name="Rectangle 2"/>
          <p:cNvSpPr/>
          <p:nvPr/>
        </p:nvSpPr>
        <p:spPr>
          <a:xfrm>
            <a:off x="5562600" y="2514600"/>
            <a:ext cx="1752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896928" y="1711843"/>
            <a:ext cx="1609399" cy="2758114"/>
          </a:xfrm>
          <a:prstGeom prst="rect">
            <a:avLst/>
          </a:prstGeom>
        </p:spPr>
      </p:pic>
      <p:pic>
        <p:nvPicPr>
          <p:cNvPr id="5" name="Picture 4"/>
          <p:cNvPicPr>
            <a:picLocks noChangeAspect="1"/>
          </p:cNvPicPr>
          <p:nvPr/>
        </p:nvPicPr>
        <p:blipFill>
          <a:blip r:embed="rId4"/>
          <a:stretch>
            <a:fillRect/>
          </a:stretch>
        </p:blipFill>
        <p:spPr>
          <a:xfrm>
            <a:off x="2667000" y="3857549"/>
            <a:ext cx="1328727" cy="1015114"/>
          </a:xfrm>
          <a:prstGeom prst="rect">
            <a:avLst/>
          </a:prstGeom>
        </p:spPr>
      </p:pic>
      <p:sp>
        <p:nvSpPr>
          <p:cNvPr id="6"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Quick Align to CAD</a:t>
            </a:r>
          </a:p>
        </p:txBody>
      </p:sp>
      <p:pic>
        <p:nvPicPr>
          <p:cNvPr id="7" name="Picture 6"/>
          <p:cNvPicPr>
            <a:picLocks noChangeAspect="1"/>
          </p:cNvPicPr>
          <p:nvPr/>
        </p:nvPicPr>
        <p:blipFill rotWithShape="1">
          <a:blip r:embed="rId5"/>
          <a:srcRect b="20761"/>
          <a:stretch/>
        </p:blipFill>
        <p:spPr>
          <a:xfrm>
            <a:off x="1600876" y="2647951"/>
            <a:ext cx="3161905" cy="3524250"/>
          </a:xfrm>
          <a:prstGeom prst="rect">
            <a:avLst/>
          </a:prstGeom>
        </p:spPr>
      </p:pic>
    </p:spTree>
    <p:extLst>
      <p:ext uri="{BB962C8B-B14F-4D97-AF65-F5344CB8AC3E}">
        <p14:creationId xmlns:p14="http://schemas.microsoft.com/office/powerpoint/2010/main" val="372819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7051" y="3264901"/>
            <a:ext cx="5069672" cy="556746"/>
          </a:xfrm>
          <a:prstGeom prst="rect">
            <a:avLst/>
          </a:prstGeom>
        </p:spPr>
      </p:pic>
      <p:cxnSp>
        <p:nvCxnSpPr>
          <p:cNvPr id="47" name="Straight Arrow Connector 46"/>
          <p:cNvCxnSpPr/>
          <p:nvPr/>
        </p:nvCxnSpPr>
        <p:spPr>
          <a:xfrm>
            <a:off x="3281917" y="3664246"/>
            <a:ext cx="1460205" cy="850605"/>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7"/>
          <a:stretch>
            <a:fillRect/>
          </a:stretch>
        </p:blipFill>
        <p:spPr>
          <a:xfrm>
            <a:off x="4776774" y="4024050"/>
            <a:ext cx="2277074" cy="868967"/>
          </a:xfrm>
          <a:prstGeom prst="rect">
            <a:avLst/>
          </a:prstGeom>
        </p:spPr>
      </p:pic>
      <p:pic>
        <p:nvPicPr>
          <p:cNvPr id="15" name="Picture 14"/>
          <p:cNvPicPr>
            <a:picLocks noChangeAspect="1"/>
          </p:cNvPicPr>
          <p:nvPr/>
        </p:nvPicPr>
        <p:blipFill>
          <a:blip r:embed="rId7"/>
          <a:stretch>
            <a:fillRect/>
          </a:stretch>
        </p:blipFill>
        <p:spPr>
          <a:xfrm>
            <a:off x="2879527" y="2883009"/>
            <a:ext cx="3419048" cy="1304762"/>
          </a:xfrm>
          <a:prstGeom prst="rect">
            <a:avLst/>
          </a:prstGeom>
        </p:spPr>
      </p:pic>
      <p:pic>
        <p:nvPicPr>
          <p:cNvPr id="8" name="Picture 7"/>
          <p:cNvPicPr>
            <a:picLocks noChangeAspect="1"/>
          </p:cNvPicPr>
          <p:nvPr/>
        </p:nvPicPr>
        <p:blipFill>
          <a:blip r:embed="rId8"/>
          <a:stretch>
            <a:fillRect/>
          </a:stretch>
        </p:blipFill>
        <p:spPr>
          <a:xfrm>
            <a:off x="3118953" y="3445398"/>
            <a:ext cx="2847619" cy="1447619"/>
          </a:xfrm>
          <a:prstGeom prst="rect">
            <a:avLst/>
          </a:prstGeom>
        </p:spPr>
      </p:pic>
      <p:sp>
        <p:nvSpPr>
          <p:cNvPr id="14" name="Rectangle 13"/>
          <p:cNvSpPr/>
          <p:nvPr/>
        </p:nvSpPr>
        <p:spPr>
          <a:xfrm>
            <a:off x="3118953" y="4748894"/>
            <a:ext cx="926592" cy="182880"/>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130030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7"/>
                                        </p:tgtEl>
                                      </p:cBhvr>
                                    </p:animEffect>
                                    <p:set>
                                      <p:cBhvr>
                                        <p:cTn id="10" dur="1" fill="hold">
                                          <p:stCondLst>
                                            <p:cond delay="499"/>
                                          </p:stCondLst>
                                        </p:cTn>
                                        <p:tgtEl>
                                          <p:spTgt spid="4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ppt_w</p:attrName>
                                        </p:attrNameLst>
                                      </p:cBhvr>
                                      <p:tavLst>
                                        <p:tav tm="0" fmla="#ppt_w*sin(2.5*pi*$)">
                                          <p:val>
                                            <p:fltVal val="0"/>
                                          </p:val>
                                        </p:tav>
                                        <p:tav tm="100000">
                                          <p:val>
                                            <p:fltVal val="1"/>
                                          </p:val>
                                        </p:tav>
                                      </p:tavLst>
                                    </p:anim>
                                    <p:anim calcmode="lin" valueType="num">
                                      <p:cBhvr>
                                        <p:cTn id="27"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Quick Align to CAD</a:t>
            </a:r>
          </a:p>
        </p:txBody>
      </p:sp>
      <p:pic>
        <p:nvPicPr>
          <p:cNvPr id="3" name="Picture 2"/>
          <p:cNvPicPr>
            <a:picLocks noChangeAspect="1"/>
          </p:cNvPicPr>
          <p:nvPr/>
        </p:nvPicPr>
        <p:blipFill>
          <a:blip r:embed="rId2"/>
          <a:stretch>
            <a:fillRect/>
          </a:stretch>
        </p:blipFill>
        <p:spPr>
          <a:xfrm>
            <a:off x="4495638" y="2590800"/>
            <a:ext cx="4172112" cy="2514600"/>
          </a:xfrm>
          <a:prstGeom prst="rect">
            <a:avLst/>
          </a:prstGeom>
        </p:spPr>
      </p:pic>
      <p:sp>
        <p:nvSpPr>
          <p:cNvPr id="4" name="TextBox 3"/>
          <p:cNvSpPr txBox="1"/>
          <p:nvPr/>
        </p:nvSpPr>
        <p:spPr>
          <a:xfrm>
            <a:off x="838200" y="2362200"/>
            <a:ext cx="3200400" cy="646331"/>
          </a:xfrm>
          <a:prstGeom prst="rect">
            <a:avLst/>
          </a:prstGeom>
          <a:noFill/>
        </p:spPr>
        <p:txBody>
          <a:bodyPr wrap="square" rtlCol="0">
            <a:spAutoFit/>
          </a:bodyPr>
          <a:lstStyle/>
          <a:p>
            <a:pPr marL="285750" indent="-285750">
              <a:buFont typeface="Arial" panose="020B0604020202020204" pitchFamily="34" charset="0"/>
              <a:buChar char="•"/>
            </a:pPr>
            <a:r>
              <a:rPr lang="en-US" dirty="0"/>
              <a:t>Single Click on CAD to Select Locations to Measure</a:t>
            </a:r>
          </a:p>
        </p:txBody>
      </p:sp>
      <p:pic>
        <p:nvPicPr>
          <p:cNvPr id="5" name="Picture 4"/>
          <p:cNvPicPr>
            <a:picLocks noChangeAspect="1"/>
          </p:cNvPicPr>
          <p:nvPr/>
        </p:nvPicPr>
        <p:blipFill>
          <a:blip r:embed="rId3"/>
          <a:stretch>
            <a:fillRect/>
          </a:stretch>
        </p:blipFill>
        <p:spPr>
          <a:xfrm>
            <a:off x="4552950" y="1769663"/>
            <a:ext cx="4114800" cy="4156874"/>
          </a:xfrm>
          <a:prstGeom prst="rect">
            <a:avLst/>
          </a:prstGeom>
        </p:spPr>
      </p:pic>
      <p:sp>
        <p:nvSpPr>
          <p:cNvPr id="6" name="TextBox 5"/>
          <p:cNvSpPr txBox="1"/>
          <p:nvPr/>
        </p:nvSpPr>
        <p:spPr>
          <a:xfrm>
            <a:off x="838200" y="3286200"/>
            <a:ext cx="32004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Measure points on the real part that refer to the bullseye locations</a:t>
            </a:r>
          </a:p>
        </p:txBody>
      </p:sp>
      <p:sp>
        <p:nvSpPr>
          <p:cNvPr id="7" name="TextBox 6"/>
          <p:cNvSpPr txBox="1"/>
          <p:nvPr/>
        </p:nvSpPr>
        <p:spPr>
          <a:xfrm>
            <a:off x="914400" y="4487199"/>
            <a:ext cx="3200400" cy="369332"/>
          </a:xfrm>
          <a:prstGeom prst="rect">
            <a:avLst/>
          </a:prstGeom>
          <a:noFill/>
        </p:spPr>
        <p:txBody>
          <a:bodyPr wrap="square" rtlCol="0">
            <a:spAutoFit/>
          </a:bodyPr>
          <a:lstStyle/>
          <a:p>
            <a:pPr marL="285750" indent="-285750">
              <a:buFont typeface="Arial" panose="020B0604020202020204" pitchFamily="34" charset="0"/>
              <a:buChar char="•"/>
            </a:pPr>
            <a:r>
              <a:rPr lang="en-US" dirty="0"/>
              <a:t>Once Completed “</a:t>
            </a:r>
            <a:r>
              <a:rPr lang="en-US" dirty="0">
                <a:solidFill>
                  <a:srgbClr val="00B050"/>
                </a:solidFill>
              </a:rPr>
              <a:t>Accept</a:t>
            </a:r>
            <a:r>
              <a:rPr lang="en-US" dirty="0"/>
              <a:t>”</a:t>
            </a:r>
          </a:p>
        </p:txBody>
      </p:sp>
      <p:pic>
        <p:nvPicPr>
          <p:cNvPr id="8" name="Picture 7"/>
          <p:cNvPicPr>
            <a:picLocks noChangeAspect="1"/>
          </p:cNvPicPr>
          <p:nvPr/>
        </p:nvPicPr>
        <p:blipFill>
          <a:blip r:embed="rId4"/>
          <a:stretch>
            <a:fillRect/>
          </a:stretch>
        </p:blipFill>
        <p:spPr>
          <a:xfrm>
            <a:off x="4552950" y="1769663"/>
            <a:ext cx="4174230" cy="4156874"/>
          </a:xfrm>
          <a:prstGeom prst="rect">
            <a:avLst/>
          </a:prstGeom>
        </p:spPr>
      </p:pic>
      <p:sp>
        <p:nvSpPr>
          <p:cNvPr id="9" name="Rectangle 8"/>
          <p:cNvSpPr/>
          <p:nvPr/>
        </p:nvSpPr>
        <p:spPr>
          <a:xfrm>
            <a:off x="4648200" y="2514600"/>
            <a:ext cx="868680" cy="170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2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32" presetClass="emph" presetSubtype="0" fill="hold" grpId="0" nodeType="withEffect">
                                  <p:stCondLst>
                                    <p:cond delay="0"/>
                                  </p:stCondLst>
                                  <p:childTnLst>
                                    <p:animRot by="120000">
                                      <p:cBhvr>
                                        <p:cTn id="31" dur="100" fill="hold">
                                          <p:stCondLst>
                                            <p:cond delay="0"/>
                                          </p:stCondLst>
                                        </p:cTn>
                                        <p:tgtEl>
                                          <p:spTgt spid="9"/>
                                        </p:tgtEl>
                                        <p:attrNameLst>
                                          <p:attrName>r</p:attrName>
                                        </p:attrNameLst>
                                      </p:cBhvr>
                                    </p:animRot>
                                    <p:animRot by="-240000">
                                      <p:cBhvr>
                                        <p:cTn id="32" dur="200" fill="hold">
                                          <p:stCondLst>
                                            <p:cond delay="200"/>
                                          </p:stCondLst>
                                        </p:cTn>
                                        <p:tgtEl>
                                          <p:spTgt spid="9"/>
                                        </p:tgtEl>
                                        <p:attrNameLst>
                                          <p:attrName>r</p:attrName>
                                        </p:attrNameLst>
                                      </p:cBhvr>
                                    </p:animRot>
                                    <p:animRot by="240000">
                                      <p:cBhvr>
                                        <p:cTn id="33" dur="200" fill="hold">
                                          <p:stCondLst>
                                            <p:cond delay="400"/>
                                          </p:stCondLst>
                                        </p:cTn>
                                        <p:tgtEl>
                                          <p:spTgt spid="9"/>
                                        </p:tgtEl>
                                        <p:attrNameLst>
                                          <p:attrName>r</p:attrName>
                                        </p:attrNameLst>
                                      </p:cBhvr>
                                    </p:animRot>
                                    <p:animRot by="-240000">
                                      <p:cBhvr>
                                        <p:cTn id="34" dur="200" fill="hold">
                                          <p:stCondLst>
                                            <p:cond delay="600"/>
                                          </p:stCondLst>
                                        </p:cTn>
                                        <p:tgtEl>
                                          <p:spTgt spid="9"/>
                                        </p:tgtEl>
                                        <p:attrNameLst>
                                          <p:attrName>r</p:attrName>
                                        </p:attrNameLst>
                                      </p:cBhvr>
                                    </p:animRot>
                                    <p:animRot by="120000">
                                      <p:cBhvr>
                                        <p:cTn id="35"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pic>
        <p:nvPicPr>
          <p:cNvPr id="9" name="Picture 6" descr="C:\Users\Jeremy\AppData\Local\Temp\SNAGHTMLb257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432" y="2332461"/>
            <a:ext cx="5225084" cy="344479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481021"/>
            <a:ext cx="9144000" cy="605175"/>
            <a:chOff x="0" y="481021"/>
            <a:chExt cx="9144000" cy="605175"/>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4" cstate="print"/>
            <a:srcRect/>
            <a:stretch>
              <a:fillRect/>
            </a:stretch>
          </p:blipFill>
          <p:spPr bwMode="auto">
            <a:xfrm>
              <a:off x="1143000" y="486590"/>
              <a:ext cx="8001000" cy="152399"/>
            </a:xfrm>
            <a:prstGeom prst="rect">
              <a:avLst/>
            </a:prstGeom>
            <a:noFill/>
            <a:ln w="9525">
              <a:noFill/>
              <a:miter lim="800000"/>
              <a:headEnd/>
              <a:tailEnd/>
            </a:ln>
          </p:spPr>
        </p:pic>
      </p:grpSp>
      <p:sp>
        <p:nvSpPr>
          <p:cNvPr id="15" name="Title 1"/>
          <p:cNvSpPr txBox="1">
            <a:spLocks/>
          </p:cNvSpPr>
          <p:nvPr/>
        </p:nvSpPr>
        <p:spPr>
          <a:xfrm>
            <a:off x="-247357" y="847508"/>
            <a:ext cx="5083390" cy="9293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Dimensions:</a:t>
            </a:r>
          </a:p>
        </p:txBody>
      </p:sp>
      <p:pic>
        <p:nvPicPr>
          <p:cNvPr id="4" name="Picture 3"/>
          <p:cNvPicPr>
            <a:picLocks noChangeAspect="1"/>
          </p:cNvPicPr>
          <p:nvPr/>
        </p:nvPicPr>
        <p:blipFill>
          <a:blip r:embed="rId5"/>
          <a:stretch>
            <a:fillRect/>
          </a:stretch>
        </p:blipFill>
        <p:spPr>
          <a:xfrm>
            <a:off x="877289" y="3492952"/>
            <a:ext cx="2161905" cy="1123810"/>
          </a:xfrm>
          <a:prstGeom prst="rect">
            <a:avLst/>
          </a:prstGeom>
        </p:spPr>
      </p:pic>
      <p:sp>
        <p:nvSpPr>
          <p:cNvPr id="17" name="Content Placeholder 2"/>
          <p:cNvSpPr txBox="1">
            <a:spLocks/>
          </p:cNvSpPr>
          <p:nvPr/>
        </p:nvSpPr>
        <p:spPr>
          <a:xfrm>
            <a:off x="533401" y="1560249"/>
            <a:ext cx="5562600" cy="87815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b="1" i="1" dirty="0">
                <a:solidFill>
                  <a:schemeClr val="tx1"/>
                </a:solidFill>
              </a:rPr>
              <a:t>Text orientation control (Screen / Along)</a:t>
            </a:r>
          </a:p>
          <a:p>
            <a:pPr marL="342900" indent="-342900" algn="l">
              <a:buFont typeface="Wingdings" panose="05000000000000000000" pitchFamily="2" charset="2"/>
              <a:buChar char="Ø"/>
            </a:pPr>
            <a:r>
              <a:rPr lang="en-US" sz="2000" b="1" i="1" dirty="0">
                <a:solidFill>
                  <a:schemeClr val="tx1"/>
                </a:solidFill>
              </a:rPr>
              <a:t>Dimension component control (Point to Point)</a:t>
            </a:r>
          </a:p>
          <a:p>
            <a:pPr marL="342900" indent="-342900" algn="l">
              <a:buFont typeface="Wingdings" panose="05000000000000000000" pitchFamily="2" charset="2"/>
              <a:buChar char="Ø"/>
            </a:pPr>
            <a:endParaRPr lang="en-US" sz="2000" dirty="0"/>
          </a:p>
        </p:txBody>
      </p:sp>
      <p:sp>
        <p:nvSpPr>
          <p:cNvPr id="16"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Dimensions </a:t>
            </a:r>
            <a:r>
              <a:rPr lang="en-US" sz="2500" dirty="0">
                <a:solidFill>
                  <a:srgbClr val="00BEFF"/>
                </a:solidFill>
                <a:latin typeface="Oswald Light"/>
                <a:cs typeface="Oswald Regular"/>
              </a:rPr>
              <a:t>&amp; Callouts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226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00000">
            <a:off x="3277433" y="3303900"/>
            <a:ext cx="2124560" cy="2096605"/>
          </a:xfrm>
          <a:prstGeom prst="rect">
            <a:avLst/>
          </a:prstGeom>
        </p:spPr>
      </p:pic>
      <p:sp>
        <p:nvSpPr>
          <p:cNvPr id="9" name="4-Point Star 8"/>
          <p:cNvSpPr/>
          <p:nvPr/>
        </p:nvSpPr>
        <p:spPr>
          <a:xfrm>
            <a:off x="4187603" y="4153235"/>
            <a:ext cx="397934" cy="397934"/>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V="1">
            <a:off x="4386570" y="2858918"/>
            <a:ext cx="762400" cy="1481193"/>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3" name="Subtitle 2"/>
          <p:cNvSpPr txBox="1">
            <a:spLocks/>
          </p:cNvSpPr>
          <p:nvPr/>
        </p:nvSpPr>
        <p:spPr>
          <a:xfrm>
            <a:off x="4381100" y="1696514"/>
            <a:ext cx="3334257" cy="1514261"/>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2000" dirty="0">
                <a:solidFill>
                  <a:srgbClr val="00BEFF"/>
                </a:solidFill>
                <a:latin typeface="Oswald Regular"/>
                <a:cs typeface="Oswald Regular"/>
              </a:rPr>
              <a:t>Recorded Point</a:t>
            </a:r>
          </a:p>
          <a:p>
            <a:pPr>
              <a:lnSpc>
                <a:spcPct val="120000"/>
              </a:lnSpc>
            </a:pPr>
            <a:r>
              <a:rPr lang="en-US" sz="1800" dirty="0">
                <a:solidFill>
                  <a:schemeClr val="tx1">
                    <a:lumMod val="60000"/>
                    <a:lumOff val="40000"/>
                  </a:schemeClr>
                </a:solidFill>
                <a:latin typeface="Oswald Light"/>
                <a:cs typeface="Oswald Light"/>
              </a:rPr>
              <a:t>SA always records the </a:t>
            </a:r>
            <a:r>
              <a:rPr lang="en-US" sz="1800" dirty="0">
                <a:solidFill>
                  <a:srgbClr val="FFC000"/>
                </a:solidFill>
                <a:latin typeface="Oswald Light"/>
                <a:cs typeface="Oswald Light"/>
              </a:rPr>
              <a:t>center</a:t>
            </a:r>
            <a:r>
              <a:rPr lang="en-US" sz="1800" dirty="0">
                <a:solidFill>
                  <a:schemeClr val="tx1">
                    <a:lumMod val="60000"/>
                    <a:lumOff val="40000"/>
                  </a:schemeClr>
                </a:solidFill>
                <a:latin typeface="Oswald Light"/>
                <a:cs typeface="Oswald Light"/>
              </a:rPr>
              <a:t> of the probe when a point is measure.</a:t>
            </a:r>
            <a:endParaRPr lang="en-US" sz="1400" dirty="0">
              <a:solidFill>
                <a:schemeClr val="tx1">
                  <a:lumMod val="60000"/>
                  <a:lumOff val="40000"/>
                </a:schemeClr>
              </a:solidFill>
              <a:latin typeface="Oswald Light"/>
              <a:cs typeface="Oswald Light"/>
            </a:endParaRPr>
          </a:p>
        </p:txBody>
      </p:sp>
      <p:grpSp>
        <p:nvGrpSpPr>
          <p:cNvPr id="3" name="Group 2"/>
          <p:cNvGrpSpPr/>
          <p:nvPr/>
        </p:nvGrpSpPr>
        <p:grpSpPr>
          <a:xfrm>
            <a:off x="533400" y="2590801"/>
            <a:ext cx="8305800" cy="4038599"/>
            <a:chOff x="-25402" y="2462965"/>
            <a:chExt cx="9214294" cy="3533552"/>
          </a:xfrm>
        </p:grpSpPr>
        <p:sp>
          <p:nvSpPr>
            <p:cNvPr id="11" name="Freeform 10"/>
            <p:cNvSpPr/>
            <p:nvPr/>
          </p:nvSpPr>
          <p:spPr>
            <a:xfrm>
              <a:off x="-25402" y="2462965"/>
              <a:ext cx="9214294" cy="3533552"/>
            </a:xfrm>
            <a:custGeom>
              <a:avLst/>
              <a:gdLst>
                <a:gd name="connsiteX0" fmla="*/ 68071 w 5639138"/>
                <a:gd name="connsiteY0" fmla="*/ 2700866 h 2700866"/>
                <a:gd name="connsiteX1" fmla="*/ 499871 w 5639138"/>
                <a:gd name="connsiteY1" fmla="*/ 2269066 h 2700866"/>
                <a:gd name="connsiteX2" fmla="*/ 3784938 w 5639138"/>
                <a:gd name="connsiteY2" fmla="*/ 1498600 h 2700866"/>
                <a:gd name="connsiteX3" fmla="*/ 5639138 w 5639138"/>
                <a:gd name="connsiteY3" fmla="*/ 0 h 2700866"/>
                <a:gd name="connsiteX0" fmla="*/ 4294 w 7446495"/>
                <a:gd name="connsiteY0" fmla="*/ 2895599 h 2895599"/>
                <a:gd name="connsiteX1" fmla="*/ 2307228 w 7446495"/>
                <a:gd name="connsiteY1" fmla="*/ 2269066 h 2895599"/>
                <a:gd name="connsiteX2" fmla="*/ 5592295 w 7446495"/>
                <a:gd name="connsiteY2" fmla="*/ 1498600 h 2895599"/>
                <a:gd name="connsiteX3" fmla="*/ 7446495 w 7446495"/>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5964047"/>
                <a:gd name="connsiteY0" fmla="*/ 2307264 h 2307264"/>
                <a:gd name="connsiteX1" fmla="*/ 2302934 w 5964047"/>
                <a:gd name="connsiteY1" fmla="*/ 1680731 h 2307264"/>
                <a:gd name="connsiteX2" fmla="*/ 5588001 w 5964047"/>
                <a:gd name="connsiteY2" fmla="*/ 910265 h 2307264"/>
                <a:gd name="connsiteX3" fmla="*/ 5882759 w 5964047"/>
                <a:gd name="connsiteY3" fmla="*/ 0 h 2307264"/>
                <a:gd name="connsiteX0" fmla="*/ 0 w 6085605"/>
                <a:gd name="connsiteY0" fmla="*/ 2307264 h 2307264"/>
                <a:gd name="connsiteX1" fmla="*/ 2302934 w 6085605"/>
                <a:gd name="connsiteY1" fmla="*/ 1680731 h 2307264"/>
                <a:gd name="connsiteX2" fmla="*/ 5588001 w 6085605"/>
                <a:gd name="connsiteY2" fmla="*/ 910265 h 2307264"/>
                <a:gd name="connsiteX3" fmla="*/ 5882759 w 6085605"/>
                <a:gd name="connsiteY3" fmla="*/ 0 h 2307264"/>
                <a:gd name="connsiteX0" fmla="*/ 0 w 5902324"/>
                <a:gd name="connsiteY0" fmla="*/ 2307264 h 2307264"/>
                <a:gd name="connsiteX1" fmla="*/ 2302934 w 5902324"/>
                <a:gd name="connsiteY1" fmla="*/ 1680731 h 2307264"/>
                <a:gd name="connsiteX2" fmla="*/ 5588001 w 5902324"/>
                <a:gd name="connsiteY2" fmla="*/ 910265 h 2307264"/>
                <a:gd name="connsiteX3" fmla="*/ 5882759 w 590232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9215216"/>
                <a:gd name="connsiteY0" fmla="*/ 3533552 h 3533552"/>
                <a:gd name="connsiteX1" fmla="*/ 2302934 w 9215216"/>
                <a:gd name="connsiteY1" fmla="*/ 2907019 h 3533552"/>
                <a:gd name="connsiteX2" fmla="*/ 5396615 w 9215216"/>
                <a:gd name="connsiteY2" fmla="*/ 2122376 h 3533552"/>
                <a:gd name="connsiteX3" fmla="*/ 9214294 w 9215216"/>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Lst>
              <a:ahLst/>
              <a:cxnLst>
                <a:cxn ang="0">
                  <a:pos x="connsiteX0" y="connsiteY0"/>
                </a:cxn>
                <a:cxn ang="0">
                  <a:pos x="connsiteX1" y="connsiteY1"/>
                </a:cxn>
                <a:cxn ang="0">
                  <a:pos x="connsiteX2" y="connsiteY2"/>
                </a:cxn>
                <a:cxn ang="0">
                  <a:pos x="connsiteX3" y="connsiteY3"/>
                </a:cxn>
              </a:cxnLst>
              <a:rect l="l" t="t" r="r" b="b"/>
              <a:pathLst>
                <a:path w="9214294" h="3533552">
                  <a:moveTo>
                    <a:pt x="0" y="3533552"/>
                  </a:moveTo>
                  <a:cubicBezTo>
                    <a:pt x="710495" y="3324708"/>
                    <a:pt x="1403498" y="3142215"/>
                    <a:pt x="2302934" y="2907019"/>
                  </a:cubicBezTo>
                  <a:cubicBezTo>
                    <a:pt x="3202370" y="2671823"/>
                    <a:pt x="4660574" y="2571438"/>
                    <a:pt x="5396615" y="2122376"/>
                  </a:cubicBezTo>
                  <a:cubicBezTo>
                    <a:pt x="6387839" y="1368513"/>
                    <a:pt x="5560139" y="532054"/>
                    <a:pt x="9214294" y="0"/>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ubtitle 2"/>
            <p:cNvSpPr txBox="1">
              <a:spLocks/>
            </p:cNvSpPr>
            <p:nvPr/>
          </p:nvSpPr>
          <p:spPr>
            <a:xfrm>
              <a:off x="6320823" y="3436770"/>
              <a:ext cx="2656946" cy="947952"/>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BEFF"/>
                  </a:solidFill>
                  <a:latin typeface="Oswald Regular"/>
                  <a:cs typeface="Oswald Regular"/>
                </a:rPr>
                <a:t>Offsets</a:t>
              </a:r>
            </a:p>
            <a:p>
              <a:pPr algn="l">
                <a:lnSpc>
                  <a:spcPct val="120000"/>
                </a:lnSpc>
              </a:pPr>
              <a:r>
                <a:rPr lang="en-US" sz="1400" dirty="0">
                  <a:solidFill>
                    <a:schemeClr val="tx1">
                      <a:lumMod val="60000"/>
                      <a:lumOff val="40000"/>
                    </a:schemeClr>
                  </a:solidFill>
                  <a:latin typeface="Oswald Light"/>
                  <a:cs typeface="Oswald Light"/>
                </a:rPr>
                <a:t>Probe offsets are stored with every measured point.</a:t>
              </a:r>
            </a:p>
          </p:txBody>
        </p:sp>
        <p:cxnSp>
          <p:nvCxnSpPr>
            <p:cNvPr id="16" name="Straight Arrow Connector 15"/>
            <p:cNvCxnSpPr/>
            <p:nvPr/>
          </p:nvCxnSpPr>
          <p:spPr>
            <a:xfrm>
              <a:off x="5722965" y="3487304"/>
              <a:ext cx="460912" cy="897414"/>
            </a:xfrm>
            <a:prstGeom prst="straightConnector1">
              <a:avLst/>
            </a:prstGeom>
            <a:ln w="12700" cmpd="sng">
              <a:solidFill>
                <a:srgbClr val="00BEFF"/>
              </a:solidFill>
              <a:headEnd type="stealth"/>
              <a:tailEnd type="stealth"/>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4283293" y="3306573"/>
              <a:ext cx="2115951" cy="689820"/>
            </a:xfrm>
            <a:prstGeom prst="straightConnector1">
              <a:avLst/>
            </a:prstGeom>
            <a:ln w="12700" cmpd="sng">
              <a:solidFill>
                <a:srgbClr val="00BEFF"/>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4621547" y="4220683"/>
              <a:ext cx="2115951" cy="689820"/>
            </a:xfrm>
            <a:prstGeom prst="straightConnector1">
              <a:avLst/>
            </a:prstGeom>
            <a:ln w="12700" cmpd="sng">
              <a:solidFill>
                <a:srgbClr val="00BE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9"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3254906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352800" y="3124282"/>
            <a:ext cx="5627078" cy="2666918"/>
          </a:xfrm>
          <a:prstGeom prst="rect">
            <a:avLst/>
          </a:prstGeom>
        </p:spPr>
      </p:pic>
      <p:sp>
        <p:nvSpPr>
          <p:cNvPr id="9" name="4-Point Star 8"/>
          <p:cNvSpPr/>
          <p:nvPr/>
        </p:nvSpPr>
        <p:spPr>
          <a:xfrm>
            <a:off x="5715000" y="5105400"/>
            <a:ext cx="152400" cy="152400"/>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657171" y="1816660"/>
            <a:ext cx="1872189" cy="3254522"/>
          </a:xfrm>
          <a:prstGeom prst="rect">
            <a:avLst/>
          </a:prstGeom>
        </p:spPr>
      </p:pic>
      <p:sp>
        <p:nvSpPr>
          <p:cNvPr id="3" name="Rectangle 2"/>
          <p:cNvSpPr/>
          <p:nvPr/>
        </p:nvSpPr>
        <p:spPr>
          <a:xfrm>
            <a:off x="885771" y="3198253"/>
            <a:ext cx="1447800" cy="228600"/>
          </a:xfrm>
          <a:prstGeom prst="rect">
            <a:avLst/>
          </a:prstGeom>
          <a:solidFill>
            <a:srgbClr val="FFFF00">
              <a:alpha val="2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697864" y="2362200"/>
            <a:ext cx="5309872" cy="1986963"/>
          </a:xfrm>
          <a:prstGeom prst="rect">
            <a:avLst/>
          </a:prstGeom>
        </p:spPr>
      </p:pic>
      <p:sp>
        <p:nvSpPr>
          <p:cNvPr id="5" name="Rectangle 4"/>
          <p:cNvSpPr/>
          <p:nvPr/>
        </p:nvSpPr>
        <p:spPr>
          <a:xfrm>
            <a:off x="5363283" y="3076333"/>
            <a:ext cx="609600" cy="152400"/>
          </a:xfrm>
          <a:prstGeom prst="rect">
            <a:avLst/>
          </a:prstGeom>
          <a:solidFill>
            <a:srgbClr val="FFFF00">
              <a:alpha val="39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3053625" y="2803668"/>
            <a:ext cx="2289312" cy="3604924"/>
          </a:xfrm>
          <a:prstGeom prst="rect">
            <a:avLst/>
          </a:prstGeom>
        </p:spPr>
      </p:pic>
      <p:sp>
        <p:nvSpPr>
          <p:cNvPr id="17"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Point Traceability</a:t>
            </a:r>
          </a:p>
        </p:txBody>
      </p:sp>
    </p:spTree>
    <p:extLst>
      <p:ext uri="{BB962C8B-B14F-4D97-AF65-F5344CB8AC3E}">
        <p14:creationId xmlns:p14="http://schemas.microsoft.com/office/powerpoint/2010/main" val="331897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sp>
        <p:nvSpPr>
          <p:cNvPr id="52" name="Subtitle 2"/>
          <p:cNvSpPr txBox="1">
            <a:spLocks/>
          </p:cNvSpPr>
          <p:nvPr/>
        </p:nvSpPr>
        <p:spPr>
          <a:xfrm>
            <a:off x="5351669" y="4266787"/>
            <a:ext cx="1548502"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Measurement Profiles</a:t>
            </a:r>
          </a:p>
        </p:txBody>
      </p:sp>
      <p:cxnSp>
        <p:nvCxnSpPr>
          <p:cNvPr id="53" name="Straight Arrow Connector 52"/>
          <p:cNvCxnSpPr/>
          <p:nvPr/>
        </p:nvCxnSpPr>
        <p:spPr>
          <a:xfrm>
            <a:off x="5395659" y="3872677"/>
            <a:ext cx="543685" cy="39263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4197666" y="3846480"/>
            <a:ext cx="2451227" cy="46298"/>
          </a:xfrm>
          <a:prstGeom prst="rect">
            <a:avLst/>
          </a:prstGeom>
          <a:solidFill>
            <a:srgbClr val="00B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4197666" y="3409632"/>
            <a:ext cx="119799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86400" y="3406865"/>
            <a:ext cx="1197993" cy="3657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2349210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6" presetClass="entr" presetSubtype="16"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circle(in)">
                                      <p:cBhvr>
                                        <p:cTn id="2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repeatCount="indefinite" fill="hold" display="0">
                  <p:stCondLst>
                    <p:cond delay="indefinite"/>
                  </p:stCondLst>
                </p:cTn>
                <p:tgtEl>
                  <p:spTgt spid="12"/>
                </p:tgtEl>
              </p:cMediaNode>
            </p:video>
          </p:childTnLst>
        </p:cTn>
      </p:par>
    </p:tnLst>
    <p:bldLst>
      <p:bldP spid="52" grpId="0"/>
      <p:bldP spid="54" grpId="0" animBg="1"/>
      <p:bldP spid="2" grpId="0" animBg="1"/>
      <p:bldP spid="2" grpId="1"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75119" y="1434438"/>
            <a:ext cx="5774762" cy="4192477"/>
          </a:xfrm>
          <a:prstGeom prst="rect">
            <a:avLst/>
          </a:prstGeom>
        </p:spPr>
      </p:pic>
      <p:pic>
        <p:nvPicPr>
          <p:cNvPr id="9218" name="Picture 2" descr="C:\Users\Jeremy\AppData\Local\Temp\SNAGHTML1cd83b9.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0038" y="4389711"/>
            <a:ext cx="2163615" cy="179224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sers\Jeremy\AppData\Local\Temp\SNAGHTML1cdaa2c.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04590" y="4389712"/>
            <a:ext cx="2177720" cy="17919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168341" y="5418271"/>
            <a:ext cx="1251643" cy="2012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
        <p:nvSpPr>
          <p:cNvPr id="4" name="Rectangle 3"/>
          <p:cNvSpPr/>
          <p:nvPr/>
        </p:nvSpPr>
        <p:spPr>
          <a:xfrm>
            <a:off x="4495800" y="3429000"/>
            <a:ext cx="304800" cy="33540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18558" y="3429000"/>
            <a:ext cx="304800" cy="33540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692495" y="4397084"/>
            <a:ext cx="2161157" cy="17846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12776" y="4389711"/>
            <a:ext cx="2169533" cy="17919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a:stCxn id="4" idx="2"/>
            <a:endCxn id="9218" idx="0"/>
          </p:cNvCxnSpPr>
          <p:nvPr/>
        </p:nvCxnSpPr>
        <p:spPr>
          <a:xfrm flipH="1">
            <a:off x="3771846" y="3764402"/>
            <a:ext cx="876354" cy="6253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2"/>
            <a:endCxn id="17" idx="0"/>
          </p:cNvCxnSpPr>
          <p:nvPr/>
        </p:nvCxnSpPr>
        <p:spPr>
          <a:xfrm>
            <a:off x="4970958" y="3764402"/>
            <a:ext cx="1026585" cy="6253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021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up)">
                                      <p:cBhvr>
                                        <p:cTn id="7" dur="500"/>
                                        <p:tgtEl>
                                          <p:spTgt spid="9218"/>
                                        </p:tgtEl>
                                      </p:cBhvr>
                                    </p:animEffect>
                                  </p:childTnLst>
                                </p:cTn>
                              </p:par>
                              <p:par>
                                <p:cTn id="8" presetID="22" presetClass="entr" presetSubtype="1"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up)">
                                      <p:cBhvr>
                                        <p:cTn id="10" dur="500"/>
                                        <p:tgtEl>
                                          <p:spTgt spid="92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heel(1)">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12"/>
                </p:tgtEl>
              </p:cMediaNode>
            </p:video>
          </p:childTnLst>
        </p:cTn>
      </p:par>
    </p:tnLst>
    <p:bldLst>
      <p:bldP spid="2" grpId="0" animBg="1"/>
      <p:bldP spid="4" grpId="0" animBg="1"/>
      <p:bldP spid="13" grpId="0" animBg="1"/>
      <p:bldP spid="15"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 Control</a:t>
            </a:r>
          </a:p>
        </p:txBody>
      </p:sp>
      <p:pic>
        <p:nvPicPr>
          <p:cNvPr id="6" name="Picture 5"/>
          <p:cNvPicPr>
            <a:picLocks noChangeAspect="1"/>
          </p:cNvPicPr>
          <p:nvPr/>
        </p:nvPicPr>
        <p:blipFill>
          <a:blip r:embed="rId3"/>
          <a:stretch>
            <a:fillRect/>
          </a:stretch>
        </p:blipFill>
        <p:spPr>
          <a:xfrm>
            <a:off x="4481336" y="1728098"/>
            <a:ext cx="3548270" cy="2046613"/>
          </a:xfrm>
          <a:prstGeom prst="rect">
            <a:avLst/>
          </a:prstGeom>
        </p:spPr>
      </p:pic>
      <p:pic>
        <p:nvPicPr>
          <p:cNvPr id="8" name="Picture 7"/>
          <p:cNvPicPr>
            <a:picLocks noChangeAspect="1"/>
          </p:cNvPicPr>
          <p:nvPr/>
        </p:nvPicPr>
        <p:blipFill>
          <a:blip r:embed="rId4"/>
          <a:stretch>
            <a:fillRect/>
          </a:stretch>
        </p:blipFill>
        <p:spPr>
          <a:xfrm>
            <a:off x="1143000" y="1676400"/>
            <a:ext cx="2756452" cy="4968023"/>
          </a:xfrm>
          <a:prstGeom prst="rect">
            <a:avLst/>
          </a:prstGeom>
        </p:spPr>
      </p:pic>
      <p:pic>
        <p:nvPicPr>
          <p:cNvPr id="9" name="Picture 8"/>
          <p:cNvPicPr>
            <a:picLocks noChangeAspect="1"/>
          </p:cNvPicPr>
          <p:nvPr/>
        </p:nvPicPr>
        <p:blipFill>
          <a:blip r:embed="rId5"/>
          <a:stretch>
            <a:fillRect/>
          </a:stretch>
        </p:blipFill>
        <p:spPr>
          <a:xfrm>
            <a:off x="4484649" y="4067142"/>
            <a:ext cx="2449551" cy="2167813"/>
          </a:xfrm>
          <a:prstGeom prst="rect">
            <a:avLst/>
          </a:prstGeom>
        </p:spPr>
      </p:pic>
    </p:spTree>
    <p:extLst>
      <p:ext uri="{BB962C8B-B14F-4D97-AF65-F5344CB8AC3E}">
        <p14:creationId xmlns:p14="http://schemas.microsoft.com/office/powerpoint/2010/main" val="28808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Best-Fit Alignment</a:t>
            </a:r>
          </a:p>
        </p:txBody>
      </p:sp>
    </p:spTree>
    <p:extLst>
      <p:ext uri="{BB962C8B-B14F-4D97-AF65-F5344CB8AC3E}">
        <p14:creationId xmlns:p14="http://schemas.microsoft.com/office/powerpoint/2010/main" val="3941102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33400" y="1941731"/>
            <a:ext cx="8380307" cy="4267200"/>
          </a:xfrm>
          <a:prstGeom prst="rect">
            <a:avLst/>
          </a:prstGeom>
        </p:spPr>
      </p:pic>
      <p:sp>
        <p:nvSpPr>
          <p:cNvPr id="11" name="TextBox 10"/>
          <p:cNvSpPr txBox="1"/>
          <p:nvPr/>
        </p:nvSpPr>
        <p:spPr>
          <a:xfrm>
            <a:off x="857370" y="1676400"/>
            <a:ext cx="3257430" cy="646331"/>
          </a:xfrm>
          <a:prstGeom prst="rect">
            <a:avLst/>
          </a:prstGeom>
          <a:noFill/>
        </p:spPr>
        <p:txBody>
          <a:bodyPr wrap="none" rtlCol="0">
            <a:spAutoFit/>
          </a:bodyPr>
          <a:lstStyle/>
          <a:p>
            <a:r>
              <a:rPr lang="en-US" dirty="0"/>
              <a:t>Measured points are tied to the </a:t>
            </a:r>
          </a:p>
          <a:p>
            <a:r>
              <a:rPr lang="en-US" dirty="0"/>
              <a:t>Instrument that measured them </a:t>
            </a:r>
          </a:p>
        </p:txBody>
      </p:sp>
      <p:sp>
        <p:nvSpPr>
          <p:cNvPr id="12" name="TextBox 11"/>
          <p:cNvSpPr txBox="1"/>
          <p:nvPr/>
        </p:nvSpPr>
        <p:spPr>
          <a:xfrm>
            <a:off x="4876800" y="5257800"/>
            <a:ext cx="3703001" cy="646331"/>
          </a:xfrm>
          <a:prstGeom prst="rect">
            <a:avLst/>
          </a:prstGeom>
          <a:noFill/>
        </p:spPr>
        <p:txBody>
          <a:bodyPr wrap="none" rtlCol="0">
            <a:spAutoFit/>
          </a:bodyPr>
          <a:lstStyle/>
          <a:p>
            <a:r>
              <a:rPr lang="en-US" dirty="0"/>
              <a:t>Instruments can be moved as needed</a:t>
            </a:r>
          </a:p>
          <a:p>
            <a:r>
              <a:rPr lang="en-US" dirty="0"/>
              <a:t>without losing measurement integrity</a:t>
            </a:r>
          </a:p>
        </p:txBody>
      </p:sp>
      <p:sp>
        <p:nvSpPr>
          <p:cNvPr id="16"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Best-Fit Alignment</a:t>
            </a:r>
          </a:p>
        </p:txBody>
      </p:sp>
      <p:pic>
        <p:nvPicPr>
          <p:cNvPr id="4" name="Picture 3"/>
          <p:cNvPicPr>
            <a:picLocks noChangeAspect="1"/>
          </p:cNvPicPr>
          <p:nvPr/>
        </p:nvPicPr>
        <p:blipFill>
          <a:blip r:embed="rId4"/>
          <a:stretch>
            <a:fillRect/>
          </a:stretch>
        </p:blipFill>
        <p:spPr>
          <a:xfrm>
            <a:off x="2431461" y="2560931"/>
            <a:ext cx="2457143" cy="4028571"/>
          </a:xfrm>
          <a:prstGeom prst="rect">
            <a:avLst/>
          </a:prstGeom>
        </p:spPr>
      </p:pic>
      <p:pic>
        <p:nvPicPr>
          <p:cNvPr id="3" name="Picture 2"/>
          <p:cNvPicPr>
            <a:picLocks noChangeAspect="1"/>
          </p:cNvPicPr>
          <p:nvPr/>
        </p:nvPicPr>
        <p:blipFill>
          <a:blip r:embed="rId5"/>
          <a:stretch>
            <a:fillRect/>
          </a:stretch>
        </p:blipFill>
        <p:spPr>
          <a:xfrm>
            <a:off x="2536224" y="2406238"/>
            <a:ext cx="2247619" cy="4380952"/>
          </a:xfrm>
          <a:prstGeom prst="rect">
            <a:avLst/>
          </a:prstGeom>
        </p:spPr>
      </p:pic>
      <p:sp>
        <p:nvSpPr>
          <p:cNvPr id="2" name="Rectangle 1"/>
          <p:cNvSpPr/>
          <p:nvPr/>
        </p:nvSpPr>
        <p:spPr>
          <a:xfrm>
            <a:off x="2667000" y="3657600"/>
            <a:ext cx="1752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812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1"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601692" y="2321096"/>
            <a:ext cx="5572369" cy="601785"/>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78245" y="2930696"/>
            <a:ext cx="4181230" cy="820614"/>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562615" y="2938511"/>
            <a:ext cx="6416431" cy="1101969"/>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5" name="SMR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439604">
            <a:off x="7899461" y="3973407"/>
            <a:ext cx="154687" cy="152652"/>
          </a:xfrm>
          <a:prstGeom prst="rect">
            <a:avLst/>
          </a:prstGeom>
        </p:spPr>
      </p:pic>
      <p:pic>
        <p:nvPicPr>
          <p:cNvPr id="14" name="SMR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374278">
            <a:off x="5748979" y="3689097"/>
            <a:ext cx="154687" cy="152652"/>
          </a:xfrm>
          <a:prstGeom prst="rect">
            <a:avLst/>
          </a:prstGeom>
        </p:spPr>
      </p:pic>
      <p:pic>
        <p:nvPicPr>
          <p:cNvPr id="5" name="SMR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900000">
            <a:off x="7149684" y="2226881"/>
            <a:ext cx="154687" cy="152652"/>
          </a:xfrm>
          <a:prstGeom prst="rect">
            <a:avLst/>
          </a:prstGeom>
        </p:spPr>
      </p:pic>
      <p:cxnSp>
        <p:nvCxnSpPr>
          <p:cNvPr id="26" name="Straight Connector 25"/>
          <p:cNvCxnSpPr/>
          <p:nvPr/>
        </p:nvCxnSpPr>
        <p:spPr>
          <a:xfrm>
            <a:off x="1574338" y="2926892"/>
            <a:ext cx="4065373" cy="1746422"/>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 name="Instrum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883" y="2716210"/>
            <a:ext cx="1750776" cy="2472847"/>
          </a:xfrm>
          <a:prstGeom prst="rect">
            <a:avLst/>
          </a:prstGeom>
        </p:spPr>
      </p:pic>
      <p:pic>
        <p:nvPicPr>
          <p:cNvPr id="16" name="SMR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43265">
            <a:off x="5560053" y="4595259"/>
            <a:ext cx="154687" cy="152652"/>
          </a:xfrm>
          <a:prstGeom prst="rect">
            <a:avLst/>
          </a:prstGeom>
        </p:spPr>
      </p:pic>
      <p:pic>
        <p:nvPicPr>
          <p:cNvPr id="17" name="Tgt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6163" y="2227581"/>
            <a:ext cx="210503" cy="226695"/>
          </a:xfrm>
          <a:prstGeom prst="rect">
            <a:avLst/>
          </a:prstGeom>
        </p:spPr>
      </p:pic>
      <p:pic>
        <p:nvPicPr>
          <p:cNvPr id="30" name="Tgt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676" y="3927132"/>
            <a:ext cx="210503" cy="226695"/>
          </a:xfrm>
          <a:prstGeom prst="rect">
            <a:avLst/>
          </a:prstGeom>
        </p:spPr>
      </p:pic>
      <p:pic>
        <p:nvPicPr>
          <p:cNvPr id="31" name="Tgt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448" y="3663915"/>
            <a:ext cx="210503" cy="226695"/>
          </a:xfrm>
          <a:prstGeom prst="rect">
            <a:avLst/>
          </a:prstGeom>
        </p:spPr>
      </p:pic>
      <p:pic>
        <p:nvPicPr>
          <p:cNvPr id="32" name="Tgt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606" y="4575596"/>
            <a:ext cx="210503" cy="226695"/>
          </a:xfrm>
          <a:prstGeom prst="rect">
            <a:avLst/>
          </a:prstGeom>
        </p:spPr>
      </p:pic>
      <p:pic>
        <p:nvPicPr>
          <p:cNvPr id="8" name="Picture 7"/>
          <p:cNvPicPr>
            <a:picLocks noChangeAspect="1"/>
          </p:cNvPicPr>
          <p:nvPr/>
        </p:nvPicPr>
        <p:blipFill>
          <a:blip r:embed="rId6"/>
          <a:stretch>
            <a:fillRect/>
          </a:stretch>
        </p:blipFill>
        <p:spPr>
          <a:xfrm>
            <a:off x="6500838" y="6043638"/>
            <a:ext cx="280962" cy="280962"/>
          </a:xfrm>
          <a:prstGeom prst="rect">
            <a:avLst/>
          </a:prstGeom>
        </p:spPr>
      </p:pic>
      <p:pic>
        <p:nvPicPr>
          <p:cNvPr id="24" name="Picture 23"/>
          <p:cNvPicPr>
            <a:picLocks noChangeAspect="1"/>
          </p:cNvPicPr>
          <p:nvPr/>
        </p:nvPicPr>
        <p:blipFill>
          <a:blip r:embed="rId6"/>
          <a:stretch>
            <a:fillRect/>
          </a:stretch>
        </p:blipFill>
        <p:spPr>
          <a:xfrm>
            <a:off x="6664105" y="5175286"/>
            <a:ext cx="280962" cy="280962"/>
          </a:xfrm>
          <a:prstGeom prst="rect">
            <a:avLst/>
          </a:prstGeom>
        </p:spPr>
      </p:pic>
      <p:pic>
        <p:nvPicPr>
          <p:cNvPr id="25" name="Picture 24"/>
          <p:cNvPicPr>
            <a:picLocks noChangeAspect="1"/>
          </p:cNvPicPr>
          <p:nvPr/>
        </p:nvPicPr>
        <p:blipFill>
          <a:blip r:embed="rId6"/>
          <a:stretch>
            <a:fillRect/>
          </a:stretch>
        </p:blipFill>
        <p:spPr>
          <a:xfrm>
            <a:off x="8073720" y="3627964"/>
            <a:ext cx="280962" cy="280962"/>
          </a:xfrm>
          <a:prstGeom prst="rect">
            <a:avLst/>
          </a:prstGeom>
        </p:spPr>
      </p:pic>
      <p:pic>
        <p:nvPicPr>
          <p:cNvPr id="27" name="Picture 26"/>
          <p:cNvPicPr>
            <a:picLocks noChangeAspect="1"/>
          </p:cNvPicPr>
          <p:nvPr/>
        </p:nvPicPr>
        <p:blipFill>
          <a:blip r:embed="rId6"/>
          <a:stretch>
            <a:fillRect/>
          </a:stretch>
        </p:blipFill>
        <p:spPr>
          <a:xfrm>
            <a:off x="8786838" y="5337325"/>
            <a:ext cx="280962" cy="280962"/>
          </a:xfrm>
          <a:prstGeom prst="rect">
            <a:avLst/>
          </a:prstGeom>
        </p:spPr>
      </p:pic>
      <p:sp>
        <p:nvSpPr>
          <p:cNvPr id="28"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Best-Fit</a:t>
            </a:r>
          </a:p>
        </p:txBody>
      </p:sp>
    </p:spTree>
    <p:extLst>
      <p:ext uri="{BB962C8B-B14F-4D97-AF65-F5344CB8AC3E}">
        <p14:creationId xmlns:p14="http://schemas.microsoft.com/office/powerpoint/2010/main" val="214969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500"/>
                            </p:stCondLst>
                            <p:childTnLst>
                              <p:par>
                                <p:cTn id="11" presetID="22" presetClass="exit" presetSubtype="8" fill="hold" nodeType="afterEffect">
                                  <p:stCondLst>
                                    <p:cond delay="0"/>
                                  </p:stCondLst>
                                  <p:childTnLst>
                                    <p:animEffect transition="out" filter="wipe(left)">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22" presetClass="exit" presetSubtype="8" fill="hold" nodeType="withEffect">
                                  <p:stCondLst>
                                    <p:cond delay="0"/>
                                  </p:stCondLst>
                                  <p:childTnLst>
                                    <p:animEffect transition="out" filter="wipe(left)">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2500"/>
                            </p:stCondLst>
                            <p:childTnLst>
                              <p:par>
                                <p:cTn id="42" presetID="22" presetClass="exit" presetSubtype="8" fill="hold" nodeType="afterEffect">
                                  <p:stCondLst>
                                    <p:cond delay="0"/>
                                  </p:stCondLst>
                                  <p:childTnLst>
                                    <p:animEffect transition="out" filter="wipe(left)">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3000"/>
                            </p:stCondLst>
                            <p:childTnLst>
                              <p:par>
                                <p:cTn id="52" presetID="22" presetClass="entr" presetSubtype="8"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left)">
                                      <p:cBhvr>
                                        <p:cTn id="54" dur="500"/>
                                        <p:tgtEl>
                                          <p:spTgt spid="26"/>
                                        </p:tgtEl>
                                      </p:cBhvr>
                                    </p:animEffec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par>
                          <p:cTn id="57" fill="hold">
                            <p:stCondLst>
                              <p:cond delay="3500"/>
                            </p:stCondLst>
                            <p:childTnLst>
                              <p:par>
                                <p:cTn id="58" presetID="22" presetClass="exit" presetSubtype="8" fill="hold" nodeType="afterEffect">
                                  <p:stCondLst>
                                    <p:cond delay="0"/>
                                  </p:stCondLst>
                                  <p:childTnLst>
                                    <p:animEffect transition="out" filter="wipe(left)">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Working With Instruments</a:t>
            </a:r>
          </a:p>
        </p:txBody>
      </p:sp>
    </p:spTree>
    <p:extLst>
      <p:ext uri="{BB962C8B-B14F-4D97-AF65-F5344CB8AC3E}">
        <p14:creationId xmlns:p14="http://schemas.microsoft.com/office/powerpoint/2010/main" val="4289765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6498247" y="6019800"/>
            <a:ext cx="280962" cy="280962"/>
          </a:xfrm>
          <a:prstGeom prst="rect">
            <a:avLst/>
          </a:prstGeom>
        </p:spPr>
      </p:pic>
      <p:pic>
        <p:nvPicPr>
          <p:cNvPr id="23" name="Picture 22"/>
          <p:cNvPicPr>
            <a:picLocks noChangeAspect="1"/>
          </p:cNvPicPr>
          <p:nvPr/>
        </p:nvPicPr>
        <p:blipFill>
          <a:blip r:embed="rId3"/>
          <a:stretch>
            <a:fillRect/>
          </a:stretch>
        </p:blipFill>
        <p:spPr>
          <a:xfrm>
            <a:off x="6661514" y="5151448"/>
            <a:ext cx="280962" cy="280962"/>
          </a:xfrm>
          <a:prstGeom prst="rect">
            <a:avLst/>
          </a:prstGeom>
        </p:spPr>
      </p:pic>
      <p:pic>
        <p:nvPicPr>
          <p:cNvPr id="24" name="Picture 23"/>
          <p:cNvPicPr>
            <a:picLocks noChangeAspect="1"/>
          </p:cNvPicPr>
          <p:nvPr/>
        </p:nvPicPr>
        <p:blipFill>
          <a:blip r:embed="rId3"/>
          <a:stretch>
            <a:fillRect/>
          </a:stretch>
        </p:blipFill>
        <p:spPr>
          <a:xfrm>
            <a:off x="8071129" y="3604126"/>
            <a:ext cx="280962" cy="280962"/>
          </a:xfrm>
          <a:prstGeom prst="rect">
            <a:avLst/>
          </a:prstGeom>
        </p:spPr>
      </p:pic>
      <p:pic>
        <p:nvPicPr>
          <p:cNvPr id="26" name="Picture 25"/>
          <p:cNvPicPr>
            <a:picLocks noChangeAspect="1"/>
          </p:cNvPicPr>
          <p:nvPr/>
        </p:nvPicPr>
        <p:blipFill>
          <a:blip r:embed="rId3"/>
          <a:stretch>
            <a:fillRect/>
          </a:stretch>
        </p:blipFill>
        <p:spPr>
          <a:xfrm>
            <a:off x="8784247" y="5313487"/>
            <a:ext cx="280962" cy="280962"/>
          </a:xfrm>
          <a:prstGeom prst="rect">
            <a:avLst/>
          </a:prstGeom>
        </p:spPr>
      </p:pic>
      <p:grpSp>
        <p:nvGrpSpPr>
          <p:cNvPr id="7" name="Group 6"/>
          <p:cNvGrpSpPr/>
          <p:nvPr/>
        </p:nvGrpSpPr>
        <p:grpSpPr>
          <a:xfrm>
            <a:off x="469292" y="2165346"/>
            <a:ext cx="7604176" cy="2999873"/>
            <a:chOff x="295645" y="622295"/>
            <a:chExt cx="7604176" cy="2999873"/>
          </a:xfrm>
        </p:grpSpPr>
        <p:cxnSp>
          <p:nvCxnSpPr>
            <p:cNvPr id="27" name="Straight Connector 26"/>
            <p:cNvCxnSpPr/>
            <p:nvPr/>
          </p:nvCxnSpPr>
          <p:spPr>
            <a:xfrm flipV="1">
              <a:off x="1425453" y="754207"/>
              <a:ext cx="5572369" cy="601785"/>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02007" y="1363808"/>
              <a:ext cx="4181230" cy="820614"/>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386376" y="1371622"/>
              <a:ext cx="6416431" cy="1101969"/>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3" name="SMR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439604">
              <a:off x="7723222" y="2406519"/>
              <a:ext cx="154687" cy="152652"/>
            </a:xfrm>
            <a:prstGeom prst="rect">
              <a:avLst/>
            </a:prstGeom>
          </p:spPr>
        </p:pic>
        <p:pic>
          <p:nvPicPr>
            <p:cNvPr id="34" name="SMR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374278">
              <a:off x="5572740" y="2122209"/>
              <a:ext cx="154687" cy="152652"/>
            </a:xfrm>
            <a:prstGeom prst="rect">
              <a:avLst/>
            </a:prstGeom>
          </p:spPr>
        </p:pic>
        <p:pic>
          <p:nvPicPr>
            <p:cNvPr id="35" name="SMR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900000">
              <a:off x="6973445" y="659993"/>
              <a:ext cx="154687" cy="152652"/>
            </a:xfrm>
            <a:prstGeom prst="rect">
              <a:avLst/>
            </a:prstGeom>
          </p:spPr>
        </p:pic>
        <p:cxnSp>
          <p:nvCxnSpPr>
            <p:cNvPr id="36" name="Straight Connector 35"/>
            <p:cNvCxnSpPr/>
            <p:nvPr/>
          </p:nvCxnSpPr>
          <p:spPr>
            <a:xfrm>
              <a:off x="1398099" y="1360004"/>
              <a:ext cx="4065373" cy="1746422"/>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37" name="Instrume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645" y="1149321"/>
              <a:ext cx="1750776" cy="2472847"/>
            </a:xfrm>
            <a:prstGeom prst="rect">
              <a:avLst/>
            </a:prstGeom>
          </p:spPr>
        </p:pic>
        <p:pic>
          <p:nvPicPr>
            <p:cNvPr id="38" name="SMR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43265">
              <a:off x="5383814" y="3028371"/>
              <a:ext cx="154687" cy="152652"/>
            </a:xfrm>
            <a:prstGeom prst="rect">
              <a:avLst/>
            </a:prstGeom>
          </p:spPr>
        </p:pic>
        <p:pic>
          <p:nvPicPr>
            <p:cNvPr id="39" name="Tgt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7259" y="622295"/>
              <a:ext cx="210503" cy="226695"/>
            </a:xfrm>
            <a:prstGeom prst="rect">
              <a:avLst/>
            </a:prstGeom>
          </p:spPr>
        </p:pic>
        <p:pic>
          <p:nvPicPr>
            <p:cNvPr id="40" name="Tgt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9318" y="2381305"/>
              <a:ext cx="210503" cy="226695"/>
            </a:xfrm>
            <a:prstGeom prst="rect">
              <a:avLst/>
            </a:prstGeom>
          </p:spPr>
        </p:pic>
        <p:pic>
          <p:nvPicPr>
            <p:cNvPr id="41" name="Tgt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2871" y="2082201"/>
              <a:ext cx="210503" cy="226695"/>
            </a:xfrm>
            <a:prstGeom prst="rect">
              <a:avLst/>
            </a:prstGeom>
          </p:spPr>
        </p:pic>
        <p:pic>
          <p:nvPicPr>
            <p:cNvPr id="42" name="Tgt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317" y="2996602"/>
              <a:ext cx="210503" cy="226695"/>
            </a:xfrm>
            <a:prstGeom prst="rect">
              <a:avLst/>
            </a:prstGeom>
          </p:spPr>
        </p:pic>
      </p:grpSp>
      <p:sp>
        <p:nvSpPr>
          <p:cNvPr id="31"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Best-Fit</a:t>
            </a:r>
          </a:p>
        </p:txBody>
      </p:sp>
    </p:spTree>
    <p:extLst>
      <p:ext uri="{BB962C8B-B14F-4D97-AF65-F5344CB8AC3E}">
        <p14:creationId xmlns:p14="http://schemas.microsoft.com/office/powerpoint/2010/main" val="269063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7.40741E-7 L 0.10937 0.21968 " pathEditMode="relative" rAng="0" ptsTypes="AA">
                                      <p:cBhvr>
                                        <p:cTn id="6" dur="2000" fill="hold"/>
                                        <p:tgtEl>
                                          <p:spTgt spid="7"/>
                                        </p:tgtEl>
                                        <p:attrNameLst>
                                          <p:attrName>ppt_x</p:attrName>
                                          <p:attrName>ppt_y</p:attrName>
                                        </p:attrNameLst>
                                      </p:cBhvr>
                                      <p:rCtr x="5469" y="10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43000" y="295200"/>
            <a:ext cx="7543800" cy="1143000"/>
          </a:xfrm>
        </p:spPr>
        <p:txBody>
          <a:bodyPr/>
          <a:lstStyle/>
          <a:p>
            <a:r>
              <a:rPr lang="en-US" dirty="0"/>
              <a:t>Best-Fit – Auto Vectors</a:t>
            </a: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133600" y="1852694"/>
            <a:ext cx="5181600" cy="4297363"/>
          </a:xfrm>
        </p:spPr>
      </p:pic>
      <p:pic>
        <p:nvPicPr>
          <p:cNvPr id="5" name="Picture 4"/>
          <p:cNvPicPr>
            <a:picLocks noChangeAspect="1"/>
          </p:cNvPicPr>
          <p:nvPr/>
        </p:nvPicPr>
        <p:blipFill>
          <a:blip r:embed="rId4"/>
          <a:stretch>
            <a:fillRect/>
          </a:stretch>
        </p:blipFill>
        <p:spPr>
          <a:xfrm>
            <a:off x="1453014" y="2020176"/>
            <a:ext cx="6923772" cy="3962400"/>
          </a:xfrm>
          <a:prstGeom prst="rect">
            <a:avLst/>
          </a:prstGeom>
        </p:spPr>
      </p:pic>
      <p:pic>
        <p:nvPicPr>
          <p:cNvPr id="7" name="Picture 6"/>
          <p:cNvPicPr>
            <a:picLocks noChangeAspect="1"/>
          </p:cNvPicPr>
          <p:nvPr/>
        </p:nvPicPr>
        <p:blipFill>
          <a:blip r:embed="rId5"/>
          <a:stretch>
            <a:fillRect/>
          </a:stretch>
        </p:blipFill>
        <p:spPr>
          <a:xfrm>
            <a:off x="1014583" y="2801376"/>
            <a:ext cx="7257143" cy="2400000"/>
          </a:xfrm>
          <a:prstGeom prst="rect">
            <a:avLst/>
          </a:prstGeom>
        </p:spPr>
      </p:pic>
    </p:spTree>
    <p:extLst>
      <p:ext uri="{BB962C8B-B14F-4D97-AF65-F5344CB8AC3E}">
        <p14:creationId xmlns:p14="http://schemas.microsoft.com/office/powerpoint/2010/main" val="142833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evron 2"/>
          <p:cNvSpPr/>
          <p:nvPr/>
        </p:nvSpPr>
        <p:spPr>
          <a:xfrm>
            <a:off x="2294338" y="5420955"/>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25" name="Title 1"/>
          <p:cNvSpPr txBox="1">
            <a:spLocks/>
          </p:cNvSpPr>
          <p:nvPr/>
        </p:nvSpPr>
        <p:spPr>
          <a:xfrm>
            <a:off x="627371" y="1462664"/>
            <a:ext cx="3715092" cy="8303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View Point List Control</a:t>
            </a:r>
          </a:p>
        </p:txBody>
      </p:sp>
      <p:pic>
        <p:nvPicPr>
          <p:cNvPr id="5" name="Picture 4"/>
          <p:cNvPicPr>
            <a:picLocks noChangeAspect="1"/>
          </p:cNvPicPr>
          <p:nvPr/>
        </p:nvPicPr>
        <p:blipFill>
          <a:blip r:embed="rId3"/>
          <a:stretch>
            <a:fillRect/>
          </a:stretch>
        </p:blipFill>
        <p:spPr>
          <a:xfrm>
            <a:off x="609600" y="2132603"/>
            <a:ext cx="2390476" cy="2257143"/>
          </a:xfrm>
          <a:prstGeom prst="rect">
            <a:avLst/>
          </a:prstGeom>
        </p:spPr>
      </p:pic>
      <p:pic>
        <p:nvPicPr>
          <p:cNvPr id="6" name="Picture 5"/>
          <p:cNvPicPr>
            <a:picLocks noChangeAspect="1"/>
          </p:cNvPicPr>
          <p:nvPr/>
        </p:nvPicPr>
        <p:blipFill>
          <a:blip r:embed="rId4"/>
          <a:stretch>
            <a:fillRect/>
          </a:stretch>
        </p:blipFill>
        <p:spPr>
          <a:xfrm>
            <a:off x="1524000" y="2970698"/>
            <a:ext cx="3276190" cy="2838095"/>
          </a:xfrm>
          <a:prstGeom prst="rect">
            <a:avLst/>
          </a:prstGeom>
        </p:spPr>
      </p:pic>
      <p:sp>
        <p:nvSpPr>
          <p:cNvPr id="7" name="Rectangle 6"/>
          <p:cNvSpPr/>
          <p:nvPr/>
        </p:nvSpPr>
        <p:spPr>
          <a:xfrm>
            <a:off x="2667000" y="5217899"/>
            <a:ext cx="990600" cy="2011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1587209" y="2118155"/>
            <a:ext cx="5969581" cy="4211775"/>
          </a:xfrm>
          <a:prstGeom prst="rect">
            <a:avLst/>
          </a:prstGeom>
        </p:spPr>
      </p:pic>
      <p:sp>
        <p:nvSpPr>
          <p:cNvPr id="16" name="Cloud 15"/>
          <p:cNvSpPr/>
          <p:nvPr/>
        </p:nvSpPr>
        <p:spPr>
          <a:xfrm>
            <a:off x="6324600" y="2279861"/>
            <a:ext cx="855363" cy="533400"/>
          </a:xfrm>
          <a:prstGeom prst="cloud">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928939" y="2173120"/>
            <a:ext cx="7466799" cy="4639732"/>
            <a:chOff x="1587209" y="2142068"/>
            <a:chExt cx="7466799" cy="4639732"/>
          </a:xfrm>
        </p:grpSpPr>
        <p:pic>
          <p:nvPicPr>
            <p:cNvPr id="17" name="Picture 16"/>
            <p:cNvPicPr>
              <a:picLocks noChangeAspect="1"/>
            </p:cNvPicPr>
            <p:nvPr/>
          </p:nvPicPr>
          <p:blipFill>
            <a:blip r:embed="rId6"/>
            <a:stretch>
              <a:fillRect/>
            </a:stretch>
          </p:blipFill>
          <p:spPr>
            <a:xfrm>
              <a:off x="1587209" y="2142068"/>
              <a:ext cx="3914288" cy="3801531"/>
            </a:xfrm>
            <a:prstGeom prst="rect">
              <a:avLst/>
            </a:prstGeom>
          </p:spPr>
        </p:pic>
        <p:pic>
          <p:nvPicPr>
            <p:cNvPr id="18" name="Picture 17"/>
            <p:cNvPicPr>
              <a:picLocks noChangeAspect="1"/>
            </p:cNvPicPr>
            <p:nvPr/>
          </p:nvPicPr>
          <p:blipFill>
            <a:blip r:embed="rId7"/>
            <a:stretch>
              <a:fillRect/>
            </a:stretch>
          </p:blipFill>
          <p:spPr>
            <a:xfrm>
              <a:off x="4343400" y="2609205"/>
              <a:ext cx="4710608" cy="4172595"/>
            </a:xfrm>
            <a:prstGeom prst="rect">
              <a:avLst/>
            </a:prstGeom>
          </p:spPr>
        </p:pic>
      </p:grpSp>
      <p:sp>
        <p:nvSpPr>
          <p:cNvPr id="20"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Best-Fit</a:t>
            </a:r>
          </a:p>
        </p:txBody>
      </p:sp>
    </p:spTree>
    <p:extLst>
      <p:ext uri="{BB962C8B-B14F-4D97-AF65-F5344CB8AC3E}">
        <p14:creationId xmlns:p14="http://schemas.microsoft.com/office/powerpoint/2010/main" val="7237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1000"/>
                            </p:stCondLst>
                            <p:childTnLst>
                              <p:par>
                                <p:cTn id="36" presetID="21"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2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2" nodeType="clickEffect">
                                  <p:stCondLst>
                                    <p:cond delay="0"/>
                                  </p:stCondLst>
                                  <p:childTnLst>
                                    <p:animMotion origin="layout" path="M 1.94444E-6 3.7037E-6 L -0.18524 -0.00255 " pathEditMode="relative" rAng="0" ptsTypes="AA">
                                      <p:cBhvr>
                                        <p:cTn id="42" dur="2000" fill="hold"/>
                                        <p:tgtEl>
                                          <p:spTgt spid="16"/>
                                        </p:tgtEl>
                                        <p:attrNameLst>
                                          <p:attrName>ppt_x</p:attrName>
                                          <p:attrName>ppt_y</p:attrName>
                                        </p:attrNameLst>
                                      </p:cBhvr>
                                      <p:rCtr x="-9271" y="-139"/>
                                    </p:animMotion>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6" grpId="0" animBg="1"/>
      <p:bldP spid="16" grpId="1" animBg="1"/>
      <p:bldP spid="16"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Toolkit Relationships</a:t>
            </a:r>
          </a:p>
        </p:txBody>
      </p:sp>
    </p:spTree>
    <p:extLst>
      <p:ext uri="{BB962C8B-B14F-4D97-AF65-F5344CB8AC3E}">
        <p14:creationId xmlns:p14="http://schemas.microsoft.com/office/powerpoint/2010/main" val="287488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83" y="1698463"/>
            <a:ext cx="5827554" cy="4230804"/>
          </a:xfrm>
          <a:prstGeom prst="rect">
            <a:avLst/>
          </a:prstGeom>
        </p:spPr>
      </p:pic>
      <p:pic>
        <p:nvPicPr>
          <p:cNvPr id="1028" name="Picture 4" descr="C:\Users\Jeremy\AppData\Local\Temp\SNAGHTML1a7920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021" y="1929014"/>
            <a:ext cx="5441344" cy="3165251"/>
          </a:xfrm>
          <a:prstGeom prst="rect">
            <a:avLst/>
          </a:prstGeom>
          <a:noFill/>
          <a:extLst>
            <a:ext uri="{909E8E84-426E-40DD-AFC4-6F175D3DCCD1}">
              <a14:hiddenFill xmlns:a14="http://schemas.microsoft.com/office/drawing/2010/main">
                <a:solidFill>
                  <a:srgbClr val="FFFFFF"/>
                </a:solidFill>
              </a14:hiddenFill>
            </a:ext>
          </a:extLst>
        </p:spPr>
      </p:pic>
      <p:pic>
        <p:nvPicPr>
          <p:cNvPr id="7"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038" y="1506012"/>
            <a:ext cx="5774762" cy="4192477"/>
          </a:xfrm>
          <a:prstGeom prst="rect">
            <a:avLst/>
          </a:prstGeom>
        </p:spPr>
      </p:pic>
      <p:pic>
        <p:nvPicPr>
          <p:cNvPr id="4" name="Picture 3"/>
          <p:cNvPicPr>
            <a:picLocks noChangeAspect="1"/>
          </p:cNvPicPr>
          <p:nvPr/>
        </p:nvPicPr>
        <p:blipFill>
          <a:blip r:embed="rId6"/>
          <a:stretch>
            <a:fillRect/>
          </a:stretch>
        </p:blipFill>
        <p:spPr>
          <a:xfrm>
            <a:off x="4728447" y="2081381"/>
            <a:ext cx="1354633" cy="1652419"/>
          </a:xfrm>
          <a:prstGeom prst="rect">
            <a:avLst/>
          </a:prstGeom>
        </p:spPr>
      </p:pic>
      <p:pic>
        <p:nvPicPr>
          <p:cNvPr id="9" name="Picture 8"/>
          <p:cNvPicPr>
            <a:picLocks noChangeAspect="1"/>
          </p:cNvPicPr>
          <p:nvPr/>
        </p:nvPicPr>
        <p:blipFill>
          <a:blip r:embed="rId7"/>
          <a:stretch>
            <a:fillRect/>
          </a:stretch>
        </p:blipFill>
        <p:spPr>
          <a:xfrm>
            <a:off x="6858000" y="1506012"/>
            <a:ext cx="1777028" cy="4529965"/>
          </a:xfrm>
          <a:prstGeom prst="rect">
            <a:avLst/>
          </a:prstGeom>
        </p:spPr>
      </p:pic>
      <p:sp>
        <p:nvSpPr>
          <p:cNvPr id="1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Toolkit Relationships</a:t>
            </a:r>
          </a:p>
        </p:txBody>
      </p:sp>
    </p:spTree>
    <p:extLst>
      <p:ext uri="{BB962C8B-B14F-4D97-AF65-F5344CB8AC3E}">
        <p14:creationId xmlns:p14="http://schemas.microsoft.com/office/powerpoint/2010/main" val="715158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28855" y="1669055"/>
            <a:ext cx="1164280" cy="4503146"/>
          </a:xfrm>
          <a:prstGeom prst="rect">
            <a:avLst/>
          </a:prstGeom>
        </p:spPr>
      </p:pic>
      <p:pic>
        <p:nvPicPr>
          <p:cNvPr id="6" name="Picture 5"/>
          <p:cNvPicPr>
            <a:picLocks noChangeAspect="1"/>
          </p:cNvPicPr>
          <p:nvPr/>
        </p:nvPicPr>
        <p:blipFill>
          <a:blip r:embed="rId4"/>
          <a:stretch>
            <a:fillRect/>
          </a:stretch>
        </p:blipFill>
        <p:spPr>
          <a:xfrm>
            <a:off x="2498294" y="1669055"/>
            <a:ext cx="1164280" cy="4503146"/>
          </a:xfrm>
          <a:prstGeom prst="rect">
            <a:avLst/>
          </a:prstGeom>
        </p:spPr>
      </p:pic>
      <p:pic>
        <p:nvPicPr>
          <p:cNvPr id="11" name="Picture 10"/>
          <p:cNvPicPr>
            <a:picLocks noChangeAspect="1"/>
          </p:cNvPicPr>
          <p:nvPr/>
        </p:nvPicPr>
        <p:blipFill>
          <a:blip r:embed="rId5"/>
          <a:stretch>
            <a:fillRect/>
          </a:stretch>
        </p:blipFill>
        <p:spPr>
          <a:xfrm>
            <a:off x="5837172" y="1674364"/>
            <a:ext cx="1169141" cy="4521944"/>
          </a:xfrm>
          <a:prstGeom prst="rect">
            <a:avLst/>
          </a:prstGeom>
        </p:spPr>
      </p:pic>
      <p:sp>
        <p:nvSpPr>
          <p:cNvPr id="19" name="TextBox 18"/>
          <p:cNvSpPr txBox="1"/>
          <p:nvPr/>
        </p:nvSpPr>
        <p:spPr>
          <a:xfrm>
            <a:off x="917041" y="1305031"/>
            <a:ext cx="975239" cy="369332"/>
          </a:xfrm>
          <a:prstGeom prst="rect">
            <a:avLst/>
          </a:prstGeom>
          <a:noFill/>
        </p:spPr>
        <p:txBody>
          <a:bodyPr wrap="square" rtlCol="0">
            <a:spAutoFit/>
          </a:bodyPr>
          <a:lstStyle/>
          <a:p>
            <a:pPr algn="ctr"/>
            <a:r>
              <a:rPr lang="en-US" dirty="0"/>
              <a:t>GD&amp;T</a:t>
            </a:r>
          </a:p>
        </p:txBody>
      </p:sp>
      <p:sp>
        <p:nvSpPr>
          <p:cNvPr id="20" name="TextBox 19"/>
          <p:cNvSpPr txBox="1"/>
          <p:nvPr/>
        </p:nvSpPr>
        <p:spPr>
          <a:xfrm>
            <a:off x="2361981" y="1295400"/>
            <a:ext cx="1430905" cy="369332"/>
          </a:xfrm>
          <a:prstGeom prst="rect">
            <a:avLst/>
          </a:prstGeom>
          <a:noFill/>
        </p:spPr>
        <p:txBody>
          <a:bodyPr wrap="none" rtlCol="0">
            <a:spAutoFit/>
          </a:bodyPr>
          <a:lstStyle/>
          <a:p>
            <a:pPr algn="ctr"/>
            <a:r>
              <a:rPr lang="en-US" dirty="0"/>
              <a:t>Relationships</a:t>
            </a:r>
          </a:p>
        </p:txBody>
      </p:sp>
      <p:sp>
        <p:nvSpPr>
          <p:cNvPr id="27" name="TextBox 26"/>
          <p:cNvSpPr txBox="1"/>
          <p:nvPr/>
        </p:nvSpPr>
        <p:spPr>
          <a:xfrm>
            <a:off x="4171451" y="1297884"/>
            <a:ext cx="1162498" cy="369332"/>
          </a:xfrm>
          <a:prstGeom prst="rect">
            <a:avLst/>
          </a:prstGeom>
          <a:noFill/>
        </p:spPr>
        <p:txBody>
          <a:bodyPr wrap="none" rtlCol="0">
            <a:spAutoFit/>
          </a:bodyPr>
          <a:lstStyle/>
          <a:p>
            <a:pPr algn="ctr"/>
            <a:r>
              <a:rPr lang="en-US" dirty="0"/>
              <a:t>Inspection</a:t>
            </a:r>
          </a:p>
        </p:txBody>
      </p:sp>
      <p:sp>
        <p:nvSpPr>
          <p:cNvPr id="28" name="TextBox 27"/>
          <p:cNvSpPr txBox="1"/>
          <p:nvPr/>
        </p:nvSpPr>
        <p:spPr>
          <a:xfrm>
            <a:off x="5949562" y="1307419"/>
            <a:ext cx="937564" cy="369332"/>
          </a:xfrm>
          <a:prstGeom prst="rect">
            <a:avLst/>
          </a:prstGeom>
          <a:noFill/>
        </p:spPr>
        <p:txBody>
          <a:bodyPr wrap="none" rtlCol="0">
            <a:spAutoFit/>
          </a:bodyPr>
          <a:lstStyle/>
          <a:p>
            <a:pPr algn="ctr"/>
            <a:r>
              <a:rPr lang="en-US" dirty="0"/>
              <a:t>Analysis</a:t>
            </a:r>
          </a:p>
        </p:txBody>
      </p:sp>
      <p:sp>
        <p:nvSpPr>
          <p:cNvPr id="29" name="TextBox 28"/>
          <p:cNvSpPr txBox="1"/>
          <p:nvPr/>
        </p:nvSpPr>
        <p:spPr>
          <a:xfrm>
            <a:off x="7535971" y="1307419"/>
            <a:ext cx="1105559" cy="369332"/>
          </a:xfrm>
          <a:prstGeom prst="rect">
            <a:avLst/>
          </a:prstGeom>
          <a:noFill/>
        </p:spPr>
        <p:txBody>
          <a:bodyPr wrap="none" rtlCol="0">
            <a:spAutoFit/>
          </a:bodyPr>
          <a:lstStyle/>
          <a:p>
            <a:pPr algn="ctr"/>
            <a:r>
              <a:rPr lang="en-US" dirty="0"/>
              <a:t>Reporting</a:t>
            </a:r>
          </a:p>
        </p:txBody>
      </p:sp>
      <p:sp>
        <p:nvSpPr>
          <p:cNvPr id="16"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SA Toolkit</a:t>
            </a:r>
          </a:p>
        </p:txBody>
      </p:sp>
      <p:pic>
        <p:nvPicPr>
          <p:cNvPr id="2" name="Picture 1"/>
          <p:cNvPicPr>
            <a:picLocks noChangeAspect="1"/>
          </p:cNvPicPr>
          <p:nvPr/>
        </p:nvPicPr>
        <p:blipFill rotWithShape="1">
          <a:blip r:embed="rId6"/>
          <a:srcRect b="6472"/>
          <a:stretch/>
        </p:blipFill>
        <p:spPr>
          <a:xfrm flipH="1">
            <a:off x="4166158" y="1676401"/>
            <a:ext cx="1167841" cy="4495800"/>
          </a:xfrm>
          <a:prstGeom prst="rect">
            <a:avLst/>
          </a:prstGeom>
        </p:spPr>
      </p:pic>
      <p:pic>
        <p:nvPicPr>
          <p:cNvPr id="3" name="Picture 2"/>
          <p:cNvPicPr>
            <a:picLocks noChangeAspect="1"/>
          </p:cNvPicPr>
          <p:nvPr/>
        </p:nvPicPr>
        <p:blipFill rotWithShape="1">
          <a:blip r:embed="rId7"/>
          <a:srcRect b="7990"/>
          <a:stretch/>
        </p:blipFill>
        <p:spPr>
          <a:xfrm>
            <a:off x="7535971" y="1679279"/>
            <a:ext cx="1186346" cy="4492921"/>
          </a:xfrm>
          <a:prstGeom prst="rect">
            <a:avLst/>
          </a:prstGeom>
        </p:spPr>
      </p:pic>
    </p:spTree>
    <p:extLst>
      <p:ext uri="{BB962C8B-B14F-4D97-AF65-F5344CB8AC3E}">
        <p14:creationId xmlns:p14="http://schemas.microsoft.com/office/powerpoint/2010/main" val="604947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p:cTn id="45" dur="1000" fill="hold"/>
                                        <p:tgtEl>
                                          <p:spTgt spid="28"/>
                                        </p:tgtEl>
                                        <p:attrNameLst>
                                          <p:attrName>ppt_w</p:attrName>
                                        </p:attrNameLst>
                                      </p:cBhvr>
                                      <p:tavLst>
                                        <p:tav tm="0">
                                          <p:val>
                                            <p:fltVal val="0"/>
                                          </p:val>
                                        </p:tav>
                                        <p:tav tm="100000">
                                          <p:val>
                                            <p:strVal val="#ppt_w"/>
                                          </p:val>
                                        </p:tav>
                                      </p:tavLst>
                                    </p:anim>
                                    <p:anim calcmode="lin" valueType="num">
                                      <p:cBhvr>
                                        <p:cTn id="46" dur="1000" fill="hold"/>
                                        <p:tgtEl>
                                          <p:spTgt spid="28"/>
                                        </p:tgtEl>
                                        <p:attrNameLst>
                                          <p:attrName>ppt_h</p:attrName>
                                        </p:attrNameLst>
                                      </p:cBhvr>
                                      <p:tavLst>
                                        <p:tav tm="0">
                                          <p:val>
                                            <p:fltVal val="0"/>
                                          </p:val>
                                        </p:tav>
                                        <p:tav tm="100000">
                                          <p:val>
                                            <p:strVal val="#ppt_h"/>
                                          </p:val>
                                        </p:tav>
                                      </p:tavLst>
                                    </p:anim>
                                    <p:anim calcmode="lin" valueType="num">
                                      <p:cBhvr>
                                        <p:cTn id="47" dur="1000" fill="hold"/>
                                        <p:tgtEl>
                                          <p:spTgt spid="28"/>
                                        </p:tgtEl>
                                        <p:attrNameLst>
                                          <p:attrName>style.rotation</p:attrName>
                                        </p:attrNameLst>
                                      </p:cBhvr>
                                      <p:tavLst>
                                        <p:tav tm="0">
                                          <p:val>
                                            <p:fltVal val="90"/>
                                          </p:val>
                                        </p:tav>
                                        <p:tav tm="100000">
                                          <p:val>
                                            <p:fltVal val="0"/>
                                          </p:val>
                                        </p:tav>
                                      </p:tavLst>
                                    </p:anim>
                                    <p:animEffect transition="in" filter="fade">
                                      <p:cBhvr>
                                        <p:cTn id="48" dur="10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randombar(horizontal)">
                                      <p:cBhvr>
                                        <p:cTn id="53" dur="500"/>
                                        <p:tgtEl>
                                          <p:spTgt spid="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7" grpId="0"/>
      <p:bldP spid="28" grpId="0"/>
      <p:bldP spid="28" grpId="1"/>
      <p:bldP spid="29" grpId="0"/>
      <p:bldP spid="29"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3983" y="2128375"/>
            <a:ext cx="2925571" cy="867930"/>
            <a:chOff x="5123983" y="2128375"/>
            <a:chExt cx="2925571" cy="867930"/>
          </a:xfrm>
        </p:grpSpPr>
        <p:cxnSp>
          <p:nvCxnSpPr>
            <p:cNvPr id="4" name="Elbow Connector 3"/>
            <p:cNvCxnSpPr/>
            <p:nvPr/>
          </p:nvCxnSpPr>
          <p:spPr>
            <a:xfrm>
              <a:off x="5123983" y="2128375"/>
              <a:ext cx="988564" cy="161305"/>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38" name="Subtitle 2"/>
            <p:cNvSpPr txBox="1">
              <a:spLocks/>
            </p:cNvSpPr>
            <p:nvPr/>
          </p:nvSpPr>
          <p:spPr>
            <a:xfrm>
              <a:off x="6084901" y="2128375"/>
              <a:ext cx="1964653"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Projection Plane</a:t>
              </a:r>
            </a:p>
            <a:p>
              <a:pPr>
                <a:lnSpc>
                  <a:spcPct val="110000"/>
                </a:lnSpc>
              </a:pPr>
              <a:r>
                <a:rPr lang="en-US" sz="1400" dirty="0">
                  <a:solidFill>
                    <a:schemeClr val="tx1">
                      <a:lumMod val="60000"/>
                      <a:lumOff val="40000"/>
                    </a:schemeClr>
                  </a:solidFill>
                  <a:latin typeface="Oswald Light"/>
                  <a:cs typeface="Oswald Light"/>
                </a:rPr>
                <a:t>Define/select projection planes</a:t>
              </a:r>
            </a:p>
          </p:txBody>
        </p:sp>
      </p:grpSp>
      <p:grpSp>
        <p:nvGrpSpPr>
          <p:cNvPr id="5" name="Group 4"/>
          <p:cNvGrpSpPr/>
          <p:nvPr/>
        </p:nvGrpSpPr>
        <p:grpSpPr>
          <a:xfrm>
            <a:off x="5061077" y="2838697"/>
            <a:ext cx="3092323" cy="1204121"/>
            <a:chOff x="5061077" y="2838697"/>
            <a:chExt cx="3092323" cy="1204121"/>
          </a:xfrm>
        </p:grpSpPr>
        <p:cxnSp>
          <p:nvCxnSpPr>
            <p:cNvPr id="19" name="Elbow Connector 18"/>
            <p:cNvCxnSpPr/>
            <p:nvPr/>
          </p:nvCxnSpPr>
          <p:spPr>
            <a:xfrm>
              <a:off x="5061077" y="2838697"/>
              <a:ext cx="1060995" cy="473603"/>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43" name="Subtitle 2"/>
            <p:cNvSpPr txBox="1">
              <a:spLocks/>
            </p:cNvSpPr>
            <p:nvPr/>
          </p:nvSpPr>
          <p:spPr>
            <a:xfrm>
              <a:off x="6141122" y="3174888"/>
              <a:ext cx="2012278"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Build Geometry</a:t>
              </a:r>
            </a:p>
            <a:p>
              <a:pPr>
                <a:lnSpc>
                  <a:spcPct val="110000"/>
                </a:lnSpc>
              </a:pPr>
              <a:r>
                <a:rPr lang="en-US" sz="1400" dirty="0">
                  <a:solidFill>
                    <a:schemeClr val="tx1">
                      <a:lumMod val="60000"/>
                      <a:lumOff val="40000"/>
                    </a:schemeClr>
                  </a:solidFill>
                  <a:latin typeface="Oswald Light"/>
                  <a:cs typeface="Oswald Light"/>
                </a:rPr>
                <a:t>Dynamic geometry fitting</a:t>
              </a:r>
            </a:p>
          </p:txBody>
        </p:sp>
      </p:grpSp>
      <p:grpSp>
        <p:nvGrpSpPr>
          <p:cNvPr id="7" name="Group 6"/>
          <p:cNvGrpSpPr/>
          <p:nvPr/>
        </p:nvGrpSpPr>
        <p:grpSpPr>
          <a:xfrm>
            <a:off x="5061077" y="4349420"/>
            <a:ext cx="3168523" cy="1469128"/>
            <a:chOff x="5061077" y="4349420"/>
            <a:chExt cx="3168523" cy="1469128"/>
          </a:xfrm>
        </p:grpSpPr>
        <p:cxnSp>
          <p:nvCxnSpPr>
            <p:cNvPr id="34" name="Elbow Connector 33"/>
            <p:cNvCxnSpPr/>
            <p:nvPr/>
          </p:nvCxnSpPr>
          <p:spPr>
            <a:xfrm>
              <a:off x="5061077" y="4349420"/>
              <a:ext cx="1293228" cy="482472"/>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44" name="Subtitle 2"/>
            <p:cNvSpPr txBox="1">
              <a:spLocks/>
            </p:cNvSpPr>
            <p:nvPr/>
          </p:nvSpPr>
          <p:spPr>
            <a:xfrm>
              <a:off x="6363830" y="4713630"/>
              <a:ext cx="1865770"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Other Relationships</a:t>
              </a:r>
            </a:p>
            <a:p>
              <a:pPr>
                <a:lnSpc>
                  <a:spcPct val="110000"/>
                </a:lnSpc>
              </a:pPr>
              <a:r>
                <a:rPr lang="en-US" sz="1400" dirty="0">
                  <a:solidFill>
                    <a:schemeClr val="tx1">
                      <a:lumMod val="60000"/>
                      <a:lumOff val="40000"/>
                    </a:schemeClr>
                  </a:solidFill>
                  <a:latin typeface="Oswald Light"/>
                  <a:cs typeface="Oswald Light"/>
                </a:rPr>
                <a:t>Comparison and alignment relationships</a:t>
              </a:r>
            </a:p>
          </p:txBody>
        </p:sp>
      </p:grpSp>
      <p:grpSp>
        <p:nvGrpSpPr>
          <p:cNvPr id="3" name="Group 2"/>
          <p:cNvGrpSpPr/>
          <p:nvPr/>
        </p:nvGrpSpPr>
        <p:grpSpPr>
          <a:xfrm>
            <a:off x="1299070" y="2286000"/>
            <a:ext cx="2493406" cy="910362"/>
            <a:chOff x="1299070" y="2362300"/>
            <a:chExt cx="2493406" cy="910362"/>
          </a:xfrm>
        </p:grpSpPr>
        <p:sp>
          <p:nvSpPr>
            <p:cNvPr id="45" name="Subtitle 2"/>
            <p:cNvSpPr txBox="1">
              <a:spLocks/>
            </p:cNvSpPr>
            <p:nvPr/>
          </p:nvSpPr>
          <p:spPr>
            <a:xfrm>
              <a:off x="1299070" y="2404732"/>
              <a:ext cx="1977530"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Geometry Name</a:t>
              </a:r>
            </a:p>
            <a:p>
              <a:pPr>
                <a:lnSpc>
                  <a:spcPct val="110000"/>
                </a:lnSpc>
              </a:pPr>
              <a:r>
                <a:rPr lang="en-US" sz="1400" dirty="0">
                  <a:solidFill>
                    <a:schemeClr val="tx1">
                      <a:lumMod val="60000"/>
                      <a:lumOff val="40000"/>
                    </a:schemeClr>
                  </a:solidFill>
                  <a:latin typeface="Oswald Light"/>
                  <a:cs typeface="Oswald Light"/>
                </a:rPr>
                <a:t>Control of relationship name</a:t>
              </a:r>
            </a:p>
          </p:txBody>
        </p:sp>
        <p:cxnSp>
          <p:nvCxnSpPr>
            <p:cNvPr id="46" name="Elbow Connector 45"/>
            <p:cNvCxnSpPr/>
            <p:nvPr/>
          </p:nvCxnSpPr>
          <p:spPr>
            <a:xfrm rot="10800000" flipV="1">
              <a:off x="2895600" y="2362300"/>
              <a:ext cx="896876" cy="217581"/>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grpSp>
      <p:grpSp>
        <p:nvGrpSpPr>
          <p:cNvPr id="6" name="Group 5"/>
          <p:cNvGrpSpPr/>
          <p:nvPr/>
        </p:nvGrpSpPr>
        <p:grpSpPr>
          <a:xfrm>
            <a:off x="1054322" y="3646294"/>
            <a:ext cx="2728629" cy="1067336"/>
            <a:chOff x="1054322" y="3646294"/>
            <a:chExt cx="2728629" cy="1067336"/>
          </a:xfrm>
        </p:grpSpPr>
        <p:cxnSp>
          <p:nvCxnSpPr>
            <p:cNvPr id="29" name="Elbow Connector 28"/>
            <p:cNvCxnSpPr/>
            <p:nvPr/>
          </p:nvCxnSpPr>
          <p:spPr>
            <a:xfrm rot="10800000" flipV="1">
              <a:off x="2827940" y="3646294"/>
              <a:ext cx="955011" cy="396524"/>
            </a:xfrm>
            <a:prstGeom prst="bentConnector3">
              <a:avLst/>
            </a:prstGeom>
            <a:ln>
              <a:tailEnd type="triangle"/>
            </a:ln>
          </p:spPr>
          <p:style>
            <a:lnRef idx="2">
              <a:schemeClr val="accent5"/>
            </a:lnRef>
            <a:fillRef idx="0">
              <a:schemeClr val="accent5"/>
            </a:fillRef>
            <a:effectRef idx="1">
              <a:schemeClr val="accent5"/>
            </a:effectRef>
            <a:fontRef idx="minor">
              <a:schemeClr val="tx1"/>
            </a:fontRef>
          </p:style>
        </p:cxnSp>
        <p:sp>
          <p:nvSpPr>
            <p:cNvPr id="51" name="Subtitle 2"/>
            <p:cNvSpPr txBox="1">
              <a:spLocks/>
            </p:cNvSpPr>
            <p:nvPr/>
          </p:nvSpPr>
          <p:spPr>
            <a:xfrm>
              <a:off x="1054322" y="3845700"/>
              <a:ext cx="1850802"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Compare to Nominal</a:t>
              </a:r>
            </a:p>
            <a:p>
              <a:pPr>
                <a:lnSpc>
                  <a:spcPct val="110000"/>
                </a:lnSpc>
              </a:pPr>
              <a:r>
                <a:rPr lang="en-US" sz="1400" dirty="0">
                  <a:solidFill>
                    <a:schemeClr val="tx1">
                      <a:lumMod val="60000"/>
                      <a:lumOff val="40000"/>
                    </a:schemeClr>
                  </a:solidFill>
                  <a:latin typeface="Oswald Light"/>
                  <a:cs typeface="Oswald Light"/>
                </a:rPr>
                <a:t>Quick link to CAD feature Comparison</a:t>
              </a:r>
            </a:p>
          </p:txBody>
        </p:sp>
      </p:grpSp>
      <p:pic>
        <p:nvPicPr>
          <p:cNvPr id="22" name="Picture 21"/>
          <p:cNvPicPr>
            <a:picLocks noChangeAspect="1"/>
          </p:cNvPicPr>
          <p:nvPr/>
        </p:nvPicPr>
        <p:blipFill>
          <a:blip r:embed="rId3"/>
          <a:stretch>
            <a:fillRect/>
          </a:stretch>
        </p:blipFill>
        <p:spPr>
          <a:xfrm>
            <a:off x="3883070" y="1761035"/>
            <a:ext cx="1164280" cy="4563565"/>
          </a:xfrm>
          <a:prstGeom prst="rect">
            <a:avLst/>
          </a:prstGeom>
        </p:spPr>
      </p:pic>
      <p:sp>
        <p:nvSpPr>
          <p:cNvPr id="2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1944527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4953000" y="2065835"/>
            <a:ext cx="1164280" cy="456356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4671" y="4150744"/>
            <a:ext cx="2281896" cy="1829288"/>
          </a:xfrm>
          <a:prstGeom prst="rect">
            <a:avLst/>
          </a:prstGeom>
        </p:spPr>
      </p:pic>
      <p:cxnSp>
        <p:nvCxnSpPr>
          <p:cNvPr id="6" name="Straight Arrow Connector 5"/>
          <p:cNvCxnSpPr/>
          <p:nvPr/>
        </p:nvCxnSpPr>
        <p:spPr>
          <a:xfrm flipH="1">
            <a:off x="4456567" y="3460920"/>
            <a:ext cx="1516411" cy="25191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48200" y="1611868"/>
            <a:ext cx="3276599" cy="369332"/>
          </a:xfrm>
          <a:prstGeom prst="rect">
            <a:avLst/>
          </a:prstGeom>
          <a:noFill/>
        </p:spPr>
        <p:txBody>
          <a:bodyPr wrap="square" rtlCol="0">
            <a:spAutoFit/>
          </a:bodyPr>
          <a:lstStyle/>
          <a:p>
            <a:r>
              <a:rPr lang="en-US" dirty="0">
                <a:latin typeface="Oswald Light"/>
              </a:rPr>
              <a:t>Plane Geometry Relationship</a:t>
            </a:r>
            <a:endParaRPr lang="en-US" dirty="0"/>
          </a:p>
        </p:txBody>
      </p:sp>
      <p:pic>
        <p:nvPicPr>
          <p:cNvPr id="12" name="Picture 11"/>
          <p:cNvPicPr>
            <a:picLocks noChangeAspect="1"/>
          </p:cNvPicPr>
          <p:nvPr/>
        </p:nvPicPr>
        <p:blipFill rotWithShape="1">
          <a:blip r:embed="rId5"/>
          <a:srcRect b="28445"/>
          <a:stretch/>
        </p:blipFill>
        <p:spPr>
          <a:xfrm>
            <a:off x="653377" y="1925873"/>
            <a:ext cx="2587594" cy="2165717"/>
          </a:xfrm>
          <a:prstGeom prst="rect">
            <a:avLst/>
          </a:prstGeom>
        </p:spPr>
      </p:pic>
      <p:sp>
        <p:nvSpPr>
          <p:cNvPr id="8" name="Rectangle 7"/>
          <p:cNvSpPr/>
          <p:nvPr/>
        </p:nvSpPr>
        <p:spPr>
          <a:xfrm>
            <a:off x="788178" y="2808340"/>
            <a:ext cx="1120249" cy="3367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88178" y="3145073"/>
            <a:ext cx="1770199"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7560" y="4343399"/>
            <a:ext cx="457200" cy="447821"/>
          </a:xfrm>
          <a:prstGeom prst="rect">
            <a:avLst/>
          </a:prstGeom>
        </p:spPr>
      </p:pic>
      <p:cxnSp>
        <p:nvCxnSpPr>
          <p:cNvPr id="3" name="Straight Arrow Connector 2"/>
          <p:cNvCxnSpPr/>
          <p:nvPr/>
        </p:nvCxnSpPr>
        <p:spPr>
          <a:xfrm flipH="1">
            <a:off x="2244068" y="2626500"/>
            <a:ext cx="2708933" cy="15189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7"/>
          <a:stretch>
            <a:fillRect/>
          </a:stretch>
        </p:blipFill>
        <p:spPr>
          <a:xfrm>
            <a:off x="6309162" y="2065836"/>
            <a:ext cx="1205780" cy="4563564"/>
          </a:xfrm>
          <a:prstGeom prst="rect">
            <a:avLst/>
          </a:prstGeom>
        </p:spPr>
      </p:pic>
      <p:sp>
        <p:nvSpPr>
          <p:cNvPr id="19"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16345284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5.55556E-7 -2.22222E-6 L -0.15174 -0.24583 " pathEditMode="relative" rAng="0" ptsTypes="AA">
                                      <p:cBhvr>
                                        <p:cTn id="21" dur="2000" fill="hold"/>
                                        <p:tgtEl>
                                          <p:spTgt spid="24"/>
                                        </p:tgtEl>
                                        <p:attrNameLst>
                                          <p:attrName>ppt_x</p:attrName>
                                          <p:attrName>ppt_y</p:attrName>
                                        </p:attrNameLst>
                                      </p:cBhvr>
                                      <p:rCtr x="-7587" y="-12292"/>
                                    </p:animMotion>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par>
                          <p:cTn id="29" fill="hold">
                            <p:stCondLst>
                              <p:cond delay="4000"/>
                            </p:stCondLst>
                            <p:childTnLst>
                              <p:par>
                                <p:cTn id="30" presetID="21" presetClass="entr" presetSubtype="1"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heel(1)">
                                      <p:cBhvr>
                                        <p:cTn id="3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pic>
        <p:nvPicPr>
          <p:cNvPr id="13" name="Picture 12"/>
          <p:cNvPicPr>
            <a:picLocks noChangeAspect="1"/>
          </p:cNvPicPr>
          <p:nvPr/>
        </p:nvPicPr>
        <p:blipFill rotWithShape="1">
          <a:blip r:embed="rId3"/>
          <a:srcRect b="40063"/>
          <a:stretch/>
        </p:blipFill>
        <p:spPr>
          <a:xfrm>
            <a:off x="5638800" y="1828800"/>
            <a:ext cx="1857790" cy="4583265"/>
          </a:xfrm>
          <a:prstGeom prst="rect">
            <a:avLst/>
          </a:prstGeom>
        </p:spPr>
      </p:pic>
      <p:pic>
        <p:nvPicPr>
          <p:cNvPr id="17" name="Picture 16"/>
          <p:cNvPicPr>
            <a:picLocks noChangeAspect="1"/>
          </p:cNvPicPr>
          <p:nvPr/>
        </p:nvPicPr>
        <p:blipFill>
          <a:blip r:embed="rId4"/>
          <a:stretch>
            <a:fillRect/>
          </a:stretch>
        </p:blipFill>
        <p:spPr>
          <a:xfrm>
            <a:off x="1295400" y="2143897"/>
            <a:ext cx="3038882" cy="1204843"/>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780" y="4950496"/>
            <a:ext cx="606509" cy="594067"/>
          </a:xfrm>
          <a:prstGeom prst="rect">
            <a:avLst/>
          </a:prstGeom>
        </p:spPr>
      </p:pic>
      <p:pic>
        <p:nvPicPr>
          <p:cNvPr id="16" name="Picture 15"/>
          <p:cNvPicPr>
            <a:picLocks noChangeAspect="1"/>
          </p:cNvPicPr>
          <p:nvPr/>
        </p:nvPicPr>
        <p:blipFill>
          <a:blip r:embed="rId6"/>
          <a:stretch>
            <a:fillRect/>
          </a:stretch>
        </p:blipFill>
        <p:spPr>
          <a:xfrm>
            <a:off x="1596246" y="5398707"/>
            <a:ext cx="2994261" cy="619067"/>
          </a:xfrm>
          <a:prstGeom prst="rect">
            <a:avLst/>
          </a:prstGeom>
        </p:spPr>
      </p:pic>
      <p:sp>
        <p:nvSpPr>
          <p:cNvPr id="19" name="TextBox 18"/>
          <p:cNvSpPr txBox="1"/>
          <p:nvPr/>
        </p:nvSpPr>
        <p:spPr>
          <a:xfrm>
            <a:off x="1701343" y="1676400"/>
            <a:ext cx="1956257" cy="369332"/>
          </a:xfrm>
          <a:prstGeom prst="rect">
            <a:avLst/>
          </a:prstGeom>
          <a:noFill/>
        </p:spPr>
        <p:txBody>
          <a:bodyPr wrap="square" rtlCol="0">
            <a:spAutoFit/>
          </a:bodyPr>
          <a:lstStyle/>
          <a:p>
            <a:r>
              <a:rPr lang="en-US" dirty="0"/>
              <a:t>Select radio button</a:t>
            </a:r>
          </a:p>
        </p:txBody>
      </p:sp>
      <p:sp>
        <p:nvSpPr>
          <p:cNvPr id="20" name="TextBox 19"/>
          <p:cNvSpPr txBox="1"/>
          <p:nvPr/>
        </p:nvSpPr>
        <p:spPr>
          <a:xfrm>
            <a:off x="2362200" y="3581400"/>
            <a:ext cx="609600" cy="381000"/>
          </a:xfrm>
          <a:prstGeom prst="rect">
            <a:avLst/>
          </a:prstGeom>
          <a:noFill/>
        </p:spPr>
        <p:txBody>
          <a:bodyPr wrap="square" rtlCol="0">
            <a:spAutoFit/>
          </a:bodyPr>
          <a:lstStyle/>
          <a:p>
            <a:r>
              <a:rPr lang="en-US" dirty="0"/>
              <a:t>-OR-</a:t>
            </a:r>
          </a:p>
        </p:txBody>
      </p:sp>
      <p:sp>
        <p:nvSpPr>
          <p:cNvPr id="21" name="TextBox 20"/>
          <p:cNvSpPr txBox="1"/>
          <p:nvPr/>
        </p:nvSpPr>
        <p:spPr>
          <a:xfrm>
            <a:off x="1600200" y="4417486"/>
            <a:ext cx="2286000" cy="369332"/>
          </a:xfrm>
          <a:prstGeom prst="rect">
            <a:avLst/>
          </a:prstGeom>
          <a:noFill/>
        </p:spPr>
        <p:txBody>
          <a:bodyPr wrap="square" rtlCol="0">
            <a:spAutoFit/>
          </a:bodyPr>
          <a:lstStyle/>
          <a:p>
            <a:r>
              <a:rPr lang="en-US" dirty="0"/>
              <a:t>Hover and Right-Click</a:t>
            </a:r>
          </a:p>
        </p:txBody>
      </p:sp>
      <p:sp>
        <p:nvSpPr>
          <p:cNvPr id="22" name="Rectangle 21"/>
          <p:cNvSpPr/>
          <p:nvPr/>
        </p:nvSpPr>
        <p:spPr>
          <a:xfrm>
            <a:off x="5667782" y="2164831"/>
            <a:ext cx="1295400" cy="218303"/>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anim calcmode="lin" valueType="num">
                                      <p:cBhvr>
                                        <p:cTn id="33" dur="2000" fill="hold"/>
                                        <p:tgtEl>
                                          <p:spTgt spid="13"/>
                                        </p:tgtEl>
                                        <p:attrNameLst>
                                          <p:attrName>ppt_w</p:attrName>
                                        </p:attrNameLst>
                                      </p:cBhvr>
                                      <p:tavLst>
                                        <p:tav tm="0" fmla="#ppt_w*sin(2.5*pi*$)">
                                          <p:val>
                                            <p:fltVal val="0"/>
                                          </p:val>
                                        </p:tav>
                                        <p:tav tm="100000">
                                          <p:val>
                                            <p:fltVal val="1"/>
                                          </p:val>
                                        </p:tav>
                                      </p:tavLst>
                                    </p:anim>
                                    <p:anim calcmode="lin" valueType="num">
                                      <p:cBhvr>
                                        <p:cTn id="34" dur="2000" fill="hold"/>
                                        <p:tgtEl>
                                          <p:spTgt spid="13"/>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ubtitle 2"/>
          <p:cNvSpPr txBox="1">
            <a:spLocks/>
          </p:cNvSpPr>
          <p:nvPr/>
        </p:nvSpPr>
        <p:spPr>
          <a:xfrm>
            <a:off x="6589012" y="3733800"/>
            <a:ext cx="2438400"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Measurement Trapping</a:t>
            </a:r>
          </a:p>
          <a:p>
            <a:pPr>
              <a:lnSpc>
                <a:spcPct val="110000"/>
              </a:lnSpc>
            </a:pPr>
            <a:r>
              <a:rPr lang="en-US" sz="1400" dirty="0">
                <a:solidFill>
                  <a:schemeClr val="tx1">
                    <a:lumMod val="60000"/>
                    <a:lumOff val="40000"/>
                  </a:schemeClr>
                </a:solidFill>
                <a:latin typeface="Oswald Light"/>
                <a:cs typeface="Oswald Light"/>
              </a:rPr>
              <a:t>Control over current active Item and order in the list</a:t>
            </a:r>
          </a:p>
        </p:txBody>
      </p:sp>
      <p:pic>
        <p:nvPicPr>
          <p:cNvPr id="3" name="Picture 2"/>
          <p:cNvPicPr>
            <a:picLocks noChangeAspect="1"/>
          </p:cNvPicPr>
          <p:nvPr/>
        </p:nvPicPr>
        <p:blipFill rotWithShape="1">
          <a:blip r:embed="rId3"/>
          <a:srcRect b="9022"/>
          <a:stretch/>
        </p:blipFill>
        <p:spPr>
          <a:xfrm>
            <a:off x="1016524" y="1447800"/>
            <a:ext cx="1345676" cy="5257800"/>
          </a:xfrm>
          <a:prstGeom prst="rect">
            <a:avLst/>
          </a:prstGeom>
        </p:spPr>
      </p:pic>
      <p:sp>
        <p:nvSpPr>
          <p:cNvPr id="43" name="Subtitle 2"/>
          <p:cNvSpPr txBox="1">
            <a:spLocks/>
          </p:cNvSpPr>
          <p:nvPr/>
        </p:nvSpPr>
        <p:spPr>
          <a:xfrm>
            <a:off x="6629400" y="1893116"/>
            <a:ext cx="2012278"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Inspection List</a:t>
            </a:r>
          </a:p>
          <a:p>
            <a:pPr>
              <a:lnSpc>
                <a:spcPct val="110000"/>
              </a:lnSpc>
            </a:pPr>
            <a:r>
              <a:rPr lang="en-US" sz="1400" dirty="0">
                <a:solidFill>
                  <a:schemeClr val="tx1">
                    <a:lumMod val="60000"/>
                    <a:lumOff val="40000"/>
                  </a:schemeClr>
                </a:solidFill>
                <a:latin typeface="Oswald Light"/>
                <a:cs typeface="Oswald Light"/>
              </a:rPr>
              <a:t>Displays each of the measurable items defined in the tree</a:t>
            </a:r>
          </a:p>
        </p:txBody>
      </p:sp>
      <p:sp>
        <p:nvSpPr>
          <p:cNvPr id="5" name="Rectangle 4"/>
          <p:cNvSpPr/>
          <p:nvPr/>
        </p:nvSpPr>
        <p:spPr>
          <a:xfrm>
            <a:off x="1065198" y="1813935"/>
            <a:ext cx="1275901" cy="153886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2351650" y="1813935"/>
            <a:ext cx="1991750" cy="0"/>
          </a:xfrm>
          <a:prstGeom prst="straightConnector1">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12" name="Straight Arrow Connector 11"/>
          <p:cNvCxnSpPr/>
          <p:nvPr/>
        </p:nvCxnSpPr>
        <p:spPr>
          <a:xfrm>
            <a:off x="2341099" y="3352800"/>
            <a:ext cx="2002301" cy="14478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1" b="47625"/>
          <a:stretch/>
        </p:blipFill>
        <p:spPr>
          <a:xfrm>
            <a:off x="4343400" y="1828800"/>
            <a:ext cx="2006209" cy="2895599"/>
          </a:xfrm>
          <a:prstGeom prst="rect">
            <a:avLst/>
          </a:prstGeom>
          <a:ln>
            <a:noFill/>
          </a:ln>
          <a:effectLst>
            <a:outerShdw blurRad="292100" dist="139700" dir="2700000" algn="tl" rotWithShape="0">
              <a:srgbClr val="333333">
                <a:alpha val="65000"/>
              </a:srgbClr>
            </a:outerShdw>
          </a:effectLst>
        </p:spPr>
      </p:pic>
      <p:sp>
        <p:nvSpPr>
          <p:cNvPr id="23" name="Title 1"/>
          <p:cNvSpPr txBox="1">
            <a:spLocks/>
          </p:cNvSpPr>
          <p:nvPr/>
        </p:nvSpPr>
        <p:spPr>
          <a:xfrm>
            <a:off x="3540351" y="76200"/>
            <a:ext cx="5181600" cy="10668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Toolkit Inspection Tab</a:t>
            </a:r>
          </a:p>
        </p:txBody>
      </p:sp>
    </p:spTree>
    <p:extLst>
      <p:ext uri="{BB962C8B-B14F-4D97-AF65-F5344CB8AC3E}">
        <p14:creationId xmlns:p14="http://schemas.microsoft.com/office/powerpoint/2010/main" val="2387889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Instruments</a:t>
            </a:r>
          </a:p>
        </p:txBody>
      </p:sp>
      <p:pic>
        <p:nvPicPr>
          <p:cNvPr id="5" name="Picture 4"/>
          <p:cNvPicPr>
            <a:picLocks noChangeAspect="1"/>
          </p:cNvPicPr>
          <p:nvPr/>
        </p:nvPicPr>
        <p:blipFill>
          <a:blip r:embed="rId3"/>
          <a:stretch>
            <a:fillRect/>
          </a:stretch>
        </p:blipFill>
        <p:spPr>
          <a:xfrm>
            <a:off x="1295400" y="3200399"/>
            <a:ext cx="1800000" cy="2428571"/>
          </a:xfrm>
          <a:prstGeom prst="rect">
            <a:avLst/>
          </a:prstGeom>
        </p:spPr>
      </p:pic>
      <p:pic>
        <p:nvPicPr>
          <p:cNvPr id="6" name="Picture 5"/>
          <p:cNvPicPr>
            <a:picLocks noChangeAspect="1"/>
          </p:cNvPicPr>
          <p:nvPr/>
        </p:nvPicPr>
        <p:blipFill>
          <a:blip r:embed="rId4"/>
          <a:stretch>
            <a:fillRect/>
          </a:stretch>
        </p:blipFill>
        <p:spPr>
          <a:xfrm>
            <a:off x="3862500" y="3200398"/>
            <a:ext cx="1800000" cy="2428571"/>
          </a:xfrm>
          <a:prstGeom prst="rect">
            <a:avLst/>
          </a:prstGeom>
        </p:spPr>
      </p:pic>
      <p:pic>
        <p:nvPicPr>
          <p:cNvPr id="7" name="Picture 6"/>
          <p:cNvPicPr>
            <a:picLocks noChangeAspect="1"/>
          </p:cNvPicPr>
          <p:nvPr/>
        </p:nvPicPr>
        <p:blipFill>
          <a:blip r:embed="rId5"/>
          <a:stretch>
            <a:fillRect/>
          </a:stretch>
        </p:blipFill>
        <p:spPr>
          <a:xfrm>
            <a:off x="6429600" y="3200398"/>
            <a:ext cx="1800000" cy="2428571"/>
          </a:xfrm>
          <a:prstGeom prst="rect">
            <a:avLst/>
          </a:prstGeom>
        </p:spPr>
      </p:pic>
      <p:sp>
        <p:nvSpPr>
          <p:cNvPr id="8" name="TextBox 7"/>
          <p:cNvSpPr txBox="1"/>
          <p:nvPr/>
        </p:nvSpPr>
        <p:spPr>
          <a:xfrm>
            <a:off x="1471500" y="2667000"/>
            <a:ext cx="1447800" cy="369332"/>
          </a:xfrm>
          <a:prstGeom prst="rect">
            <a:avLst/>
          </a:prstGeom>
          <a:noFill/>
        </p:spPr>
        <p:txBody>
          <a:bodyPr wrap="square" rtlCol="0">
            <a:spAutoFit/>
          </a:bodyPr>
          <a:lstStyle/>
          <a:p>
            <a:r>
              <a:rPr lang="en-US" dirty="0"/>
              <a:t>Laser Tracker</a:t>
            </a:r>
          </a:p>
        </p:txBody>
      </p:sp>
      <p:sp>
        <p:nvSpPr>
          <p:cNvPr id="9" name="TextBox 8"/>
          <p:cNvSpPr txBox="1"/>
          <p:nvPr/>
        </p:nvSpPr>
        <p:spPr>
          <a:xfrm>
            <a:off x="3462675" y="2667000"/>
            <a:ext cx="2819400" cy="369332"/>
          </a:xfrm>
          <a:prstGeom prst="rect">
            <a:avLst/>
          </a:prstGeom>
          <a:noFill/>
        </p:spPr>
        <p:txBody>
          <a:bodyPr wrap="square" rtlCol="0">
            <a:spAutoFit/>
          </a:bodyPr>
          <a:lstStyle/>
          <a:p>
            <a:r>
              <a:rPr lang="en-US" dirty="0"/>
              <a:t>PCMM (Probe/Line Scanner</a:t>
            </a:r>
          </a:p>
        </p:txBody>
      </p:sp>
      <p:sp>
        <p:nvSpPr>
          <p:cNvPr id="10" name="TextBox 9"/>
          <p:cNvSpPr txBox="1"/>
          <p:nvPr/>
        </p:nvSpPr>
        <p:spPr>
          <a:xfrm>
            <a:off x="6553200" y="2667000"/>
            <a:ext cx="1524000" cy="369332"/>
          </a:xfrm>
          <a:prstGeom prst="rect">
            <a:avLst/>
          </a:prstGeom>
          <a:noFill/>
        </p:spPr>
        <p:txBody>
          <a:bodyPr wrap="square" rtlCol="0">
            <a:spAutoFit/>
          </a:bodyPr>
          <a:lstStyle/>
          <a:p>
            <a:r>
              <a:rPr lang="en-US" dirty="0"/>
              <a:t>Room Scanner</a:t>
            </a:r>
          </a:p>
        </p:txBody>
      </p:sp>
    </p:spTree>
    <p:extLst>
      <p:ext uri="{BB962C8B-B14F-4D97-AF65-F5344CB8AC3E}">
        <p14:creationId xmlns:p14="http://schemas.microsoft.com/office/powerpoint/2010/main" val="336397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xit" presetSubtype="1" fill="hold" nodeType="clickEffect">
                                  <p:stCondLst>
                                    <p:cond delay="0"/>
                                  </p:stCondLst>
                                  <p:childTnLst>
                                    <p:animEffect transition="out" filter="wheel(1)">
                                      <p:cBhvr>
                                        <p:cTn id="34" dur="2000"/>
                                        <p:tgtEl>
                                          <p:spTgt spid="6"/>
                                        </p:tgtEl>
                                      </p:cBhvr>
                                    </p:animEffect>
                                    <p:set>
                                      <p:cBhvr>
                                        <p:cTn id="35" dur="1" fill="hold">
                                          <p:stCondLst>
                                            <p:cond delay="1999"/>
                                          </p:stCondLst>
                                        </p:cTn>
                                        <p:tgtEl>
                                          <p:spTgt spid="6"/>
                                        </p:tgtEl>
                                        <p:attrNameLst>
                                          <p:attrName>style.visibility</p:attrName>
                                        </p:attrNameLst>
                                      </p:cBhvr>
                                      <p:to>
                                        <p:strVal val="hidden"/>
                                      </p:to>
                                    </p:set>
                                  </p:childTnLst>
                                </p:cTn>
                              </p:par>
                              <p:par>
                                <p:cTn id="36" presetID="21" presetClass="exit" presetSubtype="1" fill="hold" grpId="1" nodeType="withEffect">
                                  <p:stCondLst>
                                    <p:cond delay="0"/>
                                  </p:stCondLst>
                                  <p:childTnLst>
                                    <p:animEffect transition="out" filter="wheel(1)">
                                      <p:cBhvr>
                                        <p:cTn id="37" dur="2000"/>
                                        <p:tgtEl>
                                          <p:spTgt spid="9"/>
                                        </p:tgtEl>
                                      </p:cBhvr>
                                    </p:animEffect>
                                    <p:set>
                                      <p:cBhvr>
                                        <p:cTn id="38" dur="1" fill="hold">
                                          <p:stCondLst>
                                            <p:cond delay="1999"/>
                                          </p:stCondLst>
                                        </p:cTn>
                                        <p:tgtEl>
                                          <p:spTgt spid="9"/>
                                        </p:tgtEl>
                                        <p:attrNameLst>
                                          <p:attrName>style.visibility</p:attrName>
                                        </p:attrNameLst>
                                      </p:cBhvr>
                                      <p:to>
                                        <p:strVal val="hidden"/>
                                      </p:to>
                                    </p:set>
                                  </p:childTnLst>
                                </p:cTn>
                              </p:par>
                              <p:par>
                                <p:cTn id="39" presetID="21" presetClass="exit" presetSubtype="1" fill="hold" nodeType="withEffect">
                                  <p:stCondLst>
                                    <p:cond delay="0"/>
                                  </p:stCondLst>
                                  <p:childTnLst>
                                    <p:animEffect transition="out" filter="wheel(1)">
                                      <p:cBhvr>
                                        <p:cTn id="40" dur="2000"/>
                                        <p:tgtEl>
                                          <p:spTgt spid="7"/>
                                        </p:tgtEl>
                                      </p:cBhvr>
                                    </p:animEffect>
                                    <p:set>
                                      <p:cBhvr>
                                        <p:cTn id="41" dur="1" fill="hold">
                                          <p:stCondLst>
                                            <p:cond delay="1999"/>
                                          </p:stCondLst>
                                        </p:cTn>
                                        <p:tgtEl>
                                          <p:spTgt spid="7"/>
                                        </p:tgtEl>
                                        <p:attrNameLst>
                                          <p:attrName>style.visibility</p:attrName>
                                        </p:attrNameLst>
                                      </p:cBhvr>
                                      <p:to>
                                        <p:strVal val="hidden"/>
                                      </p:to>
                                    </p:set>
                                  </p:childTnLst>
                                </p:cTn>
                              </p:par>
                              <p:par>
                                <p:cTn id="42" presetID="21" presetClass="exit" presetSubtype="1" fill="hold" grpId="1" nodeType="withEffect">
                                  <p:stCondLst>
                                    <p:cond delay="0"/>
                                  </p:stCondLst>
                                  <p:childTnLst>
                                    <p:animEffect transition="out" filter="wheel(1)">
                                      <p:cBhvr>
                                        <p:cTn id="43" dur="2000"/>
                                        <p:tgtEl>
                                          <p:spTgt spid="10"/>
                                        </p:tgtEl>
                                      </p:cBhvr>
                                    </p:animEffect>
                                    <p:set>
                                      <p:cBhvr>
                                        <p:cTn id="44" dur="1" fill="hold">
                                          <p:stCondLst>
                                            <p:cond delay="19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42" presetClass="path" presetSubtype="0" accel="50000" decel="50000" fill="hold" nodeType="afterEffect">
                                  <p:stCondLst>
                                    <p:cond delay="0"/>
                                  </p:stCondLst>
                                  <p:childTnLst>
                                    <p:animMotion origin="layout" path="M -4.16667E-6 1.11022E-16 L 0.27657 -0.03264 " pathEditMode="relative" rAng="0" ptsTypes="AA">
                                      <p:cBhvr>
                                        <p:cTn id="52" dur="2000" fill="hold"/>
                                        <p:tgtEl>
                                          <p:spTgt spid="5"/>
                                        </p:tgtEl>
                                        <p:attrNameLst>
                                          <p:attrName>ppt_x</p:attrName>
                                          <p:attrName>ppt_y</p:attrName>
                                        </p:attrNameLst>
                                      </p:cBhvr>
                                      <p:rCtr x="13819" y="-1644"/>
                                    </p:animMotion>
                                  </p:childTnLst>
                                </p:cTn>
                              </p:par>
                              <p:par>
                                <p:cTn id="53" presetID="6" presetClass="emph" presetSubtype="0" fill="hold" nodeType="withEffect">
                                  <p:stCondLst>
                                    <p:cond delay="500"/>
                                  </p:stCondLst>
                                  <p:childTnLst>
                                    <p:animScale>
                                      <p:cBhvr>
                                        <p:cTn id="5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791200" y="1732127"/>
            <a:ext cx="1832407" cy="5049673"/>
          </a:xfrm>
          <a:prstGeom prst="rect">
            <a:avLst/>
          </a:prstGeom>
        </p:spPr>
      </p:pic>
      <p:sp>
        <p:nvSpPr>
          <p:cNvPr id="3" name="Title 2"/>
          <p:cNvSpPr>
            <a:spLocks noGrp="1"/>
          </p:cNvSpPr>
          <p:nvPr>
            <p:ph type="title"/>
          </p:nvPr>
        </p:nvSpPr>
        <p:spPr/>
        <p:txBody>
          <a:bodyPr/>
          <a:lstStyle/>
          <a:p>
            <a:r>
              <a:rPr lang="en-US" dirty="0"/>
              <a:t>Inspection Tab Icon Status</a:t>
            </a:r>
          </a:p>
        </p:txBody>
      </p:sp>
      <p:sp>
        <p:nvSpPr>
          <p:cNvPr id="21" name="Rectangle 20"/>
          <p:cNvSpPr/>
          <p:nvPr/>
        </p:nvSpPr>
        <p:spPr>
          <a:xfrm>
            <a:off x="5869203" y="2461413"/>
            <a:ext cx="379197" cy="304656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4"/>
          <a:srcRect l="4080" t="14350" r="57760" b="5770"/>
          <a:stretch/>
        </p:blipFill>
        <p:spPr>
          <a:xfrm>
            <a:off x="1249167" y="2269518"/>
            <a:ext cx="884433" cy="378264"/>
          </a:xfrm>
          <a:prstGeom prst="rect">
            <a:avLst/>
          </a:prstGeom>
        </p:spPr>
      </p:pic>
      <p:pic>
        <p:nvPicPr>
          <p:cNvPr id="33" name="Picture 32"/>
          <p:cNvPicPr>
            <a:picLocks noChangeAspect="1"/>
          </p:cNvPicPr>
          <p:nvPr/>
        </p:nvPicPr>
        <p:blipFill rotWithShape="1">
          <a:blip r:embed="rId5"/>
          <a:srcRect l="2807" r="69875" b="14597"/>
          <a:stretch/>
        </p:blipFill>
        <p:spPr>
          <a:xfrm>
            <a:off x="1303468" y="3804566"/>
            <a:ext cx="741776" cy="360254"/>
          </a:xfrm>
          <a:prstGeom prst="rect">
            <a:avLst/>
          </a:prstGeom>
        </p:spPr>
      </p:pic>
      <p:sp>
        <p:nvSpPr>
          <p:cNvPr id="35" name="TextBox 34"/>
          <p:cNvSpPr txBox="1"/>
          <p:nvPr/>
        </p:nvSpPr>
        <p:spPr>
          <a:xfrm>
            <a:off x="2341976" y="2267375"/>
            <a:ext cx="2178616" cy="369332"/>
          </a:xfrm>
          <a:prstGeom prst="rect">
            <a:avLst/>
          </a:prstGeom>
          <a:noFill/>
        </p:spPr>
        <p:txBody>
          <a:bodyPr wrap="square" rtlCol="0">
            <a:spAutoFit/>
          </a:bodyPr>
          <a:lstStyle/>
          <a:p>
            <a:r>
              <a:rPr lang="en-US" dirty="0"/>
              <a:t>No Points Associated</a:t>
            </a:r>
          </a:p>
        </p:txBody>
      </p:sp>
      <p:sp>
        <p:nvSpPr>
          <p:cNvPr id="36" name="TextBox 35"/>
          <p:cNvSpPr txBox="1"/>
          <p:nvPr/>
        </p:nvSpPr>
        <p:spPr>
          <a:xfrm>
            <a:off x="2341976" y="3810855"/>
            <a:ext cx="1950016" cy="369332"/>
          </a:xfrm>
          <a:prstGeom prst="rect">
            <a:avLst/>
          </a:prstGeom>
          <a:noFill/>
        </p:spPr>
        <p:txBody>
          <a:bodyPr wrap="square" rtlCol="0">
            <a:spAutoFit/>
          </a:bodyPr>
          <a:lstStyle/>
          <a:p>
            <a:r>
              <a:rPr lang="en-US" dirty="0"/>
              <a:t>Pass per Tolerance</a:t>
            </a:r>
          </a:p>
        </p:txBody>
      </p:sp>
      <p:sp>
        <p:nvSpPr>
          <p:cNvPr id="37" name="TextBox 36"/>
          <p:cNvSpPr txBox="1"/>
          <p:nvPr/>
        </p:nvSpPr>
        <p:spPr>
          <a:xfrm>
            <a:off x="2406524" y="4681579"/>
            <a:ext cx="1820920" cy="369332"/>
          </a:xfrm>
          <a:prstGeom prst="rect">
            <a:avLst/>
          </a:prstGeom>
          <a:noFill/>
        </p:spPr>
        <p:txBody>
          <a:bodyPr wrap="square" rtlCol="0">
            <a:spAutoFit/>
          </a:bodyPr>
          <a:lstStyle/>
          <a:p>
            <a:r>
              <a:rPr lang="en-US" dirty="0"/>
              <a:t>Fail per Tolerance</a:t>
            </a:r>
          </a:p>
        </p:txBody>
      </p:sp>
      <p:pic>
        <p:nvPicPr>
          <p:cNvPr id="2" name="Picture 1"/>
          <p:cNvPicPr>
            <a:picLocks noChangeAspect="1"/>
          </p:cNvPicPr>
          <p:nvPr/>
        </p:nvPicPr>
        <p:blipFill rotWithShape="1">
          <a:blip r:embed="rId6"/>
          <a:srcRect l="7383"/>
          <a:stretch/>
        </p:blipFill>
        <p:spPr>
          <a:xfrm>
            <a:off x="1342008" y="4689884"/>
            <a:ext cx="761625" cy="361027"/>
          </a:xfrm>
          <a:prstGeom prst="rect">
            <a:avLst/>
          </a:prstGeom>
        </p:spPr>
      </p:pic>
      <p:pic>
        <p:nvPicPr>
          <p:cNvPr id="4" name="Picture 3"/>
          <p:cNvPicPr>
            <a:picLocks noChangeAspect="1"/>
          </p:cNvPicPr>
          <p:nvPr/>
        </p:nvPicPr>
        <p:blipFill rotWithShape="1">
          <a:blip r:embed="rId7"/>
          <a:srcRect l="6600" t="19718" r="3093" b="431"/>
          <a:stretch/>
        </p:blipFill>
        <p:spPr>
          <a:xfrm>
            <a:off x="1295400" y="3124199"/>
            <a:ext cx="762000" cy="304801"/>
          </a:xfrm>
          <a:prstGeom prst="rect">
            <a:avLst/>
          </a:prstGeom>
        </p:spPr>
      </p:pic>
      <p:sp>
        <p:nvSpPr>
          <p:cNvPr id="16" name="TextBox 15"/>
          <p:cNvSpPr txBox="1"/>
          <p:nvPr/>
        </p:nvSpPr>
        <p:spPr>
          <a:xfrm>
            <a:off x="2285882" y="2953433"/>
            <a:ext cx="2541452" cy="646331"/>
          </a:xfrm>
          <a:prstGeom prst="rect">
            <a:avLst/>
          </a:prstGeom>
          <a:noFill/>
        </p:spPr>
        <p:txBody>
          <a:bodyPr wrap="square" rtlCol="0">
            <a:spAutoFit/>
          </a:bodyPr>
          <a:lstStyle/>
          <a:p>
            <a:r>
              <a:rPr lang="en-US" dirty="0"/>
              <a:t>Points Associated with no Tolerance applied</a:t>
            </a:r>
          </a:p>
        </p:txBody>
      </p:sp>
    </p:spTree>
    <p:extLst>
      <p:ext uri="{BB962C8B-B14F-4D97-AF65-F5344CB8AC3E}">
        <p14:creationId xmlns:p14="http://schemas.microsoft.com/office/powerpoint/2010/main" val="12079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arn(inVertical)">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randombar(horizontal)">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5" grpId="0"/>
      <p:bldP spid="36" grpId="0"/>
      <p:bldP spid="37"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073523" y="1676400"/>
            <a:ext cx="1317877" cy="5077361"/>
          </a:xfrm>
          <a:prstGeom prst="rect">
            <a:avLst/>
          </a:prstGeom>
        </p:spPr>
      </p:pic>
      <p:pic>
        <p:nvPicPr>
          <p:cNvPr id="14" name="Picture 13"/>
          <p:cNvPicPr>
            <a:picLocks noChangeAspect="1"/>
          </p:cNvPicPr>
          <p:nvPr/>
        </p:nvPicPr>
        <p:blipFill>
          <a:blip r:embed="rId5"/>
          <a:stretch>
            <a:fillRect/>
          </a:stretch>
        </p:blipFill>
        <p:spPr>
          <a:xfrm>
            <a:off x="680963" y="1964691"/>
            <a:ext cx="1228571" cy="800000"/>
          </a:xfrm>
          <a:prstGeom prst="rect">
            <a:avLst/>
          </a:prstGeom>
        </p:spPr>
      </p:pic>
      <p:pic>
        <p:nvPicPr>
          <p:cNvPr id="15" name="Picture 14"/>
          <p:cNvPicPr>
            <a:picLocks noChangeAspect="1"/>
          </p:cNvPicPr>
          <p:nvPr/>
        </p:nvPicPr>
        <p:blipFill>
          <a:blip r:embed="rId6"/>
          <a:stretch>
            <a:fillRect/>
          </a:stretch>
        </p:blipFill>
        <p:spPr>
          <a:xfrm>
            <a:off x="762000" y="2397498"/>
            <a:ext cx="409524" cy="285714"/>
          </a:xfrm>
          <a:prstGeom prst="rect">
            <a:avLst/>
          </a:prstGeom>
        </p:spPr>
      </p:pic>
      <p:pic>
        <p:nvPicPr>
          <p:cNvPr id="16" name="Picture 15"/>
          <p:cNvPicPr>
            <a:picLocks noChangeAspect="1"/>
          </p:cNvPicPr>
          <p:nvPr/>
        </p:nvPicPr>
        <p:blipFill>
          <a:blip r:embed="rId7"/>
          <a:stretch>
            <a:fillRect/>
          </a:stretch>
        </p:blipFill>
        <p:spPr>
          <a:xfrm>
            <a:off x="762000" y="2390625"/>
            <a:ext cx="400000" cy="285714"/>
          </a:xfrm>
          <a:prstGeom prst="rect">
            <a:avLst/>
          </a:prstGeom>
        </p:spPr>
      </p:pic>
      <p:pic>
        <p:nvPicPr>
          <p:cNvPr id="17" name="Picture 16"/>
          <p:cNvPicPr>
            <a:picLocks noChangeAspect="1"/>
          </p:cNvPicPr>
          <p:nvPr/>
        </p:nvPicPr>
        <p:blipFill>
          <a:blip r:embed="rId8"/>
          <a:stretch>
            <a:fillRect/>
          </a:stretch>
        </p:blipFill>
        <p:spPr>
          <a:xfrm>
            <a:off x="762000" y="2395137"/>
            <a:ext cx="400000" cy="285714"/>
          </a:xfrm>
          <a:prstGeom prst="rect">
            <a:avLst/>
          </a:prstGeom>
        </p:spPr>
      </p:pic>
      <p:pic>
        <p:nvPicPr>
          <p:cNvPr id="6" name="Picture 5"/>
          <p:cNvPicPr>
            <a:picLocks noChangeAspect="1"/>
          </p:cNvPicPr>
          <p:nvPr/>
        </p:nvPicPr>
        <p:blipFill>
          <a:blip r:embed="rId9"/>
          <a:stretch>
            <a:fillRect/>
          </a:stretch>
        </p:blipFill>
        <p:spPr>
          <a:xfrm>
            <a:off x="674387" y="2817467"/>
            <a:ext cx="927242" cy="1917058"/>
          </a:xfrm>
          <a:prstGeom prst="rect">
            <a:avLst/>
          </a:prstGeom>
        </p:spPr>
      </p:pic>
      <p:cxnSp>
        <p:nvCxnSpPr>
          <p:cNvPr id="18" name="Straight Connector 17"/>
          <p:cNvCxnSpPr/>
          <p:nvPr/>
        </p:nvCxnSpPr>
        <p:spPr>
          <a:xfrm>
            <a:off x="1488047" y="3420197"/>
            <a:ext cx="1498906" cy="2628656"/>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488047" y="3432865"/>
            <a:ext cx="4150865" cy="1131742"/>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83391" y="3423457"/>
            <a:ext cx="3246449" cy="1974046"/>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483391" y="3432865"/>
            <a:ext cx="2104486" cy="3081"/>
          </a:xfrm>
          <a:prstGeom prst="line">
            <a:avLst/>
          </a:prstGeom>
          <a:ln w="6350"/>
          <a:effectLst>
            <a:glow rad="101600">
              <a:schemeClr val="accent1">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28" name="SMR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780000">
            <a:off x="4744889" y="5381689"/>
            <a:ext cx="154687" cy="152652"/>
          </a:xfrm>
          <a:prstGeom prst="rect">
            <a:avLst/>
          </a:prstGeom>
        </p:spPr>
      </p:pic>
      <p:pic>
        <p:nvPicPr>
          <p:cNvPr id="29" name="SMR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60000">
            <a:off x="3593012" y="3354909"/>
            <a:ext cx="154687" cy="152652"/>
          </a:xfrm>
          <a:prstGeom prst="rect">
            <a:avLst/>
          </a:prstGeom>
        </p:spPr>
      </p:pic>
      <p:pic>
        <p:nvPicPr>
          <p:cNvPr id="30" name="SMR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1700000">
            <a:off x="5588395" y="4497689"/>
            <a:ext cx="154687" cy="152652"/>
          </a:xfrm>
          <a:prstGeom prst="rect">
            <a:avLst/>
          </a:prstGeom>
        </p:spPr>
      </p:pic>
      <p:pic>
        <p:nvPicPr>
          <p:cNvPr id="31" name="SMR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400000">
            <a:off x="2948491" y="6057742"/>
            <a:ext cx="154687" cy="152652"/>
          </a:xfrm>
          <a:prstGeom prst="rect">
            <a:avLst/>
          </a:prstGeom>
        </p:spPr>
      </p:pic>
      <p:pic>
        <p:nvPicPr>
          <p:cNvPr id="32" name="Tgt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49699" y="4460667"/>
            <a:ext cx="210503" cy="226695"/>
          </a:xfrm>
          <a:prstGeom prst="rect">
            <a:avLst/>
          </a:prstGeom>
        </p:spPr>
      </p:pic>
      <p:pic>
        <p:nvPicPr>
          <p:cNvPr id="33" name="Tgt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15797" y="5369561"/>
            <a:ext cx="210503" cy="226695"/>
          </a:xfrm>
          <a:prstGeom prst="rect">
            <a:avLst/>
          </a:prstGeom>
        </p:spPr>
      </p:pic>
      <p:pic>
        <p:nvPicPr>
          <p:cNvPr id="34" name="Tgt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5103" y="3349699"/>
            <a:ext cx="210503" cy="226695"/>
          </a:xfrm>
          <a:prstGeom prst="rect">
            <a:avLst/>
          </a:prstGeom>
        </p:spPr>
      </p:pic>
      <p:pic>
        <p:nvPicPr>
          <p:cNvPr id="35" name="Tgt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1062" y="6021705"/>
            <a:ext cx="210503" cy="226695"/>
          </a:xfrm>
          <a:prstGeom prst="rect">
            <a:avLst/>
          </a:prstGeom>
        </p:spPr>
      </p:pic>
      <p:pic>
        <p:nvPicPr>
          <p:cNvPr id="36" name="Picture 35"/>
          <p:cNvPicPr>
            <a:picLocks noChangeAspect="1"/>
          </p:cNvPicPr>
          <p:nvPr/>
        </p:nvPicPr>
        <p:blipFill>
          <a:blip r:embed="rId13"/>
          <a:stretch>
            <a:fillRect/>
          </a:stretch>
        </p:blipFill>
        <p:spPr>
          <a:xfrm>
            <a:off x="785810" y="2387329"/>
            <a:ext cx="390476" cy="295238"/>
          </a:xfrm>
          <a:prstGeom prst="rect">
            <a:avLst/>
          </a:prstGeom>
        </p:spPr>
      </p:pic>
      <p:cxnSp>
        <p:nvCxnSpPr>
          <p:cNvPr id="38" name="Straight Connector 37"/>
          <p:cNvCxnSpPr>
            <a:stCxn id="31" idx="1"/>
            <a:endCxn id="34" idx="3"/>
          </p:cNvCxnSpPr>
          <p:nvPr/>
        </p:nvCxnSpPr>
        <p:spPr>
          <a:xfrm flipV="1">
            <a:off x="3064506" y="3463047"/>
            <a:ext cx="711100" cy="2738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054351" y="5526607"/>
            <a:ext cx="1861794" cy="692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780069" y="3463047"/>
            <a:ext cx="1140539" cy="206356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32" idx="3"/>
          </p:cNvCxnSpPr>
          <p:nvPr/>
        </p:nvCxnSpPr>
        <p:spPr>
          <a:xfrm>
            <a:off x="3757298" y="3435576"/>
            <a:ext cx="2002904" cy="113843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endCxn id="33" idx="2"/>
          </p:cNvCxnSpPr>
          <p:nvPr/>
        </p:nvCxnSpPr>
        <p:spPr>
          <a:xfrm flipH="1">
            <a:off x="4821049" y="4588606"/>
            <a:ext cx="939153" cy="1007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flipV="1">
            <a:off x="3037649" y="4115339"/>
            <a:ext cx="9144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H="1" flipV="1">
            <a:off x="3383927" y="4008340"/>
            <a:ext cx="9144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4"/>
          <a:stretch>
            <a:fillRect/>
          </a:stretch>
        </p:blipFill>
        <p:spPr>
          <a:xfrm>
            <a:off x="6180817" y="2571599"/>
            <a:ext cx="128016" cy="104740"/>
          </a:xfrm>
          <a:prstGeom prst="rect">
            <a:avLst/>
          </a:prstGeom>
        </p:spPr>
      </p:pic>
      <p:sp>
        <p:nvSpPr>
          <p:cNvPr id="39" name="Title 1"/>
          <p:cNvSpPr txBox="1">
            <a:spLocks/>
          </p:cNvSpPr>
          <p:nvPr/>
        </p:nvSpPr>
        <p:spPr>
          <a:xfrm>
            <a:off x="1143000" y="295200"/>
            <a:ext cx="7543800" cy="1143000"/>
          </a:xfrm>
          <a:prstGeom prst="rect">
            <a:avLst/>
          </a:prstGeom>
        </p:spPr>
        <p:txBody>
          <a:bodyPr vert="horz" lIns="91440" tIns="45720" rIns="91440" bIns="45720" rtlCol="0" anchor="ctr">
            <a:normAutofit fontScale="925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Inspection Measurement Trapping</a:t>
            </a:r>
          </a:p>
        </p:txBody>
      </p:sp>
    </p:spTree>
    <p:extLst>
      <p:ext uri="{BB962C8B-B14F-4D97-AF65-F5344CB8AC3E}">
        <p14:creationId xmlns:p14="http://schemas.microsoft.com/office/powerpoint/2010/main" val="14710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xit" presetSubtype="8" fill="hold" nodeType="afterEffect">
                                  <p:stCondLst>
                                    <p:cond delay="0"/>
                                  </p:stCondLst>
                                  <p:childTnLst>
                                    <p:animEffect transition="out" filter="wipe(left)">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 presetClass="entr" presetSubtype="0"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1500"/>
                            </p:stCondLst>
                            <p:childTnLst>
                              <p:par>
                                <p:cTn id="27" presetID="22" presetClass="exit" presetSubtype="8" fill="hold" nodeType="afterEffect">
                                  <p:stCondLst>
                                    <p:cond delay="0"/>
                                  </p:stCondLst>
                                  <p:childTnLst>
                                    <p:animEffect transition="out" filter="wipe(left)">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1" presetClass="entr" presetSubtype="0"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2500"/>
                            </p:stCondLst>
                            <p:childTnLst>
                              <p:par>
                                <p:cTn id="45" presetID="22" presetClass="exit" presetSubtype="8" fill="hold" nodeType="afterEffect">
                                  <p:stCondLst>
                                    <p:cond delay="0"/>
                                  </p:stCondLst>
                                  <p:childTnLst>
                                    <p:animEffect transition="out" filter="wipe(left)">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childTnLst>
                                </p:cTn>
                              </p:par>
                            </p:childTnLst>
                          </p:cTn>
                        </p:par>
                        <p:par>
                          <p:cTn id="50" fill="hold">
                            <p:stCondLst>
                              <p:cond delay="3000"/>
                            </p:stCondLst>
                            <p:childTnLst>
                              <p:par>
                                <p:cTn id="51" presetID="10" presetClass="exit" presetSubtype="0" fill="hold" nodeType="after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par>
                          <p:cTn id="67" fill="hold">
                            <p:stCondLst>
                              <p:cond delay="3500"/>
                            </p:stCondLst>
                            <p:childTnLst>
                              <p:par>
                                <p:cTn id="68" presetID="1"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left)">
                                      <p:cBhvr>
                                        <p:cTn id="74" dur="500"/>
                                        <p:tgtEl>
                                          <p:spTgt spid="24"/>
                                        </p:tgtEl>
                                      </p:cBhvr>
                                    </p:animEffect>
                                  </p:childTnLst>
                                </p:cTn>
                              </p:par>
                            </p:childTnLst>
                          </p:cTn>
                        </p:par>
                        <p:par>
                          <p:cTn id="75" fill="hold">
                            <p:stCondLst>
                              <p:cond delay="500"/>
                            </p:stCondLst>
                            <p:childTnLst>
                              <p:par>
                                <p:cTn id="76" presetID="22" presetClass="exit" presetSubtype="8" fill="hold" nodeType="afterEffect">
                                  <p:stCondLst>
                                    <p:cond delay="0"/>
                                  </p:stCondLst>
                                  <p:childTnLst>
                                    <p:animEffect transition="out" filter="wipe(left)">
                                      <p:cBhvr>
                                        <p:cTn id="77" dur="500"/>
                                        <p:tgtEl>
                                          <p:spTgt spid="24"/>
                                        </p:tgtEl>
                                      </p:cBhvr>
                                    </p:animEffect>
                                    <p:set>
                                      <p:cBhvr>
                                        <p:cTn id="78" dur="1" fill="hold">
                                          <p:stCondLst>
                                            <p:cond delay="499"/>
                                          </p:stCondLst>
                                        </p:cTn>
                                        <p:tgtEl>
                                          <p:spTgt spid="24"/>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childTnLst>
                                </p:cTn>
                              </p:par>
                              <p:par>
                                <p:cTn id="81" presetID="10" presetClass="exit" presetSubtype="0" fill="hold" nodeType="withEffect">
                                  <p:stCondLst>
                                    <p:cond delay="0"/>
                                  </p:stCondLst>
                                  <p:childTnLst>
                                    <p:animEffect transition="out" filter="fade">
                                      <p:cBhvr>
                                        <p:cTn id="82" dur="500"/>
                                        <p:tgtEl>
                                          <p:spTgt spid="30"/>
                                        </p:tgtEl>
                                      </p:cBhvr>
                                    </p:animEffect>
                                    <p:set>
                                      <p:cBhvr>
                                        <p:cTn id="83" dur="1" fill="hold">
                                          <p:stCondLst>
                                            <p:cond delay="499"/>
                                          </p:stCondLst>
                                        </p:cTn>
                                        <p:tgtEl>
                                          <p:spTgt spid="3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74"/>
                                        </p:tgtEl>
                                        <p:attrNameLst>
                                          <p:attrName>style.visibility</p:attrName>
                                        </p:attrNameLst>
                                      </p:cBhvr>
                                      <p:to>
                                        <p:strVal val="hidden"/>
                                      </p:to>
                                    </p:set>
                                  </p:childTnLst>
                                </p:cTn>
                              </p:par>
                              <p:par>
                                <p:cTn id="88" presetID="1" presetClass="entr" presetSubtype="0" fill="hold" nodeType="withEffect">
                                  <p:stCondLst>
                                    <p:cond delay="500"/>
                                  </p:stCondLst>
                                  <p:childTnLst>
                                    <p:set>
                                      <p:cBhvr>
                                        <p:cTn id="89" dur="1" fill="hold">
                                          <p:stCondLst>
                                            <p:cond delay="0"/>
                                          </p:stCondLst>
                                        </p:cTn>
                                        <p:tgtEl>
                                          <p:spTgt spid="36"/>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47"/>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6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65"/>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ser Confere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828800"/>
            <a:ext cx="4933950" cy="4492927"/>
          </a:xfrm>
          <a:prstGeom prst="rect">
            <a:avLst/>
          </a:prstGeom>
          <a:ln w="88900" cap="sq" cmpd="thickThin">
            <a:solidFill>
              <a:srgbClr val="000000"/>
            </a:solidFill>
            <a:prstDash val="solid"/>
            <a:miter lim="800000"/>
          </a:ln>
          <a:effectLst>
            <a:innerShdw blurRad="76200">
              <a:srgbClr val="000000"/>
            </a:innerShdw>
          </a:effectLst>
        </p:spPr>
      </p:pic>
      <p:grpSp>
        <p:nvGrpSpPr>
          <p:cNvPr id="3" name="Group 2"/>
          <p:cNvGrpSpPr/>
          <p:nvPr/>
        </p:nvGrpSpPr>
        <p:grpSpPr>
          <a:xfrm>
            <a:off x="6477000" y="2040797"/>
            <a:ext cx="1845095" cy="414630"/>
            <a:chOff x="4994458" y="1257527"/>
            <a:chExt cx="1845095" cy="414630"/>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4458" y="1257527"/>
              <a:ext cx="440544" cy="414630"/>
            </a:xfrm>
            <a:prstGeom prst="rect">
              <a:avLst/>
            </a:prstGeom>
          </p:spPr>
        </p:pic>
        <p:sp>
          <p:nvSpPr>
            <p:cNvPr id="32" name="TextBox 31"/>
            <p:cNvSpPr txBox="1"/>
            <p:nvPr/>
          </p:nvSpPr>
          <p:spPr>
            <a:xfrm>
              <a:off x="5471534" y="1288137"/>
              <a:ext cx="1368019" cy="369332"/>
            </a:xfrm>
            <a:prstGeom prst="rect">
              <a:avLst/>
            </a:prstGeom>
            <a:noFill/>
          </p:spPr>
          <p:txBody>
            <a:bodyPr wrap="square" rtlCol="0">
              <a:spAutoFit/>
            </a:bodyPr>
            <a:lstStyle/>
            <a:p>
              <a:r>
                <a:rPr lang="en-US" dirty="0">
                  <a:latin typeface="Oswald Light"/>
                </a:rPr>
                <a:t>Plane</a:t>
              </a:r>
              <a:endParaRPr lang="en-US" dirty="0"/>
            </a:p>
          </p:txBody>
        </p:sp>
      </p:grpSp>
      <p:sp>
        <p:nvSpPr>
          <p:cNvPr id="2" name="TextBox 1"/>
          <p:cNvSpPr txBox="1"/>
          <p:nvPr/>
        </p:nvSpPr>
        <p:spPr>
          <a:xfrm>
            <a:off x="5791200" y="2591812"/>
            <a:ext cx="3276600" cy="3046988"/>
          </a:xfrm>
          <a:prstGeom prst="rect">
            <a:avLst/>
          </a:prstGeom>
          <a:noFill/>
        </p:spPr>
        <p:txBody>
          <a:bodyPr wrap="square" rtlCol="0">
            <a:spAutoFit/>
          </a:bodyPr>
          <a:lstStyle/>
          <a:p>
            <a:r>
              <a:rPr lang="en-US" sz="3200" b="1" dirty="0"/>
              <a:t>The Associated Data command through the right-click menu can be applied to existing points.</a:t>
            </a:r>
          </a:p>
        </p:txBody>
      </p:sp>
      <p:sp>
        <p:nvSpPr>
          <p:cNvPr id="14"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3429433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2000"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52" y="4495312"/>
            <a:ext cx="2281896" cy="1829288"/>
          </a:xfrm>
          <a:prstGeom prst="rect">
            <a:avLst/>
          </a:prstGeom>
        </p:spPr>
      </p:pic>
      <p:pic>
        <p:nvPicPr>
          <p:cNvPr id="2050" name="Picture 2" descr="C:\Users\Jeremy\AppData\Local\Temp\SNAGHTML17738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608" y="1962424"/>
            <a:ext cx="4935781" cy="362801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334000" y="2255032"/>
            <a:ext cx="457200" cy="13582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grpSp>
        <p:nvGrpSpPr>
          <p:cNvPr id="5" name="Group 4"/>
          <p:cNvGrpSpPr/>
          <p:nvPr/>
        </p:nvGrpSpPr>
        <p:grpSpPr>
          <a:xfrm>
            <a:off x="551031" y="3028402"/>
            <a:ext cx="5395786" cy="1688135"/>
            <a:chOff x="-287170" y="2105511"/>
            <a:chExt cx="5395786" cy="1688135"/>
          </a:xfrm>
        </p:grpSpPr>
        <p:sp>
          <p:nvSpPr>
            <p:cNvPr id="32" name="Rectangle 31"/>
            <p:cNvSpPr/>
            <p:nvPr/>
          </p:nvSpPr>
          <p:spPr>
            <a:xfrm>
              <a:off x="2966159" y="3351195"/>
              <a:ext cx="2142457" cy="44245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Elbow Connector 2"/>
            <p:cNvCxnSpPr/>
            <p:nvPr/>
          </p:nvCxnSpPr>
          <p:spPr>
            <a:xfrm rot="5400000" flipH="1" flipV="1">
              <a:off x="3319808" y="2334632"/>
              <a:ext cx="1066800" cy="966327"/>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287170" y="2105511"/>
              <a:ext cx="2975256" cy="813152"/>
            </a:xfrm>
            <a:prstGeom prst="rect">
              <a:avLst/>
            </a:prstGeom>
          </p:spPr>
        </p:pic>
      </p:grpSp>
      <p:grpSp>
        <p:nvGrpSpPr>
          <p:cNvPr id="19" name="Group 18"/>
          <p:cNvGrpSpPr/>
          <p:nvPr/>
        </p:nvGrpSpPr>
        <p:grpSpPr>
          <a:xfrm>
            <a:off x="1674923" y="1975889"/>
            <a:ext cx="1731755" cy="414630"/>
            <a:chOff x="1674923" y="1321057"/>
            <a:chExt cx="1731755" cy="414630"/>
          </a:xfrm>
        </p:grpSpPr>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923" y="1321057"/>
              <a:ext cx="440544" cy="414630"/>
            </a:xfrm>
            <a:prstGeom prst="rect">
              <a:avLst/>
            </a:prstGeom>
          </p:spPr>
        </p:pic>
        <p:sp>
          <p:nvSpPr>
            <p:cNvPr id="24" name="TextBox 23"/>
            <p:cNvSpPr txBox="1"/>
            <p:nvPr/>
          </p:nvSpPr>
          <p:spPr>
            <a:xfrm>
              <a:off x="2038659" y="1329991"/>
              <a:ext cx="1368019" cy="369332"/>
            </a:xfrm>
            <a:prstGeom prst="rect">
              <a:avLst/>
            </a:prstGeom>
            <a:noFill/>
          </p:spPr>
          <p:txBody>
            <a:bodyPr wrap="square" rtlCol="0">
              <a:spAutoFit/>
            </a:bodyPr>
            <a:lstStyle/>
            <a:p>
              <a:r>
                <a:rPr lang="en-US" dirty="0">
                  <a:latin typeface="Oswald Light"/>
                </a:rPr>
                <a:t>Plane</a:t>
              </a:r>
              <a:endParaRPr lang="en-US" dirty="0"/>
            </a:p>
          </p:txBody>
        </p:sp>
      </p:grpSp>
      <p:sp>
        <p:nvSpPr>
          <p:cNvPr id="20"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88490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4485273"/>
            <a:ext cx="2281896" cy="1829288"/>
          </a:xfrm>
          <a:prstGeom prst="rect">
            <a:avLst/>
          </a:prstGeom>
        </p:spPr>
      </p:pic>
      <p:grpSp>
        <p:nvGrpSpPr>
          <p:cNvPr id="8" name="Group 7"/>
          <p:cNvGrpSpPr/>
          <p:nvPr/>
        </p:nvGrpSpPr>
        <p:grpSpPr>
          <a:xfrm>
            <a:off x="1674923" y="1968012"/>
            <a:ext cx="1731755" cy="414630"/>
            <a:chOff x="1674923" y="1321057"/>
            <a:chExt cx="1731755" cy="41463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923" y="1321057"/>
              <a:ext cx="440544" cy="414630"/>
            </a:xfrm>
            <a:prstGeom prst="rect">
              <a:avLst/>
            </a:prstGeom>
          </p:spPr>
        </p:pic>
        <p:sp>
          <p:nvSpPr>
            <p:cNvPr id="23" name="TextBox 22"/>
            <p:cNvSpPr txBox="1"/>
            <p:nvPr/>
          </p:nvSpPr>
          <p:spPr>
            <a:xfrm>
              <a:off x="2038659" y="1329991"/>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2050" name="Picture 2" descr="C:\Users\Jeremy\AppData\Local\Temp\SNAGHTML17738d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9449" y="1956001"/>
            <a:ext cx="4935781" cy="36280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AppData\Local\Temp\SNAGHTML178df0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8079" y="1765075"/>
            <a:ext cx="1413796" cy="3917250"/>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75339" y="4387762"/>
            <a:ext cx="769723"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98886" y="2286000"/>
            <a:ext cx="4199301" cy="1743619"/>
            <a:chOff x="498886" y="1639045"/>
            <a:chExt cx="4199301" cy="1743619"/>
          </a:xfrm>
        </p:grpSpPr>
        <p:pic>
          <p:nvPicPr>
            <p:cNvPr id="3" name="Picture 2"/>
            <p:cNvPicPr>
              <a:picLocks noChangeAspect="1"/>
            </p:cNvPicPr>
            <p:nvPr/>
          </p:nvPicPr>
          <p:blipFill>
            <a:blip r:embed="rId7"/>
            <a:stretch>
              <a:fillRect/>
            </a:stretch>
          </p:blipFill>
          <p:spPr>
            <a:xfrm>
              <a:off x="498886" y="1968071"/>
              <a:ext cx="2912118" cy="640080"/>
            </a:xfrm>
            <a:prstGeom prst="rect">
              <a:avLst/>
            </a:prstGeom>
            <a:ln w="19050">
              <a:solidFill>
                <a:schemeClr val="accent1"/>
              </a:solidFill>
            </a:ln>
          </p:spPr>
        </p:pic>
        <p:pic>
          <p:nvPicPr>
            <p:cNvPr id="4" name="Picture 3"/>
            <p:cNvPicPr>
              <a:picLocks noChangeAspect="1"/>
            </p:cNvPicPr>
            <p:nvPr/>
          </p:nvPicPr>
          <p:blipFill>
            <a:blip r:embed="rId8"/>
            <a:stretch>
              <a:fillRect/>
            </a:stretch>
          </p:blipFill>
          <p:spPr>
            <a:xfrm>
              <a:off x="498886" y="2743200"/>
              <a:ext cx="2916936" cy="639464"/>
            </a:xfrm>
            <a:prstGeom prst="rect">
              <a:avLst/>
            </a:prstGeom>
            <a:noFill/>
            <a:ln w="19050">
              <a:solidFill>
                <a:schemeClr val="accent1"/>
              </a:solidFill>
            </a:ln>
          </p:spPr>
        </p:pic>
        <p:grpSp>
          <p:nvGrpSpPr>
            <p:cNvPr id="11" name="Group 10"/>
            <p:cNvGrpSpPr/>
            <p:nvPr/>
          </p:nvGrpSpPr>
          <p:grpSpPr>
            <a:xfrm>
              <a:off x="3033650" y="1639045"/>
              <a:ext cx="1664537" cy="1190972"/>
              <a:chOff x="2362200" y="1539206"/>
              <a:chExt cx="1664537" cy="1190972"/>
            </a:xfrm>
          </p:grpSpPr>
          <p:cxnSp>
            <p:nvCxnSpPr>
              <p:cNvPr id="9" name="Straight Arrow Connector 8"/>
              <p:cNvCxnSpPr/>
              <p:nvPr/>
            </p:nvCxnSpPr>
            <p:spPr>
              <a:xfrm flipH="1">
                <a:off x="2362200" y="1539206"/>
                <a:ext cx="1664537" cy="5883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665531" y="1767806"/>
                <a:ext cx="1361206" cy="96237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6046156" y="6001835"/>
            <a:ext cx="1650044" cy="703765"/>
            <a:chOff x="5374706" y="5302435"/>
            <a:chExt cx="2368962" cy="1084765"/>
          </a:xfrm>
        </p:grpSpPr>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2600000">
              <a:off x="6133408" y="5302435"/>
              <a:ext cx="749249" cy="739390"/>
            </a:xfrm>
            <a:prstGeom prst="rect">
              <a:avLst/>
            </a:prstGeom>
          </p:spPr>
        </p:pic>
        <p:sp>
          <p:nvSpPr>
            <p:cNvPr id="40" name="4-Point Star 39"/>
            <p:cNvSpPr/>
            <p:nvPr/>
          </p:nvSpPr>
          <p:spPr>
            <a:xfrm>
              <a:off x="6491350" y="5611495"/>
              <a:ext cx="102307" cy="121269"/>
            </a:xfrm>
            <a:prstGeom prst="star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Freeform 41"/>
            <p:cNvSpPr/>
            <p:nvPr/>
          </p:nvSpPr>
          <p:spPr>
            <a:xfrm>
              <a:off x="5374706" y="5310361"/>
              <a:ext cx="2368962" cy="1076839"/>
            </a:xfrm>
            <a:custGeom>
              <a:avLst/>
              <a:gdLst>
                <a:gd name="connsiteX0" fmla="*/ 68071 w 5639138"/>
                <a:gd name="connsiteY0" fmla="*/ 2700866 h 2700866"/>
                <a:gd name="connsiteX1" fmla="*/ 499871 w 5639138"/>
                <a:gd name="connsiteY1" fmla="*/ 2269066 h 2700866"/>
                <a:gd name="connsiteX2" fmla="*/ 3784938 w 5639138"/>
                <a:gd name="connsiteY2" fmla="*/ 1498600 h 2700866"/>
                <a:gd name="connsiteX3" fmla="*/ 5639138 w 5639138"/>
                <a:gd name="connsiteY3" fmla="*/ 0 h 2700866"/>
                <a:gd name="connsiteX0" fmla="*/ 4294 w 7446495"/>
                <a:gd name="connsiteY0" fmla="*/ 2895599 h 2895599"/>
                <a:gd name="connsiteX1" fmla="*/ 2307228 w 7446495"/>
                <a:gd name="connsiteY1" fmla="*/ 2269066 h 2895599"/>
                <a:gd name="connsiteX2" fmla="*/ 5592295 w 7446495"/>
                <a:gd name="connsiteY2" fmla="*/ 1498600 h 2895599"/>
                <a:gd name="connsiteX3" fmla="*/ 7446495 w 7446495"/>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7442201"/>
                <a:gd name="connsiteY0" fmla="*/ 2895599 h 2895599"/>
                <a:gd name="connsiteX1" fmla="*/ 2302934 w 7442201"/>
                <a:gd name="connsiteY1" fmla="*/ 2269066 h 2895599"/>
                <a:gd name="connsiteX2" fmla="*/ 5588001 w 7442201"/>
                <a:gd name="connsiteY2" fmla="*/ 1498600 h 2895599"/>
                <a:gd name="connsiteX3" fmla="*/ 7442201 w 7442201"/>
                <a:gd name="connsiteY3" fmla="*/ 0 h 2895599"/>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6570331"/>
                <a:gd name="connsiteY0" fmla="*/ 1995376 h 1995376"/>
                <a:gd name="connsiteX1" fmla="*/ 2302934 w 6570331"/>
                <a:gd name="connsiteY1" fmla="*/ 1368843 h 1995376"/>
                <a:gd name="connsiteX2" fmla="*/ 5588001 w 6570331"/>
                <a:gd name="connsiteY2" fmla="*/ 598377 h 1995376"/>
                <a:gd name="connsiteX3" fmla="*/ 6570331 w 6570331"/>
                <a:gd name="connsiteY3" fmla="*/ 0 h 1995376"/>
                <a:gd name="connsiteX0" fmla="*/ 0 w 5964047"/>
                <a:gd name="connsiteY0" fmla="*/ 2307264 h 2307264"/>
                <a:gd name="connsiteX1" fmla="*/ 2302934 w 5964047"/>
                <a:gd name="connsiteY1" fmla="*/ 1680731 h 2307264"/>
                <a:gd name="connsiteX2" fmla="*/ 5588001 w 5964047"/>
                <a:gd name="connsiteY2" fmla="*/ 910265 h 2307264"/>
                <a:gd name="connsiteX3" fmla="*/ 5882759 w 5964047"/>
                <a:gd name="connsiteY3" fmla="*/ 0 h 2307264"/>
                <a:gd name="connsiteX0" fmla="*/ 0 w 6085605"/>
                <a:gd name="connsiteY0" fmla="*/ 2307264 h 2307264"/>
                <a:gd name="connsiteX1" fmla="*/ 2302934 w 6085605"/>
                <a:gd name="connsiteY1" fmla="*/ 1680731 h 2307264"/>
                <a:gd name="connsiteX2" fmla="*/ 5588001 w 6085605"/>
                <a:gd name="connsiteY2" fmla="*/ 910265 h 2307264"/>
                <a:gd name="connsiteX3" fmla="*/ 5882759 w 6085605"/>
                <a:gd name="connsiteY3" fmla="*/ 0 h 2307264"/>
                <a:gd name="connsiteX0" fmla="*/ 0 w 5902324"/>
                <a:gd name="connsiteY0" fmla="*/ 2307264 h 2307264"/>
                <a:gd name="connsiteX1" fmla="*/ 2302934 w 5902324"/>
                <a:gd name="connsiteY1" fmla="*/ 1680731 h 2307264"/>
                <a:gd name="connsiteX2" fmla="*/ 5588001 w 5902324"/>
                <a:gd name="connsiteY2" fmla="*/ 910265 h 2307264"/>
                <a:gd name="connsiteX3" fmla="*/ 5882759 w 590232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5892354"/>
                <a:gd name="connsiteY0" fmla="*/ 2307264 h 2307264"/>
                <a:gd name="connsiteX1" fmla="*/ 2302934 w 5892354"/>
                <a:gd name="connsiteY1" fmla="*/ 1680731 h 2307264"/>
                <a:gd name="connsiteX2" fmla="*/ 5396615 w 5892354"/>
                <a:gd name="connsiteY2" fmla="*/ 896088 h 2307264"/>
                <a:gd name="connsiteX3" fmla="*/ 5882759 w 5892354"/>
                <a:gd name="connsiteY3" fmla="*/ 0 h 2307264"/>
                <a:gd name="connsiteX0" fmla="*/ 0 w 9215216"/>
                <a:gd name="connsiteY0" fmla="*/ 3533552 h 3533552"/>
                <a:gd name="connsiteX1" fmla="*/ 2302934 w 9215216"/>
                <a:gd name="connsiteY1" fmla="*/ 2907019 h 3533552"/>
                <a:gd name="connsiteX2" fmla="*/ 5396615 w 9215216"/>
                <a:gd name="connsiteY2" fmla="*/ 2122376 h 3533552"/>
                <a:gd name="connsiteX3" fmla="*/ 9214294 w 9215216"/>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 name="connsiteX0" fmla="*/ 0 w 9214294"/>
                <a:gd name="connsiteY0" fmla="*/ 3533552 h 3533552"/>
                <a:gd name="connsiteX1" fmla="*/ 2302934 w 9214294"/>
                <a:gd name="connsiteY1" fmla="*/ 2907019 h 3533552"/>
                <a:gd name="connsiteX2" fmla="*/ 5396615 w 9214294"/>
                <a:gd name="connsiteY2" fmla="*/ 2122376 h 3533552"/>
                <a:gd name="connsiteX3" fmla="*/ 9214294 w 9214294"/>
                <a:gd name="connsiteY3" fmla="*/ 0 h 3533552"/>
              </a:gdLst>
              <a:ahLst/>
              <a:cxnLst>
                <a:cxn ang="0">
                  <a:pos x="connsiteX0" y="connsiteY0"/>
                </a:cxn>
                <a:cxn ang="0">
                  <a:pos x="connsiteX1" y="connsiteY1"/>
                </a:cxn>
                <a:cxn ang="0">
                  <a:pos x="connsiteX2" y="connsiteY2"/>
                </a:cxn>
                <a:cxn ang="0">
                  <a:pos x="connsiteX3" y="connsiteY3"/>
                </a:cxn>
              </a:cxnLst>
              <a:rect l="l" t="t" r="r" b="b"/>
              <a:pathLst>
                <a:path w="9214294" h="3533552">
                  <a:moveTo>
                    <a:pt x="0" y="3533552"/>
                  </a:moveTo>
                  <a:cubicBezTo>
                    <a:pt x="710495" y="3324708"/>
                    <a:pt x="1403498" y="3142215"/>
                    <a:pt x="2302934" y="2907019"/>
                  </a:cubicBezTo>
                  <a:cubicBezTo>
                    <a:pt x="3202370" y="2671823"/>
                    <a:pt x="4660574" y="2571438"/>
                    <a:pt x="5396615" y="2122376"/>
                  </a:cubicBezTo>
                  <a:cubicBezTo>
                    <a:pt x="6387839" y="1368513"/>
                    <a:pt x="5560139" y="532054"/>
                    <a:pt x="9214294" y="0"/>
                  </a:cubicBezTo>
                </a:path>
              </a:pathLst>
            </a:custGeom>
            <a:noFill/>
            <a:ln w="285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Rectangle 1"/>
          <p:cNvSpPr/>
          <p:nvPr/>
        </p:nvSpPr>
        <p:spPr>
          <a:xfrm>
            <a:off x="4633850" y="4419600"/>
            <a:ext cx="990600" cy="2239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0"/>
          <a:stretch>
            <a:fillRect/>
          </a:stretch>
        </p:blipFill>
        <p:spPr>
          <a:xfrm>
            <a:off x="493776" y="2992329"/>
            <a:ext cx="2916936" cy="712162"/>
          </a:xfrm>
          <a:prstGeom prst="rect">
            <a:avLst/>
          </a:prstGeom>
          <a:ln w="19050">
            <a:solidFill>
              <a:schemeClr val="accent1"/>
            </a:solidFill>
          </a:ln>
        </p:spPr>
      </p:pic>
      <p:pic>
        <p:nvPicPr>
          <p:cNvPr id="7" name="Picture 6"/>
          <p:cNvPicPr>
            <a:picLocks noChangeAspect="1"/>
          </p:cNvPicPr>
          <p:nvPr/>
        </p:nvPicPr>
        <p:blipFill>
          <a:blip r:embed="rId11"/>
          <a:stretch>
            <a:fillRect/>
          </a:stretch>
        </p:blipFill>
        <p:spPr>
          <a:xfrm>
            <a:off x="4698187" y="4462272"/>
            <a:ext cx="102413" cy="109728"/>
          </a:xfrm>
          <a:prstGeom prst="rect">
            <a:avLst/>
          </a:prstGeom>
        </p:spPr>
      </p:pic>
      <p:sp>
        <p:nvSpPr>
          <p:cNvPr id="3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95972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1000"/>
                                        <p:tgtEl>
                                          <p:spTgt spid="3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21" presetClass="entr" presetSubtype="1"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1000"/>
                                        <p:tgtEl>
                                          <p:spTgt spid="2"/>
                                        </p:tgtEl>
                                      </p:cBhvr>
                                    </p:animEffect>
                                  </p:childTnLst>
                                </p:cTn>
                              </p:par>
                            </p:childTnLst>
                          </p:cTn>
                        </p:par>
                        <p:par>
                          <p:cTn id="28" fill="hold">
                            <p:stCondLst>
                              <p:cond delay="15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descr="C:\Users\Jeremy\AppData\Local\Temp\SNAGHTML17738d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608" y="1962424"/>
            <a:ext cx="4935781" cy="362801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52" y="4495312"/>
            <a:ext cx="2281896" cy="1829288"/>
          </a:xfrm>
          <a:prstGeom prst="rect">
            <a:avLst/>
          </a:prstGeom>
        </p:spPr>
      </p:pic>
      <p:grpSp>
        <p:nvGrpSpPr>
          <p:cNvPr id="3" name="Group 2"/>
          <p:cNvGrpSpPr/>
          <p:nvPr/>
        </p:nvGrpSpPr>
        <p:grpSpPr>
          <a:xfrm>
            <a:off x="3504009" y="2057112"/>
            <a:ext cx="5044873" cy="3609975"/>
            <a:chOff x="3068778" y="1193967"/>
            <a:chExt cx="5044873" cy="3609975"/>
          </a:xfrm>
        </p:grpSpPr>
        <p:pic>
          <p:nvPicPr>
            <p:cNvPr id="2054" name="Picture 6" descr="C:\Users\Jeremy\AppData\Local\Temp\SNAGHTML1794d0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778" y="1193967"/>
              <a:ext cx="1678151" cy="3609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Jeremy\AppData\Local\Temp\SNAGHTML179cab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1323152"/>
              <a:ext cx="3236851" cy="20834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p:cNvSpPr/>
          <p:nvPr/>
        </p:nvSpPr>
        <p:spPr>
          <a:xfrm>
            <a:off x="6885432" y="4403872"/>
            <a:ext cx="914400"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674923" y="1975889"/>
            <a:ext cx="1731755" cy="414630"/>
            <a:chOff x="1674923" y="1321057"/>
            <a:chExt cx="1731755" cy="414630"/>
          </a:xfrm>
        </p:grpSpPr>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4923" y="1321057"/>
              <a:ext cx="440544" cy="414630"/>
            </a:xfrm>
            <a:prstGeom prst="rect">
              <a:avLst/>
            </a:prstGeom>
          </p:spPr>
        </p:pic>
        <p:sp>
          <p:nvSpPr>
            <p:cNvPr id="34" name="TextBox 33"/>
            <p:cNvSpPr txBox="1"/>
            <p:nvPr/>
          </p:nvSpPr>
          <p:spPr>
            <a:xfrm>
              <a:off x="2038659" y="1329991"/>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35" name="Picture 34"/>
          <p:cNvPicPr>
            <a:picLocks noChangeAspect="1"/>
          </p:cNvPicPr>
          <p:nvPr/>
        </p:nvPicPr>
        <p:blipFill>
          <a:blip r:embed="rId8"/>
          <a:stretch>
            <a:fillRect/>
          </a:stretch>
        </p:blipFill>
        <p:spPr>
          <a:xfrm>
            <a:off x="420803" y="2946806"/>
            <a:ext cx="2975256" cy="813152"/>
          </a:xfrm>
          <a:prstGeom prst="rect">
            <a:avLst/>
          </a:prstGeom>
        </p:spPr>
      </p:pic>
      <p:sp>
        <p:nvSpPr>
          <p:cNvPr id="19"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289195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1000"/>
                                        <p:tgtEl>
                                          <p:spTgt spid="18"/>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52" y="4456682"/>
            <a:ext cx="2281896" cy="1829288"/>
          </a:xfrm>
          <a:prstGeom prst="rect">
            <a:avLst/>
          </a:prstGeom>
        </p:spPr>
      </p:pic>
      <p:pic>
        <p:nvPicPr>
          <p:cNvPr id="2050" name="Picture 2" descr="C:\Users\Jeremy\AppData\Local\Temp\SNAGHTML17738d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1608" y="1923794"/>
            <a:ext cx="4935781" cy="362801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Jeremy\AppData\Local\Temp\SNAGHTML1a1c29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7566" y="2823024"/>
            <a:ext cx="1905000" cy="264047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7882128" y="2536442"/>
            <a:ext cx="656310" cy="1982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840480" y="2351889"/>
            <a:ext cx="193364" cy="1164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lbow Connector 11"/>
          <p:cNvCxnSpPr/>
          <p:nvPr/>
        </p:nvCxnSpPr>
        <p:spPr>
          <a:xfrm rot="16200000" flipV="1">
            <a:off x="3352632" y="4160535"/>
            <a:ext cx="2016893" cy="879045"/>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674923" y="1937259"/>
            <a:ext cx="1731755" cy="414630"/>
            <a:chOff x="1674923" y="1321057"/>
            <a:chExt cx="1731755" cy="414630"/>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4923" y="1321057"/>
              <a:ext cx="440544" cy="414630"/>
            </a:xfrm>
            <a:prstGeom prst="rect">
              <a:avLst/>
            </a:prstGeom>
          </p:spPr>
        </p:pic>
        <p:sp>
          <p:nvSpPr>
            <p:cNvPr id="32" name="TextBox 31"/>
            <p:cNvSpPr txBox="1"/>
            <p:nvPr/>
          </p:nvSpPr>
          <p:spPr>
            <a:xfrm>
              <a:off x="2038659" y="1329991"/>
              <a:ext cx="1368019" cy="369332"/>
            </a:xfrm>
            <a:prstGeom prst="rect">
              <a:avLst/>
            </a:prstGeom>
            <a:noFill/>
          </p:spPr>
          <p:txBody>
            <a:bodyPr wrap="square" rtlCol="0">
              <a:spAutoFit/>
            </a:bodyPr>
            <a:lstStyle/>
            <a:p>
              <a:r>
                <a:rPr lang="en-US" dirty="0">
                  <a:latin typeface="Oswald Light"/>
                </a:rPr>
                <a:t>Plane</a:t>
              </a:r>
              <a:endParaRPr lang="en-US" dirty="0"/>
            </a:p>
          </p:txBody>
        </p:sp>
      </p:grpSp>
      <p:pic>
        <p:nvPicPr>
          <p:cNvPr id="33" name="Picture 32"/>
          <p:cNvPicPr>
            <a:picLocks noChangeAspect="1"/>
          </p:cNvPicPr>
          <p:nvPr/>
        </p:nvPicPr>
        <p:blipFill>
          <a:blip r:embed="rId7"/>
          <a:stretch>
            <a:fillRect/>
          </a:stretch>
        </p:blipFill>
        <p:spPr>
          <a:xfrm>
            <a:off x="420803" y="2953408"/>
            <a:ext cx="2975256" cy="813152"/>
          </a:xfrm>
          <a:prstGeom prst="rect">
            <a:avLst/>
          </a:prstGeom>
        </p:spPr>
      </p:pic>
      <p:pic>
        <p:nvPicPr>
          <p:cNvPr id="4" name="Picture 3"/>
          <p:cNvPicPr>
            <a:picLocks noChangeAspect="1"/>
          </p:cNvPicPr>
          <p:nvPr/>
        </p:nvPicPr>
        <p:blipFill>
          <a:blip r:embed="rId8"/>
          <a:stretch>
            <a:fillRect/>
          </a:stretch>
        </p:blipFill>
        <p:spPr>
          <a:xfrm>
            <a:off x="3581400" y="5608504"/>
            <a:ext cx="3639376" cy="1020896"/>
          </a:xfrm>
          <a:prstGeom prst="rect">
            <a:avLst/>
          </a:prstGeom>
        </p:spPr>
      </p:pic>
      <p:sp>
        <p:nvSpPr>
          <p:cNvPr id="2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Geometry Relationships</a:t>
            </a:r>
          </a:p>
        </p:txBody>
      </p:sp>
    </p:spTree>
    <p:extLst>
      <p:ext uri="{BB962C8B-B14F-4D97-AF65-F5344CB8AC3E}">
        <p14:creationId xmlns:p14="http://schemas.microsoft.com/office/powerpoint/2010/main" val="8961483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1000"/>
                                        <p:tgtEl>
                                          <p:spTgt spid="2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ipe(up)">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 Vector – Fit Geometry</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874405"/>
            <a:ext cx="7310397" cy="4297795"/>
          </a:xfrm>
        </p:spPr>
      </p:pic>
      <p:sp>
        <p:nvSpPr>
          <p:cNvPr id="3" name="TextBox 2"/>
          <p:cNvSpPr txBox="1"/>
          <p:nvPr/>
        </p:nvSpPr>
        <p:spPr>
          <a:xfrm>
            <a:off x="6514756" y="1957949"/>
            <a:ext cx="1219200" cy="830997"/>
          </a:xfrm>
          <a:prstGeom prst="rect">
            <a:avLst/>
          </a:prstGeom>
          <a:noFill/>
        </p:spPr>
        <p:txBody>
          <a:bodyPr wrap="square" rtlCol="0">
            <a:spAutoFit/>
          </a:bodyPr>
          <a:lstStyle/>
          <a:p>
            <a:r>
              <a:rPr lang="en-US" sz="4800" dirty="0"/>
              <a:t>AVF</a:t>
            </a:r>
          </a:p>
        </p:txBody>
      </p:sp>
    </p:spTree>
    <p:extLst>
      <p:ext uri="{BB962C8B-B14F-4D97-AF65-F5344CB8AC3E}">
        <p14:creationId xmlns:p14="http://schemas.microsoft.com/office/powerpoint/2010/main" val="73346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AVN – Cardinal Points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8180" y="1906719"/>
            <a:ext cx="6862820" cy="4199049"/>
          </a:xfrm>
        </p:spPr>
      </p:pic>
    </p:spTree>
    <p:extLst>
      <p:ext uri="{BB962C8B-B14F-4D97-AF65-F5344CB8AC3E}">
        <p14:creationId xmlns:p14="http://schemas.microsoft.com/office/powerpoint/2010/main" val="1521394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AVN – Input Points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35326" y="1828800"/>
            <a:ext cx="7194274" cy="4098254"/>
          </a:xfrm>
        </p:spPr>
      </p:pic>
    </p:spTree>
    <p:extLst>
      <p:ext uri="{BB962C8B-B14F-4D97-AF65-F5344CB8AC3E}">
        <p14:creationId xmlns:p14="http://schemas.microsoft.com/office/powerpoint/2010/main" val="4008964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Add and Connection</a:t>
            </a:r>
          </a:p>
        </p:txBody>
      </p:sp>
      <p:pic>
        <p:nvPicPr>
          <p:cNvPr id="3" name="Picture 2"/>
          <p:cNvPicPr>
            <a:picLocks noChangeAspect="1"/>
          </p:cNvPicPr>
          <p:nvPr/>
        </p:nvPicPr>
        <p:blipFill>
          <a:blip r:embed="rId3"/>
          <a:stretch>
            <a:fillRect/>
          </a:stretch>
        </p:blipFill>
        <p:spPr>
          <a:xfrm>
            <a:off x="1414881" y="2057400"/>
            <a:ext cx="6695238" cy="304762"/>
          </a:xfrm>
          <a:prstGeom prst="rect">
            <a:avLst/>
          </a:prstGeom>
        </p:spPr>
      </p:pic>
      <p:sp>
        <p:nvSpPr>
          <p:cNvPr id="4" name="Rectangle 3"/>
          <p:cNvSpPr/>
          <p:nvPr/>
        </p:nvSpPr>
        <p:spPr>
          <a:xfrm>
            <a:off x="3352800" y="2057400"/>
            <a:ext cx="228600" cy="3047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124200" y="2362162"/>
            <a:ext cx="342900" cy="6858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33600" y="3048000"/>
            <a:ext cx="1752600" cy="369332"/>
          </a:xfrm>
          <a:prstGeom prst="rect">
            <a:avLst/>
          </a:prstGeom>
          <a:noFill/>
        </p:spPr>
        <p:txBody>
          <a:bodyPr wrap="square" rtlCol="0">
            <a:spAutoFit/>
          </a:bodyPr>
          <a:lstStyle/>
          <a:p>
            <a:r>
              <a:rPr lang="en-US" dirty="0"/>
              <a:t>Add Instrument</a:t>
            </a:r>
          </a:p>
        </p:txBody>
      </p:sp>
      <p:pic>
        <p:nvPicPr>
          <p:cNvPr id="11" name="Picture 10"/>
          <p:cNvPicPr>
            <a:picLocks noChangeAspect="1"/>
          </p:cNvPicPr>
          <p:nvPr/>
        </p:nvPicPr>
        <p:blipFill>
          <a:blip r:embed="rId4"/>
          <a:stretch>
            <a:fillRect/>
          </a:stretch>
        </p:blipFill>
        <p:spPr>
          <a:xfrm>
            <a:off x="1259842" y="2514600"/>
            <a:ext cx="4414515" cy="4203138"/>
          </a:xfrm>
          <a:prstGeom prst="rect">
            <a:avLst/>
          </a:prstGeom>
        </p:spPr>
      </p:pic>
      <p:sp>
        <p:nvSpPr>
          <p:cNvPr id="12" name="Rectangle 11"/>
          <p:cNvSpPr/>
          <p:nvPr/>
        </p:nvSpPr>
        <p:spPr>
          <a:xfrm>
            <a:off x="3909552" y="6400800"/>
            <a:ext cx="9906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6172200" y="2973791"/>
            <a:ext cx="1812618" cy="2991912"/>
          </a:xfrm>
          <a:prstGeom prst="rect">
            <a:avLst/>
          </a:prstGeom>
        </p:spPr>
      </p:pic>
    </p:spTree>
    <p:extLst>
      <p:ext uri="{BB962C8B-B14F-4D97-AF65-F5344CB8AC3E}">
        <p14:creationId xmlns:p14="http://schemas.microsoft.com/office/powerpoint/2010/main" val="3885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anim calcmode="lin" valueType="num">
                                      <p:cBhvr>
                                        <p:cTn id="34" dur="2000" fill="hold"/>
                                        <p:tgtEl>
                                          <p:spTgt spid="12"/>
                                        </p:tgtEl>
                                        <p:attrNameLst>
                                          <p:attrName>ppt_w</p:attrName>
                                        </p:attrNameLst>
                                      </p:cBhvr>
                                      <p:tavLst>
                                        <p:tav tm="0" fmla="#ppt_w*sin(2.5*pi*$)">
                                          <p:val>
                                            <p:fltVal val="0"/>
                                          </p:val>
                                        </p:tav>
                                        <p:tav tm="100000">
                                          <p:val>
                                            <p:fltVal val="1"/>
                                          </p:val>
                                        </p:tav>
                                      </p:tavLst>
                                    </p:anim>
                                    <p:anim calcmode="lin" valueType="num">
                                      <p:cBhvr>
                                        <p:cTn id="35" dur="2000" fill="hold"/>
                                        <p:tgtEl>
                                          <p:spTgt spid="12"/>
                                        </p:tgtEl>
                                        <p:attrNameLst>
                                          <p:attrName>ppt_h</p:attrName>
                                        </p:attrNameLst>
                                      </p:cBhvr>
                                      <p:tavLst>
                                        <p:tav tm="0">
                                          <p:val>
                                            <p:strVal val="#ppt_h"/>
                                          </p:val>
                                        </p:tav>
                                        <p:tav tm="100000">
                                          <p:val>
                                            <p:strVal val="#ppt_h"/>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p:bldP spid="10" grpId="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1799" y="1595735"/>
            <a:ext cx="3845001" cy="461665"/>
          </a:xfrm>
          <a:prstGeom prst="rect">
            <a:avLst/>
          </a:prstGeom>
          <a:noFill/>
        </p:spPr>
        <p:txBody>
          <a:bodyPr wrap="square" rtlCol="0">
            <a:spAutoFit/>
          </a:bodyPr>
          <a:lstStyle/>
          <a:p>
            <a:r>
              <a:rPr lang="en-US" sz="2400" b="1" dirty="0">
                <a:solidFill>
                  <a:srgbClr val="00B0F0"/>
                </a:solidFill>
              </a:rPr>
              <a:t>NEW DYNAMIC GEOMETRY</a:t>
            </a:r>
          </a:p>
        </p:txBody>
      </p:sp>
      <p:pic>
        <p:nvPicPr>
          <p:cNvPr id="4" name="Picture 3"/>
          <p:cNvPicPr>
            <a:picLocks noChangeAspect="1"/>
          </p:cNvPicPr>
          <p:nvPr/>
        </p:nvPicPr>
        <p:blipFill>
          <a:blip r:embed="rId3"/>
          <a:stretch>
            <a:fillRect/>
          </a:stretch>
        </p:blipFill>
        <p:spPr>
          <a:xfrm>
            <a:off x="2337319" y="2334196"/>
            <a:ext cx="2247619" cy="323810"/>
          </a:xfrm>
          <a:prstGeom prst="rect">
            <a:avLst/>
          </a:prstGeom>
          <a:ln w="38100">
            <a:solidFill>
              <a:srgbClr val="00B0F0"/>
            </a:solidFill>
          </a:ln>
        </p:spPr>
      </p:pic>
      <p:pic>
        <p:nvPicPr>
          <p:cNvPr id="5" name="Picture 4"/>
          <p:cNvPicPr>
            <a:picLocks noChangeAspect="1"/>
          </p:cNvPicPr>
          <p:nvPr/>
        </p:nvPicPr>
        <p:blipFill>
          <a:blip r:embed="rId4"/>
          <a:stretch>
            <a:fillRect/>
          </a:stretch>
        </p:blipFill>
        <p:spPr>
          <a:xfrm>
            <a:off x="2336774" y="2321412"/>
            <a:ext cx="2161905" cy="323810"/>
          </a:xfrm>
          <a:prstGeom prst="rect">
            <a:avLst/>
          </a:prstGeom>
          <a:ln w="38100">
            <a:solidFill>
              <a:srgbClr val="00B0F0"/>
            </a:solidFill>
          </a:ln>
        </p:spPr>
      </p:pic>
      <p:pic>
        <p:nvPicPr>
          <p:cNvPr id="7" name="Picture 6"/>
          <p:cNvPicPr>
            <a:picLocks noChangeAspect="1"/>
          </p:cNvPicPr>
          <p:nvPr/>
        </p:nvPicPr>
        <p:blipFill>
          <a:blip r:embed="rId5"/>
          <a:stretch>
            <a:fillRect/>
          </a:stretch>
        </p:blipFill>
        <p:spPr>
          <a:xfrm>
            <a:off x="2347038" y="2277808"/>
            <a:ext cx="2257143" cy="466667"/>
          </a:xfrm>
          <a:prstGeom prst="rect">
            <a:avLst/>
          </a:prstGeom>
          <a:ln w="38100">
            <a:solidFill>
              <a:srgbClr val="00B0F0"/>
            </a:solidFill>
          </a:ln>
        </p:spPr>
      </p:pic>
      <p:pic>
        <p:nvPicPr>
          <p:cNvPr id="10" name="Picture 9"/>
          <p:cNvPicPr>
            <a:picLocks noChangeAspect="1"/>
          </p:cNvPicPr>
          <p:nvPr/>
        </p:nvPicPr>
        <p:blipFill>
          <a:blip r:embed="rId6"/>
          <a:stretch>
            <a:fillRect/>
          </a:stretch>
        </p:blipFill>
        <p:spPr>
          <a:xfrm>
            <a:off x="2346843" y="2310262"/>
            <a:ext cx="2247619" cy="323810"/>
          </a:xfrm>
          <a:prstGeom prst="rect">
            <a:avLst/>
          </a:prstGeom>
          <a:ln w="38100">
            <a:solidFill>
              <a:srgbClr val="00B0F0"/>
            </a:solidFill>
          </a:ln>
        </p:spPr>
      </p:pic>
      <p:pic>
        <p:nvPicPr>
          <p:cNvPr id="23" name="Picture 22"/>
          <p:cNvPicPr>
            <a:picLocks noChangeAspect="1"/>
          </p:cNvPicPr>
          <p:nvPr/>
        </p:nvPicPr>
        <p:blipFill>
          <a:blip r:embed="rId7"/>
          <a:stretch>
            <a:fillRect/>
          </a:stretch>
        </p:blipFill>
        <p:spPr>
          <a:xfrm>
            <a:off x="1436688" y="2315731"/>
            <a:ext cx="419048" cy="371429"/>
          </a:xfrm>
          <a:prstGeom prst="rect">
            <a:avLst/>
          </a:prstGeom>
        </p:spPr>
      </p:pic>
      <p:pic>
        <p:nvPicPr>
          <p:cNvPr id="34" name="Picture 33"/>
          <p:cNvPicPr>
            <a:picLocks noChangeAspect="1"/>
          </p:cNvPicPr>
          <p:nvPr/>
        </p:nvPicPr>
        <p:blipFill>
          <a:blip r:embed="rId8"/>
          <a:stretch>
            <a:fillRect/>
          </a:stretch>
        </p:blipFill>
        <p:spPr>
          <a:xfrm>
            <a:off x="1451800" y="2346454"/>
            <a:ext cx="419048" cy="371429"/>
          </a:xfrm>
          <a:prstGeom prst="rect">
            <a:avLst/>
          </a:prstGeom>
        </p:spPr>
      </p:pic>
      <p:pic>
        <p:nvPicPr>
          <p:cNvPr id="35" name="Picture 34"/>
          <p:cNvPicPr>
            <a:picLocks noChangeAspect="1"/>
          </p:cNvPicPr>
          <p:nvPr/>
        </p:nvPicPr>
        <p:blipFill>
          <a:blip r:embed="rId9"/>
          <a:stretch>
            <a:fillRect/>
          </a:stretch>
        </p:blipFill>
        <p:spPr>
          <a:xfrm>
            <a:off x="1460496" y="2338486"/>
            <a:ext cx="419048" cy="371429"/>
          </a:xfrm>
          <a:prstGeom prst="rect">
            <a:avLst/>
          </a:prstGeom>
        </p:spPr>
      </p:pic>
      <p:pic>
        <p:nvPicPr>
          <p:cNvPr id="36" name="Picture 35"/>
          <p:cNvPicPr>
            <a:picLocks noChangeAspect="1"/>
          </p:cNvPicPr>
          <p:nvPr/>
        </p:nvPicPr>
        <p:blipFill>
          <a:blip r:embed="rId10"/>
          <a:stretch>
            <a:fillRect/>
          </a:stretch>
        </p:blipFill>
        <p:spPr>
          <a:xfrm>
            <a:off x="2308943" y="2378826"/>
            <a:ext cx="2295238" cy="323810"/>
          </a:xfrm>
          <a:prstGeom prst="rect">
            <a:avLst/>
          </a:prstGeom>
          <a:ln w="38100">
            <a:solidFill>
              <a:srgbClr val="00B0F0"/>
            </a:solidFill>
          </a:ln>
        </p:spPr>
      </p:pic>
      <p:pic>
        <p:nvPicPr>
          <p:cNvPr id="37" name="Picture 36"/>
          <p:cNvPicPr>
            <a:picLocks noChangeAspect="1"/>
          </p:cNvPicPr>
          <p:nvPr/>
        </p:nvPicPr>
        <p:blipFill>
          <a:blip r:embed="rId11"/>
          <a:stretch>
            <a:fillRect/>
          </a:stretch>
        </p:blipFill>
        <p:spPr>
          <a:xfrm>
            <a:off x="1466085" y="2345696"/>
            <a:ext cx="419048" cy="371429"/>
          </a:xfrm>
          <a:prstGeom prst="rect">
            <a:avLst/>
          </a:prstGeom>
        </p:spPr>
      </p:pic>
      <p:pic>
        <p:nvPicPr>
          <p:cNvPr id="38" name="Picture 37"/>
          <p:cNvPicPr>
            <a:picLocks noChangeAspect="1"/>
          </p:cNvPicPr>
          <p:nvPr/>
        </p:nvPicPr>
        <p:blipFill>
          <a:blip r:embed="rId12"/>
          <a:stretch>
            <a:fillRect/>
          </a:stretch>
        </p:blipFill>
        <p:spPr>
          <a:xfrm>
            <a:off x="1443104" y="2336953"/>
            <a:ext cx="419048" cy="371429"/>
          </a:xfrm>
          <a:prstGeom prst="rect">
            <a:avLst/>
          </a:prstGeom>
        </p:spPr>
      </p:pic>
      <p:pic>
        <p:nvPicPr>
          <p:cNvPr id="39" name="Picture 38"/>
          <p:cNvPicPr>
            <a:picLocks noChangeAspect="1"/>
          </p:cNvPicPr>
          <p:nvPr/>
        </p:nvPicPr>
        <p:blipFill>
          <a:blip r:embed="rId13"/>
          <a:stretch>
            <a:fillRect/>
          </a:stretch>
        </p:blipFill>
        <p:spPr>
          <a:xfrm>
            <a:off x="1691583" y="3225700"/>
            <a:ext cx="2704762" cy="2247619"/>
          </a:xfrm>
          <a:prstGeom prst="rect">
            <a:avLst/>
          </a:prstGeom>
        </p:spPr>
      </p:pic>
      <p:pic>
        <p:nvPicPr>
          <p:cNvPr id="40" name="Picture 39"/>
          <p:cNvPicPr>
            <a:picLocks noChangeAspect="1"/>
          </p:cNvPicPr>
          <p:nvPr/>
        </p:nvPicPr>
        <p:blipFill>
          <a:blip r:embed="rId14"/>
          <a:stretch>
            <a:fillRect/>
          </a:stretch>
        </p:blipFill>
        <p:spPr>
          <a:xfrm>
            <a:off x="1691583" y="3231446"/>
            <a:ext cx="2704762" cy="2247619"/>
          </a:xfrm>
          <a:prstGeom prst="rect">
            <a:avLst/>
          </a:prstGeom>
        </p:spPr>
      </p:pic>
      <p:pic>
        <p:nvPicPr>
          <p:cNvPr id="41" name="Picture 40"/>
          <p:cNvPicPr>
            <a:picLocks noChangeAspect="1"/>
          </p:cNvPicPr>
          <p:nvPr/>
        </p:nvPicPr>
        <p:blipFill>
          <a:blip r:embed="rId15"/>
          <a:stretch>
            <a:fillRect/>
          </a:stretch>
        </p:blipFill>
        <p:spPr>
          <a:xfrm>
            <a:off x="1469608" y="3224167"/>
            <a:ext cx="3133333" cy="3019048"/>
          </a:xfrm>
          <a:prstGeom prst="rect">
            <a:avLst/>
          </a:prstGeom>
        </p:spPr>
      </p:pic>
      <p:pic>
        <p:nvPicPr>
          <p:cNvPr id="42" name="Picture 41"/>
          <p:cNvPicPr>
            <a:picLocks noChangeAspect="1"/>
          </p:cNvPicPr>
          <p:nvPr/>
        </p:nvPicPr>
        <p:blipFill>
          <a:blip r:embed="rId16"/>
          <a:stretch>
            <a:fillRect/>
          </a:stretch>
        </p:blipFill>
        <p:spPr>
          <a:xfrm>
            <a:off x="1305869" y="3221401"/>
            <a:ext cx="3476190" cy="3009524"/>
          </a:xfrm>
          <a:prstGeom prst="rect">
            <a:avLst/>
          </a:prstGeom>
        </p:spPr>
      </p:pic>
      <p:pic>
        <p:nvPicPr>
          <p:cNvPr id="43" name="Picture 42"/>
          <p:cNvPicPr>
            <a:picLocks noChangeAspect="1"/>
          </p:cNvPicPr>
          <p:nvPr/>
        </p:nvPicPr>
        <p:blipFill>
          <a:blip r:embed="rId17"/>
          <a:stretch>
            <a:fillRect/>
          </a:stretch>
        </p:blipFill>
        <p:spPr>
          <a:xfrm>
            <a:off x="1661766" y="3472561"/>
            <a:ext cx="2685714" cy="1504762"/>
          </a:xfrm>
          <a:prstGeom prst="rect">
            <a:avLst/>
          </a:prstGeom>
        </p:spPr>
      </p:pic>
      <p:pic>
        <p:nvPicPr>
          <p:cNvPr id="29" name="Picture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86400" y="2744475"/>
            <a:ext cx="3157358" cy="2531104"/>
          </a:xfrm>
          <a:prstGeom prst="rect">
            <a:avLst/>
          </a:prstGeom>
        </p:spPr>
      </p:pic>
      <p:sp>
        <p:nvSpPr>
          <p:cNvPr id="32" name="Title 1"/>
          <p:cNvSpPr txBox="1">
            <a:spLocks/>
          </p:cNvSpPr>
          <p:nvPr/>
        </p:nvSpPr>
        <p:spPr>
          <a:xfrm>
            <a:off x="1143000" y="295200"/>
            <a:ext cx="7543800" cy="1143000"/>
          </a:xfrm>
          <a:prstGeom prst="rect">
            <a:avLst/>
          </a:prstGeom>
        </p:spPr>
        <p:txBody>
          <a:bodyPr vert="horz" lIns="91440" tIns="45720" rIns="91440" bIns="45720" rtlCol="0" anchor="ctr">
            <a:normAutofit fontScale="925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Dynamic Geometry Relationships</a:t>
            </a:r>
          </a:p>
        </p:txBody>
      </p:sp>
    </p:spTree>
    <p:extLst>
      <p:ext uri="{BB962C8B-B14F-4D97-AF65-F5344CB8AC3E}">
        <p14:creationId xmlns:p14="http://schemas.microsoft.com/office/powerpoint/2010/main" val="24276060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22" presetClass="entr" presetSubtype="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500"/>
                                        <p:tgtEl>
                                          <p:spTgt spid="7"/>
                                        </p:tgtEl>
                                      </p:cBhvr>
                                    </p:animEffect>
                                  </p:childTnLst>
                                </p:cTn>
                              </p:par>
                              <p:par>
                                <p:cTn id="44" presetID="10" presetClass="exit" presetSubtype="0" fill="hold"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40"/>
                                        </p:tgtEl>
                                      </p:cBhvr>
                                    </p:animEffect>
                                    <p:set>
                                      <p:cBhvr>
                                        <p:cTn id="52" dur="1" fill="hold">
                                          <p:stCondLst>
                                            <p:cond delay="499"/>
                                          </p:stCondLst>
                                        </p:cTn>
                                        <p:tgtEl>
                                          <p:spTgt spid="40"/>
                                        </p:tgtEl>
                                        <p:attrNameLst>
                                          <p:attrName>style.visibility</p:attrName>
                                        </p:attrNameLst>
                                      </p:cBhvr>
                                      <p:to>
                                        <p:strVal val="hidden"/>
                                      </p:to>
                                    </p:set>
                                  </p:childTnLst>
                                </p:cTn>
                              </p:par>
                              <p:par>
                                <p:cTn id="53" presetID="22" presetClass="entr" presetSubtype="1"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up)">
                                      <p:cBhvr>
                                        <p:cTn id="55" dur="500"/>
                                        <p:tgtEl>
                                          <p:spTgt spid="34"/>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1"/>
                                        </p:tgtEl>
                                      </p:cBhvr>
                                    </p:animEffect>
                                    <p:set>
                                      <p:cBhvr>
                                        <p:cTn id="72" dur="1" fill="hold">
                                          <p:stCondLst>
                                            <p:cond delay="499"/>
                                          </p:stCondLst>
                                        </p:cTn>
                                        <p:tgtEl>
                                          <p:spTgt spid="41"/>
                                        </p:tgtEl>
                                        <p:attrNameLst>
                                          <p:attrName>style.visibility</p:attrName>
                                        </p:attrNameLst>
                                      </p:cBhvr>
                                      <p:to>
                                        <p:strVal val="hidden"/>
                                      </p:to>
                                    </p:set>
                                  </p:childTnLst>
                                </p:cTn>
                              </p:par>
                              <p:par>
                                <p:cTn id="73" presetID="22" presetClass="entr" presetSubtype="1"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500"/>
                                        <p:tgtEl>
                                          <p:spTgt spid="35"/>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wipe(up)">
                                      <p:cBhvr>
                                        <p:cTn id="83" dur="500"/>
                                        <p:tgtEl>
                                          <p:spTgt spid="36"/>
                                        </p:tgtEl>
                                      </p:cBhvr>
                                    </p:animEffect>
                                  </p:childTnLst>
                                </p:cTn>
                              </p:par>
                              <p:par>
                                <p:cTn id="84" presetID="10" presetClass="exit" presetSubtype="0" fill="hold"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5"/>
                                        </p:tgtEl>
                                      </p:cBhvr>
                                    </p:animEffect>
                                    <p:set>
                                      <p:cBhvr>
                                        <p:cTn id="89" dur="1" fill="hold">
                                          <p:stCondLst>
                                            <p:cond delay="499"/>
                                          </p:stCondLst>
                                        </p:cTn>
                                        <p:tgtEl>
                                          <p:spTgt spid="3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par>
                                <p:cTn id="93" presetID="22" presetClass="entr" presetSubtype="1"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up)">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Users\Jeremy\AppData\Local\Temp\SNAGHTML1de74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232487"/>
            <a:ext cx="5791041" cy="37556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422" y="3055024"/>
            <a:ext cx="619556" cy="49564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990600" y="3648670"/>
            <a:ext cx="1111203"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i="1" dirty="0"/>
              <a:t>Demo-</a:t>
            </a:r>
          </a:p>
          <a:p>
            <a:pPr algn="ctr"/>
            <a:r>
              <a:rPr lang="en-US" i="1" dirty="0"/>
              <a:t>Building</a:t>
            </a:r>
          </a:p>
          <a:p>
            <a:pPr algn="ctr"/>
            <a:r>
              <a:rPr lang="en-US" i="1" dirty="0"/>
              <a:t>Geometry</a:t>
            </a:r>
          </a:p>
        </p:txBody>
      </p:sp>
      <p:sp>
        <p:nvSpPr>
          <p:cNvPr id="10" name="Title 1"/>
          <p:cNvSpPr txBox="1">
            <a:spLocks/>
          </p:cNvSpPr>
          <p:nvPr/>
        </p:nvSpPr>
        <p:spPr>
          <a:xfrm>
            <a:off x="1143000" y="533400"/>
            <a:ext cx="7543800" cy="884238"/>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Measure Geometry</a:t>
            </a:r>
          </a:p>
        </p:txBody>
      </p:sp>
    </p:spTree>
    <p:extLst>
      <p:ext uri="{BB962C8B-B14F-4D97-AF65-F5344CB8AC3E}">
        <p14:creationId xmlns:p14="http://schemas.microsoft.com/office/powerpoint/2010/main" val="3749764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0" y="295200"/>
            <a:ext cx="7543800" cy="1143000"/>
          </a:xfrm>
          <a:prstGeom prst="rect">
            <a:avLst/>
          </a:prstGeom>
        </p:spPr>
        <p:txBody>
          <a:bodyPr vert="horz" lIns="91440" tIns="45720" rIns="91440" bIns="45720" rtlCol="0" anchor="ctr">
            <a:normAutofit fontScale="925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Nominal Geometry Relationships</a:t>
            </a:r>
          </a:p>
        </p:txBody>
      </p:sp>
      <p:pic>
        <p:nvPicPr>
          <p:cNvPr id="3" name="Picture 2"/>
          <p:cNvPicPr>
            <a:picLocks noChangeAspect="1"/>
          </p:cNvPicPr>
          <p:nvPr/>
        </p:nvPicPr>
        <p:blipFill>
          <a:blip r:embed="rId3"/>
          <a:stretch>
            <a:fillRect/>
          </a:stretch>
        </p:blipFill>
        <p:spPr>
          <a:xfrm>
            <a:off x="3505200" y="2065019"/>
            <a:ext cx="2667000" cy="19735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4"/>
          <a:stretch>
            <a:fillRect/>
          </a:stretch>
        </p:blipFill>
        <p:spPr>
          <a:xfrm>
            <a:off x="1219200" y="1828800"/>
            <a:ext cx="1164280" cy="4563565"/>
          </a:xfrm>
          <a:prstGeom prst="rect">
            <a:avLst/>
          </a:prstGeom>
        </p:spPr>
      </p:pic>
      <p:cxnSp>
        <p:nvCxnSpPr>
          <p:cNvPr id="5" name="Straight Arrow Connector 4"/>
          <p:cNvCxnSpPr/>
          <p:nvPr/>
        </p:nvCxnSpPr>
        <p:spPr>
          <a:xfrm flipV="1">
            <a:off x="2286000" y="2065018"/>
            <a:ext cx="1284732" cy="1148553"/>
          </a:xfrm>
          <a:prstGeom prst="straightConnector1">
            <a:avLst/>
          </a:prstGeom>
          <a:ln w="38100">
            <a:solidFill>
              <a:srgbClr val="00B0F0"/>
            </a:solidFill>
            <a:tailEnd type="triangle"/>
          </a:ln>
        </p:spPr>
        <p:style>
          <a:lnRef idx="1">
            <a:schemeClr val="accent3"/>
          </a:lnRef>
          <a:fillRef idx="0">
            <a:schemeClr val="accent3"/>
          </a:fillRef>
          <a:effectRef idx="0">
            <a:schemeClr val="accent3"/>
          </a:effectRef>
          <a:fontRef idx="minor">
            <a:schemeClr val="tx1"/>
          </a:fontRef>
        </p:style>
      </p:cxnSp>
      <p:cxnSp>
        <p:nvCxnSpPr>
          <p:cNvPr id="6" name="Straight Arrow Connector 5"/>
          <p:cNvCxnSpPr/>
          <p:nvPr/>
        </p:nvCxnSpPr>
        <p:spPr>
          <a:xfrm>
            <a:off x="2286000" y="4038600"/>
            <a:ext cx="1295400" cy="961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23785" y="3219861"/>
            <a:ext cx="1062216" cy="81874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5477256" y="2304288"/>
            <a:ext cx="577714" cy="512064"/>
          </a:xfrm>
          <a:prstGeom prst="rect">
            <a:avLst/>
          </a:prstGeom>
        </p:spPr>
      </p:pic>
      <p:pic>
        <p:nvPicPr>
          <p:cNvPr id="20" name="Picture 19"/>
          <p:cNvPicPr>
            <a:picLocks noChangeAspect="1"/>
          </p:cNvPicPr>
          <p:nvPr/>
        </p:nvPicPr>
        <p:blipFill>
          <a:blip r:embed="rId6"/>
          <a:stretch>
            <a:fillRect/>
          </a:stretch>
        </p:blipFill>
        <p:spPr>
          <a:xfrm>
            <a:off x="4233672" y="2898648"/>
            <a:ext cx="577713" cy="512064"/>
          </a:xfrm>
          <a:prstGeom prst="rect">
            <a:avLst/>
          </a:prstGeom>
        </p:spPr>
      </p:pic>
      <p:pic>
        <p:nvPicPr>
          <p:cNvPr id="21" name="Picture 20"/>
          <p:cNvPicPr>
            <a:picLocks noChangeAspect="1"/>
          </p:cNvPicPr>
          <p:nvPr/>
        </p:nvPicPr>
        <p:blipFill>
          <a:blip r:embed="rId7"/>
          <a:stretch>
            <a:fillRect/>
          </a:stretch>
        </p:blipFill>
        <p:spPr>
          <a:xfrm>
            <a:off x="4855464" y="2889504"/>
            <a:ext cx="577713" cy="512064"/>
          </a:xfrm>
          <a:prstGeom prst="rect">
            <a:avLst/>
          </a:prstGeom>
        </p:spPr>
      </p:pic>
      <p:pic>
        <p:nvPicPr>
          <p:cNvPr id="24" name="Picture 23"/>
          <p:cNvPicPr>
            <a:picLocks noChangeAspect="1"/>
          </p:cNvPicPr>
          <p:nvPr/>
        </p:nvPicPr>
        <p:blipFill>
          <a:blip r:embed="rId8"/>
          <a:stretch>
            <a:fillRect/>
          </a:stretch>
        </p:blipFill>
        <p:spPr>
          <a:xfrm>
            <a:off x="6680991" y="2895600"/>
            <a:ext cx="1853409" cy="253343"/>
          </a:xfrm>
          <a:prstGeom prst="rect">
            <a:avLst/>
          </a:prstGeom>
        </p:spPr>
      </p:pic>
      <p:pic>
        <p:nvPicPr>
          <p:cNvPr id="27" name="Picture 26"/>
          <p:cNvPicPr>
            <a:picLocks noChangeAspect="1"/>
          </p:cNvPicPr>
          <p:nvPr/>
        </p:nvPicPr>
        <p:blipFill>
          <a:blip r:embed="rId9"/>
          <a:stretch>
            <a:fillRect/>
          </a:stretch>
        </p:blipFill>
        <p:spPr>
          <a:xfrm>
            <a:off x="3200400" y="5257800"/>
            <a:ext cx="2696299" cy="503705"/>
          </a:xfrm>
          <a:prstGeom prst="rect">
            <a:avLst/>
          </a:prstGeom>
        </p:spPr>
      </p:pic>
      <p:pic>
        <p:nvPicPr>
          <p:cNvPr id="28" name="Picture 27"/>
          <p:cNvPicPr>
            <a:picLocks noChangeAspect="1"/>
          </p:cNvPicPr>
          <p:nvPr/>
        </p:nvPicPr>
        <p:blipFill>
          <a:blip r:embed="rId10"/>
          <a:stretch>
            <a:fillRect/>
          </a:stretch>
        </p:blipFill>
        <p:spPr>
          <a:xfrm>
            <a:off x="6054970" y="4493283"/>
            <a:ext cx="2906744" cy="656362"/>
          </a:xfrm>
          <a:prstGeom prst="rect">
            <a:avLst/>
          </a:prstGeom>
        </p:spPr>
      </p:pic>
    </p:spTree>
    <p:extLst>
      <p:ext uri="{BB962C8B-B14F-4D97-AF65-F5344CB8AC3E}">
        <p14:creationId xmlns:p14="http://schemas.microsoft.com/office/powerpoint/2010/main" val="3639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4.44444E-6 3.7037E-7 L 0.20277 -0.00671 " pathEditMode="relative" rAng="0" ptsTypes="AA">
                                      <p:cBhvr>
                                        <p:cTn id="27" dur="2000" fill="hold"/>
                                        <p:tgtEl>
                                          <p:spTgt spid="19"/>
                                        </p:tgtEl>
                                        <p:attrNameLst>
                                          <p:attrName>ppt_x</p:attrName>
                                          <p:attrName>ppt_y</p:attrName>
                                        </p:attrNameLst>
                                      </p:cBhvr>
                                      <p:rCtr x="10139" y="-347"/>
                                    </p:animMotion>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500"/>
                            </p:stCondLst>
                            <p:childTnLst>
                              <p:par>
                                <p:cTn id="33" presetID="42" presetClass="path" presetSubtype="0" accel="50000" decel="50000" fill="hold" nodeType="afterEffect">
                                  <p:stCondLst>
                                    <p:cond delay="0"/>
                                  </p:stCondLst>
                                  <p:childTnLst>
                                    <p:animMotion origin="layout" path="M 0 -4.81481E-6 L 0.25417 0.13033 " pathEditMode="relative" rAng="0" ptsTypes="AA">
                                      <p:cBhvr>
                                        <p:cTn id="34" dur="2000" fill="hold"/>
                                        <p:tgtEl>
                                          <p:spTgt spid="21"/>
                                        </p:tgtEl>
                                        <p:attrNameLst>
                                          <p:attrName>ppt_x</p:attrName>
                                          <p:attrName>ppt_y</p:attrName>
                                        </p:attrNameLst>
                                      </p:cBhvr>
                                      <p:rCtr x="12708" y="6505"/>
                                    </p:animMotion>
                                  </p:childTnLst>
                                </p:cTn>
                              </p:par>
                            </p:childTnLst>
                          </p:cTn>
                        </p:par>
                        <p:par>
                          <p:cTn id="35" fill="hold">
                            <p:stCondLst>
                              <p:cond delay="4500"/>
                            </p:stCondLst>
                            <p:childTnLst>
                              <p:par>
                                <p:cTn id="36" presetID="10"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5000"/>
                            </p:stCondLst>
                            <p:childTnLst>
                              <p:par>
                                <p:cTn id="40" presetID="42" presetClass="path" presetSubtype="0" accel="50000" decel="50000" fill="hold" nodeType="afterEffect">
                                  <p:stCondLst>
                                    <p:cond delay="0"/>
                                  </p:stCondLst>
                                  <p:childTnLst>
                                    <p:animMotion origin="layout" path="M 0 0 L 0 0.25 E" pathEditMode="relative" ptsTypes="">
                                      <p:cBhvr>
                                        <p:cTn id="41" dur="2000" fill="hold"/>
                                        <p:tgtEl>
                                          <p:spTgt spid="20"/>
                                        </p:tgtEl>
                                        <p:attrNameLst>
                                          <p:attrName>ppt_x</p:attrName>
                                          <p:attrName>ppt_y</p:attrName>
                                        </p:attrNameLst>
                                      </p:cBhvr>
                                    </p:animMotion>
                                  </p:childTnLst>
                                </p:cTn>
                              </p:par>
                            </p:childTnLst>
                          </p:cTn>
                        </p:par>
                        <p:par>
                          <p:cTn id="42" fill="hold">
                            <p:stCondLst>
                              <p:cond delay="70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onitor_Backgrou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761" y="1893169"/>
            <a:ext cx="5827554" cy="423080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629" y="2144429"/>
            <a:ext cx="5414935" cy="3141131"/>
          </a:xfrm>
          <a:prstGeom prst="rect">
            <a:avLst/>
          </a:prstGeom>
        </p:spPr>
      </p:pic>
      <p:pic>
        <p:nvPicPr>
          <p:cNvPr id="12" name="Glar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914" y="1930018"/>
            <a:ext cx="5774762" cy="4192477"/>
          </a:xfrm>
          <a:prstGeom prst="rect">
            <a:avLst/>
          </a:prstGeom>
        </p:spPr>
      </p:pic>
      <p:grpSp>
        <p:nvGrpSpPr>
          <p:cNvPr id="3" name="Group 2"/>
          <p:cNvGrpSpPr/>
          <p:nvPr/>
        </p:nvGrpSpPr>
        <p:grpSpPr>
          <a:xfrm>
            <a:off x="400687" y="2460607"/>
            <a:ext cx="1597930" cy="1027974"/>
            <a:chOff x="400687" y="1603357"/>
            <a:chExt cx="1597930" cy="1027974"/>
          </a:xfrm>
        </p:grpSpPr>
        <p:cxnSp>
          <p:nvCxnSpPr>
            <p:cNvPr id="19" name="Straight Arrow Connector 18"/>
            <p:cNvCxnSpPr/>
            <p:nvPr/>
          </p:nvCxnSpPr>
          <p:spPr>
            <a:xfrm flipH="1" flipV="1">
              <a:off x="1548803" y="2117344"/>
              <a:ext cx="449814" cy="155594"/>
            </a:xfrm>
            <a:prstGeom prst="straightConnector1">
              <a:avLst/>
            </a:prstGeom>
            <a:ln w="12700" cmpd="sng">
              <a:solidFill>
                <a:srgbClr val="003876"/>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1" name="Subtitle 2"/>
            <p:cNvSpPr txBox="1">
              <a:spLocks/>
            </p:cNvSpPr>
            <p:nvPr/>
          </p:nvSpPr>
          <p:spPr>
            <a:xfrm>
              <a:off x="400687" y="1603357"/>
              <a:ext cx="1302752" cy="102797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Auto-Import</a:t>
              </a:r>
            </a:p>
            <a:p>
              <a:pPr algn="l">
                <a:lnSpc>
                  <a:spcPct val="120000"/>
                </a:lnSpc>
              </a:pPr>
              <a:r>
                <a:rPr lang="en-US" sz="1600" dirty="0">
                  <a:solidFill>
                    <a:srgbClr val="003876"/>
                  </a:solidFill>
                  <a:latin typeface="Oswald" panose="02000506000000020004" pitchFamily="2"/>
                  <a:cs typeface="Oswald Regular"/>
                </a:rPr>
                <a:t>(by file extension)</a:t>
              </a:r>
            </a:p>
          </p:txBody>
        </p:sp>
      </p:grpSp>
      <p:grpSp>
        <p:nvGrpSpPr>
          <p:cNvPr id="4" name="Group 3"/>
          <p:cNvGrpSpPr/>
          <p:nvPr/>
        </p:nvGrpSpPr>
        <p:grpSpPr>
          <a:xfrm>
            <a:off x="539867" y="3211406"/>
            <a:ext cx="2863008" cy="1585903"/>
            <a:chOff x="539867" y="2354155"/>
            <a:chExt cx="2863008" cy="1585903"/>
          </a:xfrm>
        </p:grpSpPr>
        <p:cxnSp>
          <p:nvCxnSpPr>
            <p:cNvPr id="22" name="Straight Arrow Connector 21"/>
            <p:cNvCxnSpPr>
              <a:endCxn id="23" idx="3"/>
            </p:cNvCxnSpPr>
            <p:nvPr/>
          </p:nvCxnSpPr>
          <p:spPr>
            <a:xfrm flipH="1">
              <a:off x="1548803" y="2684417"/>
              <a:ext cx="1854072" cy="766277"/>
            </a:xfrm>
            <a:prstGeom prst="straightConnector1">
              <a:avLst/>
            </a:prstGeom>
            <a:ln w="12700" cmpd="sng">
              <a:solidFill>
                <a:srgbClr val="00387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Subtitle 2"/>
            <p:cNvSpPr txBox="1">
              <a:spLocks/>
            </p:cNvSpPr>
            <p:nvPr/>
          </p:nvSpPr>
          <p:spPr>
            <a:xfrm>
              <a:off x="539867" y="2961329"/>
              <a:ext cx="1008936" cy="978729"/>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Explicit Import Methods</a:t>
              </a:r>
            </a:p>
          </p:txBody>
        </p:sp>
        <p:cxnSp>
          <p:nvCxnSpPr>
            <p:cNvPr id="24" name="Straight Arrow Connector 23"/>
            <p:cNvCxnSpPr/>
            <p:nvPr/>
          </p:nvCxnSpPr>
          <p:spPr>
            <a:xfrm>
              <a:off x="3402029" y="2354155"/>
              <a:ext cx="845" cy="1081376"/>
            </a:xfrm>
            <a:prstGeom prst="straightConnector1">
              <a:avLst/>
            </a:prstGeom>
            <a:ln w="63500" cmpd="sng">
              <a:solidFill>
                <a:srgbClr val="003876"/>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271554" y="3580858"/>
            <a:ext cx="4961678" cy="769345"/>
            <a:chOff x="4271554" y="2723608"/>
            <a:chExt cx="4961678" cy="769345"/>
          </a:xfrm>
        </p:grpSpPr>
        <p:cxnSp>
          <p:nvCxnSpPr>
            <p:cNvPr id="26" name="Straight Arrow Connector 25"/>
            <p:cNvCxnSpPr>
              <a:endCxn id="27" idx="1"/>
            </p:cNvCxnSpPr>
            <p:nvPr/>
          </p:nvCxnSpPr>
          <p:spPr>
            <a:xfrm>
              <a:off x="4271554" y="2723608"/>
              <a:ext cx="3290277" cy="427713"/>
            </a:xfrm>
            <a:prstGeom prst="straightConnector1">
              <a:avLst/>
            </a:prstGeom>
            <a:ln w="12700" cmpd="sng">
              <a:solidFill>
                <a:srgbClr val="003876"/>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7" name="Subtitle 2"/>
            <p:cNvSpPr txBox="1">
              <a:spLocks/>
            </p:cNvSpPr>
            <p:nvPr/>
          </p:nvSpPr>
          <p:spPr>
            <a:xfrm>
              <a:off x="7561831" y="2809689"/>
              <a:ext cx="1671401"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Standard Importer</a:t>
              </a:r>
            </a:p>
          </p:txBody>
        </p:sp>
      </p:grpSp>
      <p:grpSp>
        <p:nvGrpSpPr>
          <p:cNvPr id="28" name="Group 27"/>
          <p:cNvGrpSpPr/>
          <p:nvPr/>
        </p:nvGrpSpPr>
        <p:grpSpPr>
          <a:xfrm>
            <a:off x="4023360" y="2708716"/>
            <a:ext cx="5199499" cy="683264"/>
            <a:chOff x="4023359" y="1851466"/>
            <a:chExt cx="5199499" cy="683264"/>
          </a:xfrm>
        </p:grpSpPr>
        <p:cxnSp>
          <p:nvCxnSpPr>
            <p:cNvPr id="29" name="Straight Arrow Connector 28"/>
            <p:cNvCxnSpPr>
              <a:endCxn id="30" idx="1"/>
            </p:cNvCxnSpPr>
            <p:nvPr/>
          </p:nvCxnSpPr>
          <p:spPr>
            <a:xfrm flipV="1">
              <a:off x="4023359" y="2193098"/>
              <a:ext cx="3560110" cy="340039"/>
            </a:xfrm>
            <a:prstGeom prst="straightConnector1">
              <a:avLst/>
            </a:prstGeom>
            <a:ln w="12700" cmpd="sng">
              <a:solidFill>
                <a:srgbClr val="003876"/>
              </a:solidFill>
              <a:headEnd type="oval"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Subtitle 2"/>
            <p:cNvSpPr txBox="1">
              <a:spLocks/>
            </p:cNvSpPr>
            <p:nvPr/>
          </p:nvSpPr>
          <p:spPr>
            <a:xfrm>
              <a:off x="7583469" y="1851466"/>
              <a:ext cx="1639389"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Direct CAD Access</a:t>
              </a:r>
            </a:p>
          </p:txBody>
        </p:sp>
      </p:grpSp>
      <p:sp>
        <p:nvSpPr>
          <p:cNvPr id="31"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CAD Import</a:t>
            </a:r>
          </a:p>
        </p:txBody>
      </p:sp>
    </p:spTree>
    <p:extLst>
      <p:ext uri="{BB962C8B-B14F-4D97-AF65-F5344CB8AC3E}">
        <p14:creationId xmlns:p14="http://schemas.microsoft.com/office/powerpoint/2010/main" val="977037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strips(down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strips(downLeft)">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828800"/>
            <a:ext cx="1566382" cy="4682876"/>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684" y="1840824"/>
            <a:ext cx="2709082" cy="914150"/>
          </a:xfrm>
          <a:prstGeom prst="rect">
            <a:avLst/>
          </a:prstGeom>
        </p:spPr>
      </p:pic>
      <p:grpSp>
        <p:nvGrpSpPr>
          <p:cNvPr id="5" name="Group 4"/>
          <p:cNvGrpSpPr/>
          <p:nvPr/>
        </p:nvGrpSpPr>
        <p:grpSpPr>
          <a:xfrm>
            <a:off x="1752600" y="2073132"/>
            <a:ext cx="1998539" cy="4251468"/>
            <a:chOff x="3000375" y="2386380"/>
            <a:chExt cx="1998539" cy="4251468"/>
          </a:xfrm>
        </p:grpSpPr>
        <p:grpSp>
          <p:nvGrpSpPr>
            <p:cNvPr id="48" name="Group 47"/>
            <p:cNvGrpSpPr/>
            <p:nvPr/>
          </p:nvGrpSpPr>
          <p:grpSpPr>
            <a:xfrm>
              <a:off x="3640747" y="2386380"/>
              <a:ext cx="877853" cy="1056358"/>
              <a:chOff x="3639306" y="1525497"/>
              <a:chExt cx="877853" cy="1056358"/>
            </a:xfrm>
          </p:grpSpPr>
          <p:sp>
            <p:nvSpPr>
              <p:cNvPr id="44" name="Rectangle 43"/>
              <p:cNvSpPr/>
              <p:nvPr/>
            </p:nvSpPr>
            <p:spPr>
              <a:xfrm>
                <a:off x="3954814" y="1525497"/>
                <a:ext cx="562345" cy="550415"/>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Elbow Connector 45"/>
              <p:cNvCxnSpPr>
                <a:stCxn id="44" idx="2"/>
              </p:cNvCxnSpPr>
              <p:nvPr/>
            </p:nvCxnSpPr>
            <p:spPr>
              <a:xfrm rot="5400000">
                <a:off x="3684676" y="2030543"/>
                <a:ext cx="505942" cy="596681"/>
              </a:xfrm>
              <a:prstGeom prst="bentConnector3">
                <a:avLst/>
              </a:prstGeom>
              <a:ln>
                <a:headEnd type="triangle"/>
                <a:tailEnd type="triangle"/>
              </a:ln>
            </p:spPr>
            <p:style>
              <a:lnRef idx="2">
                <a:schemeClr val="accent5"/>
              </a:lnRef>
              <a:fillRef idx="0">
                <a:schemeClr val="accent5"/>
              </a:fillRef>
              <a:effectRef idx="1">
                <a:schemeClr val="accent5"/>
              </a:effectRef>
              <a:fontRef idx="minor">
                <a:schemeClr val="tx1"/>
              </a:fontRef>
            </p:style>
          </p:cxnSp>
        </p:grpSp>
        <p:pic>
          <p:nvPicPr>
            <p:cNvPr id="3" name="Picture 2"/>
            <p:cNvPicPr>
              <a:picLocks noChangeAspect="1"/>
            </p:cNvPicPr>
            <p:nvPr/>
          </p:nvPicPr>
          <p:blipFill>
            <a:blip r:embed="rId5"/>
            <a:stretch>
              <a:fillRect/>
            </a:stretch>
          </p:blipFill>
          <p:spPr>
            <a:xfrm>
              <a:off x="3000375" y="3487210"/>
              <a:ext cx="1998539" cy="3150638"/>
            </a:xfrm>
            <a:prstGeom prst="rect">
              <a:avLst/>
            </a:prstGeom>
          </p:spPr>
        </p:pic>
      </p:grpSp>
      <p:sp>
        <p:nvSpPr>
          <p:cNvPr id="4" name="Rectangle 3"/>
          <p:cNvSpPr/>
          <p:nvPr/>
        </p:nvSpPr>
        <p:spPr>
          <a:xfrm>
            <a:off x="2005196" y="4965024"/>
            <a:ext cx="1564688"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Objects From CAD</a:t>
            </a:r>
          </a:p>
        </p:txBody>
      </p:sp>
    </p:spTree>
    <p:extLst>
      <p:ext uri="{BB962C8B-B14F-4D97-AF65-F5344CB8AC3E}">
        <p14:creationId xmlns:p14="http://schemas.microsoft.com/office/powerpoint/2010/main" val="1564446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3883070" y="1684835"/>
            <a:ext cx="1164280" cy="4563565"/>
          </a:xfrm>
          <a:prstGeom prst="rect">
            <a:avLst/>
          </a:prstGeom>
        </p:spPr>
      </p:pic>
      <p:grpSp>
        <p:nvGrpSpPr>
          <p:cNvPr id="13" name="Group 12"/>
          <p:cNvGrpSpPr/>
          <p:nvPr/>
        </p:nvGrpSpPr>
        <p:grpSpPr>
          <a:xfrm>
            <a:off x="1291352" y="1913980"/>
            <a:ext cx="2090805" cy="2321202"/>
            <a:chOff x="5459681" y="1631996"/>
            <a:chExt cx="2090805" cy="2321202"/>
          </a:xfrm>
        </p:grpSpPr>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438" y="1631996"/>
              <a:ext cx="388654" cy="365792"/>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9438" y="2467769"/>
              <a:ext cx="388654" cy="365792"/>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9681" y="3312584"/>
              <a:ext cx="388654" cy="365792"/>
            </a:xfrm>
            <a:prstGeom prst="rect">
              <a:avLst/>
            </a:prstGeom>
          </p:spPr>
        </p:pic>
        <p:sp>
          <p:nvSpPr>
            <p:cNvPr id="31" name="TextBox 30"/>
            <p:cNvSpPr txBox="1"/>
            <p:nvPr/>
          </p:nvSpPr>
          <p:spPr>
            <a:xfrm>
              <a:off x="5861960" y="3306867"/>
              <a:ext cx="1600608" cy="646331"/>
            </a:xfrm>
            <a:prstGeom prst="rect">
              <a:avLst/>
            </a:prstGeom>
            <a:noFill/>
          </p:spPr>
          <p:txBody>
            <a:bodyPr wrap="square" rtlCol="0">
              <a:spAutoFit/>
            </a:bodyPr>
            <a:lstStyle/>
            <a:p>
              <a:r>
                <a:rPr lang="en-US" dirty="0">
                  <a:latin typeface="Oswald Light"/>
                </a:rPr>
                <a:t>Clouds to Objects</a:t>
              </a:r>
              <a:endParaRPr lang="en-US" dirty="0"/>
            </a:p>
          </p:txBody>
        </p:sp>
        <p:sp>
          <p:nvSpPr>
            <p:cNvPr id="32" name="TextBox 31"/>
            <p:cNvSpPr txBox="1"/>
            <p:nvPr/>
          </p:nvSpPr>
          <p:spPr>
            <a:xfrm>
              <a:off x="5888092" y="1631997"/>
              <a:ext cx="1662394" cy="646331"/>
            </a:xfrm>
            <a:prstGeom prst="rect">
              <a:avLst/>
            </a:prstGeom>
            <a:noFill/>
          </p:spPr>
          <p:txBody>
            <a:bodyPr wrap="square" rtlCol="0">
              <a:spAutoFit/>
            </a:bodyPr>
            <a:lstStyle/>
            <a:p>
              <a:r>
                <a:rPr lang="en-US" dirty="0">
                  <a:latin typeface="Oswald Light"/>
                </a:rPr>
                <a:t>Points to Objects</a:t>
              </a:r>
              <a:endParaRPr lang="en-US" dirty="0"/>
            </a:p>
          </p:txBody>
        </p:sp>
        <p:sp>
          <p:nvSpPr>
            <p:cNvPr id="33" name="TextBox 32"/>
            <p:cNvSpPr txBox="1"/>
            <p:nvPr/>
          </p:nvSpPr>
          <p:spPr>
            <a:xfrm>
              <a:off x="5888092" y="2476659"/>
              <a:ext cx="1600608" cy="646331"/>
            </a:xfrm>
            <a:prstGeom prst="rect">
              <a:avLst/>
            </a:prstGeom>
            <a:noFill/>
          </p:spPr>
          <p:txBody>
            <a:bodyPr wrap="square" rtlCol="0">
              <a:spAutoFit/>
            </a:bodyPr>
            <a:lstStyle/>
            <a:p>
              <a:r>
                <a:rPr lang="en-US" dirty="0">
                  <a:latin typeface="Oswald Light"/>
                </a:rPr>
                <a:t>Groups to Objects</a:t>
              </a:r>
              <a:endParaRPr lang="en-US" dirty="0"/>
            </a:p>
          </p:txBody>
        </p:sp>
      </p:grpSp>
      <p:pic>
        <p:nvPicPr>
          <p:cNvPr id="1026" name="Picture 2" descr="C:\Users\Jeremy\AppData\Local\Temp\SNAGHTML8b84d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9175" y="2153601"/>
            <a:ext cx="2226640" cy="37722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667194" y="2855100"/>
            <a:ext cx="1029005" cy="2604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descr="C:\Users\Jeremy\AppData\Local\Temp\SNAGHTML8f91e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28265" y="2153601"/>
            <a:ext cx="1956771" cy="3913542"/>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SA Toolkit</a:t>
            </a:r>
          </a:p>
        </p:txBody>
      </p:sp>
      <p:grpSp>
        <p:nvGrpSpPr>
          <p:cNvPr id="8" name="Group 7">
            <a:extLst>
              <a:ext uri="{FF2B5EF4-FFF2-40B4-BE49-F238E27FC236}">
                <a16:creationId xmlns:a16="http://schemas.microsoft.com/office/drawing/2014/main" id="{474F9596-8579-4A98-8110-35FA5E7D0E37}"/>
              </a:ext>
            </a:extLst>
          </p:cNvPr>
          <p:cNvGrpSpPr/>
          <p:nvPr/>
        </p:nvGrpSpPr>
        <p:grpSpPr>
          <a:xfrm>
            <a:off x="820719" y="3966618"/>
            <a:ext cx="4132281" cy="2047342"/>
            <a:chOff x="820719" y="3966618"/>
            <a:chExt cx="4132281" cy="2047342"/>
          </a:xfrm>
        </p:grpSpPr>
        <p:grpSp>
          <p:nvGrpSpPr>
            <p:cNvPr id="12" name="Group 11"/>
            <p:cNvGrpSpPr/>
            <p:nvPr/>
          </p:nvGrpSpPr>
          <p:grpSpPr>
            <a:xfrm>
              <a:off x="917235" y="3966618"/>
              <a:ext cx="4035765" cy="2047342"/>
              <a:chOff x="964683" y="2561906"/>
              <a:chExt cx="4035765" cy="2047342"/>
            </a:xfrm>
          </p:grpSpPr>
          <p:cxnSp>
            <p:nvCxnSpPr>
              <p:cNvPr id="3" name="Straight Arrow Connector 2"/>
              <p:cNvCxnSpPr>
                <a:stCxn id="22" idx="1"/>
              </p:cNvCxnSpPr>
              <p:nvPr/>
            </p:nvCxnSpPr>
            <p:spPr>
              <a:xfrm flipH="1">
                <a:off x="964683" y="2561906"/>
                <a:ext cx="2965835" cy="5559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466100" y="3050588"/>
                <a:ext cx="1534348" cy="155866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5" name="Picture 2" descr="C:\Users\Jeremy\AppData\Local\Temp\SNAGHTML39d9c17c.PNG">
              <a:extLst>
                <a:ext uri="{FF2B5EF4-FFF2-40B4-BE49-F238E27FC236}">
                  <a16:creationId xmlns:a16="http://schemas.microsoft.com/office/drawing/2014/main" id="{832A3DFC-113A-49B5-AA4D-F67BF0C8C7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719" y="4648017"/>
              <a:ext cx="2694450" cy="13019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7373779"/>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Jeremy\AppData\Local\Temp\SNAGHTML8f91e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10" y="2752863"/>
            <a:ext cx="1956771" cy="39135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92786" y="3207515"/>
            <a:ext cx="663989" cy="644439"/>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6" name="Group 5"/>
          <p:cNvGrpSpPr/>
          <p:nvPr/>
        </p:nvGrpSpPr>
        <p:grpSpPr>
          <a:xfrm>
            <a:off x="4590086" y="2592517"/>
            <a:ext cx="1524000" cy="1299488"/>
            <a:chOff x="6189481" y="2400854"/>
            <a:chExt cx="712772" cy="682005"/>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481" y="2400854"/>
              <a:ext cx="712772" cy="682005"/>
            </a:xfrm>
            <a:prstGeom prst="rect">
              <a:avLst/>
            </a:prstGeom>
          </p:spPr>
        </p:pic>
        <p:sp>
          <p:nvSpPr>
            <p:cNvPr id="35" name="Multiply 34"/>
            <p:cNvSpPr/>
            <p:nvPr/>
          </p:nvSpPr>
          <p:spPr>
            <a:xfrm>
              <a:off x="6500909" y="2652037"/>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36" name="Freeform 35"/>
          <p:cNvSpPr/>
          <p:nvPr/>
        </p:nvSpPr>
        <p:spPr>
          <a:xfrm>
            <a:off x="3200400" y="4479505"/>
            <a:ext cx="5344880" cy="1360791"/>
          </a:xfrm>
          <a:custGeom>
            <a:avLst/>
            <a:gdLst>
              <a:gd name="connsiteX0" fmla="*/ 0 w 2958737"/>
              <a:gd name="connsiteY0" fmla="*/ 542109 h 542109"/>
              <a:gd name="connsiteX1" fmla="*/ 1332411 w 2958737"/>
              <a:gd name="connsiteY1" fmla="*/ 117566 h 542109"/>
              <a:gd name="connsiteX2" fmla="*/ 2958737 w 2958737"/>
              <a:gd name="connsiteY2" fmla="*/ 0 h 542109"/>
            </a:gdLst>
            <a:ahLst/>
            <a:cxnLst>
              <a:cxn ang="0">
                <a:pos x="connsiteX0" y="connsiteY0"/>
              </a:cxn>
              <a:cxn ang="0">
                <a:pos x="connsiteX1" y="connsiteY1"/>
              </a:cxn>
              <a:cxn ang="0">
                <a:pos x="connsiteX2" y="connsiteY2"/>
              </a:cxn>
            </a:cxnLst>
            <a:rect l="l" t="t" r="r" b="b"/>
            <a:pathLst>
              <a:path w="2958737" h="542109">
                <a:moveTo>
                  <a:pt x="0" y="542109"/>
                </a:moveTo>
                <a:cubicBezTo>
                  <a:pt x="419644" y="375013"/>
                  <a:pt x="839288" y="207917"/>
                  <a:pt x="1332411" y="117566"/>
                </a:cubicBezTo>
                <a:cubicBezTo>
                  <a:pt x="1825534" y="27215"/>
                  <a:pt x="2392135" y="13607"/>
                  <a:pt x="2958737" y="0"/>
                </a:cubicBezTo>
              </a:path>
            </a:pathLst>
          </a:custGeom>
          <a:noFill/>
          <a:ln w="57150">
            <a:solidFill>
              <a:srgbClr val="0038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145982" y="3805332"/>
            <a:ext cx="2958737" cy="542109"/>
          </a:xfrm>
          <a:custGeom>
            <a:avLst/>
            <a:gdLst>
              <a:gd name="connsiteX0" fmla="*/ 0 w 2958737"/>
              <a:gd name="connsiteY0" fmla="*/ 542109 h 542109"/>
              <a:gd name="connsiteX1" fmla="*/ 1332411 w 2958737"/>
              <a:gd name="connsiteY1" fmla="*/ 117566 h 542109"/>
              <a:gd name="connsiteX2" fmla="*/ 2958737 w 2958737"/>
              <a:gd name="connsiteY2" fmla="*/ 0 h 542109"/>
            </a:gdLst>
            <a:ahLst/>
            <a:cxnLst>
              <a:cxn ang="0">
                <a:pos x="connsiteX0" y="connsiteY0"/>
              </a:cxn>
              <a:cxn ang="0">
                <a:pos x="connsiteX1" y="connsiteY1"/>
              </a:cxn>
              <a:cxn ang="0">
                <a:pos x="connsiteX2" y="connsiteY2"/>
              </a:cxn>
            </a:cxnLst>
            <a:rect l="l" t="t" r="r" b="b"/>
            <a:pathLst>
              <a:path w="2958737" h="542109">
                <a:moveTo>
                  <a:pt x="0" y="542109"/>
                </a:moveTo>
                <a:cubicBezTo>
                  <a:pt x="419644" y="375013"/>
                  <a:pt x="839288" y="207917"/>
                  <a:pt x="1332411" y="117566"/>
                </a:cubicBezTo>
                <a:cubicBezTo>
                  <a:pt x="1825534" y="27215"/>
                  <a:pt x="2392135" y="13607"/>
                  <a:pt x="2958737" y="0"/>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flipH="1" flipV="1">
            <a:off x="5543708" y="3899347"/>
            <a:ext cx="247492" cy="808758"/>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Subtitle 2"/>
          <p:cNvSpPr txBox="1">
            <a:spLocks/>
          </p:cNvSpPr>
          <p:nvPr/>
        </p:nvSpPr>
        <p:spPr>
          <a:xfrm>
            <a:off x="4940638" y="5329111"/>
            <a:ext cx="2341877" cy="3877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chemeClr val="tx1">
                    <a:lumMod val="50000"/>
                  </a:schemeClr>
                </a:solidFill>
                <a:latin typeface="Oswald" panose="02000506000000020004" pitchFamily="2"/>
                <a:cs typeface="Oswald Regular"/>
              </a:rPr>
              <a:t>“Inspect” point of view</a:t>
            </a:r>
          </a:p>
        </p:txBody>
      </p:sp>
      <p:grpSp>
        <p:nvGrpSpPr>
          <p:cNvPr id="40" name="Group 39"/>
          <p:cNvGrpSpPr/>
          <p:nvPr/>
        </p:nvGrpSpPr>
        <p:grpSpPr>
          <a:xfrm>
            <a:off x="2192186" y="1752600"/>
            <a:ext cx="4173780" cy="1641120"/>
            <a:chOff x="3663935" y="1427145"/>
            <a:chExt cx="4173780" cy="1641120"/>
          </a:xfrm>
        </p:grpSpPr>
        <p:cxnSp>
          <p:nvCxnSpPr>
            <p:cNvPr id="41" name="Straight Arrow Connector 40"/>
            <p:cNvCxnSpPr>
              <a:endCxn id="42" idx="1"/>
            </p:cNvCxnSpPr>
            <p:nvPr/>
          </p:nvCxnSpPr>
          <p:spPr>
            <a:xfrm flipV="1">
              <a:off x="3663935" y="1768777"/>
              <a:ext cx="1323124" cy="1299488"/>
            </a:xfrm>
            <a:prstGeom prst="straightConnector1">
              <a:avLst/>
            </a:prstGeom>
            <a:ln w="12700" cmpd="sng">
              <a:solidFill>
                <a:srgbClr val="003876"/>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2" name="Subtitle 2"/>
            <p:cNvSpPr txBox="1">
              <a:spLocks/>
            </p:cNvSpPr>
            <p:nvPr/>
          </p:nvSpPr>
          <p:spPr>
            <a:xfrm>
              <a:off x="4987059" y="1427145"/>
              <a:ext cx="2850656"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Create vector from nominal object to point of contact.</a:t>
              </a:r>
            </a:p>
          </p:txBody>
        </p:sp>
      </p:grpSp>
      <p:sp>
        <p:nvSpPr>
          <p:cNvPr id="18"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25792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strips(upLeft)">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strips(downLeft)">
                                      <p:cBhvr>
                                        <p:cTn id="16" dur="500"/>
                                        <p:tgtEl>
                                          <p:spTgt spid="39"/>
                                        </p:tgtEl>
                                      </p:cBhvr>
                                    </p:animEffect>
                                  </p:childTnLst>
                                </p:cTn>
                              </p:par>
                              <p:par>
                                <p:cTn id="17" presetID="18" presetClass="entr" presetSubtype="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strips(downRight)">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7240" y="2791968"/>
            <a:ext cx="1920712" cy="3913632"/>
          </a:xfrm>
          <a:prstGeom prst="rect">
            <a:avLst/>
          </a:prstGeom>
        </p:spPr>
      </p:pic>
      <p:sp>
        <p:nvSpPr>
          <p:cNvPr id="30" name="Rectangle 29"/>
          <p:cNvSpPr/>
          <p:nvPr/>
        </p:nvSpPr>
        <p:spPr>
          <a:xfrm>
            <a:off x="990809" y="3195476"/>
            <a:ext cx="663989" cy="644439"/>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6" name="Group 5"/>
          <p:cNvGrpSpPr/>
          <p:nvPr/>
        </p:nvGrpSpPr>
        <p:grpSpPr>
          <a:xfrm>
            <a:off x="4590086" y="2627100"/>
            <a:ext cx="1524000" cy="1299488"/>
            <a:chOff x="6189481" y="2400854"/>
            <a:chExt cx="712772" cy="682005"/>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9481" y="2400854"/>
              <a:ext cx="712772" cy="682005"/>
            </a:xfrm>
            <a:prstGeom prst="rect">
              <a:avLst/>
            </a:prstGeom>
          </p:spPr>
        </p:pic>
        <p:sp>
          <p:nvSpPr>
            <p:cNvPr id="35" name="Multiply 34"/>
            <p:cNvSpPr/>
            <p:nvPr/>
          </p:nvSpPr>
          <p:spPr>
            <a:xfrm>
              <a:off x="6500909" y="2652037"/>
              <a:ext cx="163286" cy="163286"/>
            </a:xfrm>
            <a:prstGeom prst="mathMultiply">
              <a:avLst/>
            </a:prstGeom>
            <a:ln w="12700">
              <a:solidFill>
                <a:srgbClr val="000000"/>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sp>
        <p:nvSpPr>
          <p:cNvPr id="36" name="Freeform 35"/>
          <p:cNvSpPr/>
          <p:nvPr/>
        </p:nvSpPr>
        <p:spPr>
          <a:xfrm>
            <a:off x="3200400" y="4514088"/>
            <a:ext cx="5344880" cy="1360791"/>
          </a:xfrm>
          <a:custGeom>
            <a:avLst/>
            <a:gdLst>
              <a:gd name="connsiteX0" fmla="*/ 0 w 2958737"/>
              <a:gd name="connsiteY0" fmla="*/ 542109 h 542109"/>
              <a:gd name="connsiteX1" fmla="*/ 1332411 w 2958737"/>
              <a:gd name="connsiteY1" fmla="*/ 117566 h 542109"/>
              <a:gd name="connsiteX2" fmla="*/ 2958737 w 2958737"/>
              <a:gd name="connsiteY2" fmla="*/ 0 h 542109"/>
            </a:gdLst>
            <a:ahLst/>
            <a:cxnLst>
              <a:cxn ang="0">
                <a:pos x="connsiteX0" y="connsiteY0"/>
              </a:cxn>
              <a:cxn ang="0">
                <a:pos x="connsiteX1" y="connsiteY1"/>
              </a:cxn>
              <a:cxn ang="0">
                <a:pos x="connsiteX2" y="connsiteY2"/>
              </a:cxn>
            </a:cxnLst>
            <a:rect l="l" t="t" r="r" b="b"/>
            <a:pathLst>
              <a:path w="2958737" h="542109">
                <a:moveTo>
                  <a:pt x="0" y="542109"/>
                </a:moveTo>
                <a:cubicBezTo>
                  <a:pt x="419644" y="375013"/>
                  <a:pt x="839288" y="207917"/>
                  <a:pt x="1332411" y="117566"/>
                </a:cubicBezTo>
                <a:cubicBezTo>
                  <a:pt x="1825534" y="27215"/>
                  <a:pt x="2392135" y="13607"/>
                  <a:pt x="2958737" y="0"/>
                </a:cubicBezTo>
              </a:path>
            </a:pathLst>
          </a:custGeom>
          <a:noFill/>
          <a:ln w="57150">
            <a:solidFill>
              <a:srgbClr val="00387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145982" y="3839915"/>
            <a:ext cx="2958737" cy="542109"/>
          </a:xfrm>
          <a:custGeom>
            <a:avLst/>
            <a:gdLst>
              <a:gd name="connsiteX0" fmla="*/ 0 w 2958737"/>
              <a:gd name="connsiteY0" fmla="*/ 542109 h 542109"/>
              <a:gd name="connsiteX1" fmla="*/ 1332411 w 2958737"/>
              <a:gd name="connsiteY1" fmla="*/ 117566 h 542109"/>
              <a:gd name="connsiteX2" fmla="*/ 2958737 w 2958737"/>
              <a:gd name="connsiteY2" fmla="*/ 0 h 542109"/>
            </a:gdLst>
            <a:ahLst/>
            <a:cxnLst>
              <a:cxn ang="0">
                <a:pos x="connsiteX0" y="connsiteY0"/>
              </a:cxn>
              <a:cxn ang="0">
                <a:pos x="connsiteX1" y="connsiteY1"/>
              </a:cxn>
              <a:cxn ang="0">
                <a:pos x="connsiteX2" y="connsiteY2"/>
              </a:cxn>
            </a:cxnLst>
            <a:rect l="l" t="t" r="r" b="b"/>
            <a:pathLst>
              <a:path w="2958737" h="542109">
                <a:moveTo>
                  <a:pt x="0" y="542109"/>
                </a:moveTo>
                <a:cubicBezTo>
                  <a:pt x="419644" y="375013"/>
                  <a:pt x="839288" y="207917"/>
                  <a:pt x="1332411" y="117566"/>
                </a:cubicBezTo>
                <a:cubicBezTo>
                  <a:pt x="1825534" y="27215"/>
                  <a:pt x="2392135" y="13607"/>
                  <a:pt x="2958737" y="0"/>
                </a:cubicBezTo>
              </a:path>
            </a:pathLst>
          </a:custGeom>
          <a:noFill/>
          <a:ln w="38100">
            <a:solidFill>
              <a:srgbClr val="00B05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5563004" y="3939537"/>
            <a:ext cx="236607" cy="843876"/>
          </a:xfrm>
          <a:prstGeom prst="straightConnector1">
            <a:avLst/>
          </a:prstGeom>
          <a:ln w="5715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Subtitle 2"/>
          <p:cNvSpPr txBox="1">
            <a:spLocks/>
          </p:cNvSpPr>
          <p:nvPr/>
        </p:nvSpPr>
        <p:spPr>
          <a:xfrm>
            <a:off x="5543708" y="5293248"/>
            <a:ext cx="2304892" cy="3877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chemeClr val="tx1">
                    <a:lumMod val="50000"/>
                  </a:schemeClr>
                </a:solidFill>
                <a:latin typeface="Oswald" panose="02000506000000020004" pitchFamily="2"/>
                <a:cs typeface="Oswald Regular"/>
              </a:rPr>
              <a:t>“Build” point of view</a:t>
            </a:r>
          </a:p>
        </p:txBody>
      </p:sp>
      <p:grpSp>
        <p:nvGrpSpPr>
          <p:cNvPr id="40" name="Group 39"/>
          <p:cNvGrpSpPr/>
          <p:nvPr/>
        </p:nvGrpSpPr>
        <p:grpSpPr>
          <a:xfrm>
            <a:off x="1322803" y="1787183"/>
            <a:ext cx="5043163" cy="1730513"/>
            <a:chOff x="2794552" y="1427145"/>
            <a:chExt cx="5043163" cy="1730513"/>
          </a:xfrm>
        </p:grpSpPr>
        <p:cxnSp>
          <p:nvCxnSpPr>
            <p:cNvPr id="41" name="Straight Arrow Connector 40"/>
            <p:cNvCxnSpPr>
              <a:endCxn id="42" idx="1"/>
            </p:cNvCxnSpPr>
            <p:nvPr/>
          </p:nvCxnSpPr>
          <p:spPr>
            <a:xfrm flipV="1">
              <a:off x="2794552" y="1768777"/>
              <a:ext cx="2192507" cy="1388881"/>
            </a:xfrm>
            <a:prstGeom prst="straightConnector1">
              <a:avLst/>
            </a:prstGeom>
            <a:ln w="12700" cmpd="sng">
              <a:solidFill>
                <a:srgbClr val="003876"/>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2" name="Subtitle 2"/>
            <p:cNvSpPr txBox="1">
              <a:spLocks/>
            </p:cNvSpPr>
            <p:nvPr/>
          </p:nvSpPr>
          <p:spPr>
            <a:xfrm>
              <a:off x="4987059" y="1427145"/>
              <a:ext cx="2850656"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600" dirty="0">
                  <a:solidFill>
                    <a:srgbClr val="003876"/>
                  </a:solidFill>
                  <a:latin typeface="Oswald" panose="02000506000000020004" pitchFamily="2"/>
                  <a:cs typeface="Oswald Regular"/>
                </a:rPr>
                <a:t>Create vector from point of contact to nominal object.</a:t>
              </a:r>
            </a:p>
          </p:txBody>
        </p:sp>
      </p:grpSp>
      <p:pic>
        <p:nvPicPr>
          <p:cNvPr id="24" name="Picture 2" descr="C:\Users\Jeremy\AppData\Local\Temp\SNAGHTML8b84d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22" y="1815938"/>
            <a:ext cx="2709347" cy="459006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339412" y="4922979"/>
            <a:ext cx="2375588" cy="53748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18055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18" presetClass="entr" presetSubtype="6"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strips(downRight)">
                                      <p:cBhvr>
                                        <p:cTn id="11" dur="2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strips(downLeft)">
                                      <p:cBhvr>
                                        <p:cTn id="16" dur="500"/>
                                        <p:tgtEl>
                                          <p:spTgt spid="39"/>
                                        </p:tgtEl>
                                      </p:cBhvr>
                                    </p:animEffect>
                                  </p:childTnLst>
                                </p:cTn>
                              </p:par>
                              <p:par>
                                <p:cTn id="17" presetID="18" presetClass="entr" presetSubtype="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strips(downRight)">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0"/>
                                        </p:tgtEl>
                                      </p:cBhvr>
                                    </p:animEffect>
                                    <p:set>
                                      <p:cBhvr>
                                        <p:cTn id="24" dur="1" fill="hold">
                                          <p:stCondLst>
                                            <p:cond delay="499"/>
                                          </p:stCondLst>
                                        </p:cTn>
                                        <p:tgtEl>
                                          <p:spTgt spid="30"/>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8"/>
                                        </p:tgtEl>
                                      </p:cBhvr>
                                    </p:animEffect>
                                    <p:set>
                                      <p:cBhvr>
                                        <p:cTn id="27" dur="1" fill="hold">
                                          <p:stCondLst>
                                            <p:cond delay="499"/>
                                          </p:stCondLst>
                                        </p:cTn>
                                        <p:tgtEl>
                                          <p:spTgt spid="38"/>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39"/>
                                        </p:tgtEl>
                                      </p:cBhvr>
                                    </p:animEffect>
                                    <p:set>
                                      <p:cBhvr>
                                        <p:cTn id="30" dur="1" fill="hold">
                                          <p:stCondLst>
                                            <p:cond delay="499"/>
                                          </p:stCondLst>
                                        </p:cTn>
                                        <p:tgtEl>
                                          <p:spTgt spid="3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0"/>
                                        </p:tgtEl>
                                      </p:cBhvr>
                                    </p:animEffect>
                                    <p:set>
                                      <p:cBhvr>
                                        <p:cTn id="33" dur="1" fill="hold">
                                          <p:stCondLst>
                                            <p:cond delay="499"/>
                                          </p:stCondLst>
                                        </p:cTn>
                                        <p:tgtEl>
                                          <p:spTgt spid="4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6"/>
                                        </p:tgtEl>
                                      </p:cBhvr>
                                    </p:animEffect>
                                    <p:set>
                                      <p:cBhvr>
                                        <p:cTn id="45" dur="1" fill="hold">
                                          <p:stCondLst>
                                            <p:cond delay="499"/>
                                          </p:stCondLst>
                                        </p:cTn>
                                        <p:tgtEl>
                                          <p:spTgt spid="36"/>
                                        </p:tgtEl>
                                        <p:attrNameLst>
                                          <p:attrName>style.visibility</p:attrName>
                                        </p:attrNameLst>
                                      </p:cBhvr>
                                      <p:to>
                                        <p:strVal val="hidden"/>
                                      </p:to>
                                    </p:set>
                                  </p:childTnLst>
                                </p:cTn>
                              </p:par>
                            </p:childTnLst>
                          </p:cTn>
                        </p:par>
                        <p:par>
                          <p:cTn id="46" fill="hold">
                            <p:stCondLst>
                              <p:cond delay="500"/>
                            </p:stCondLst>
                            <p:childTnLst>
                              <p:par>
                                <p:cTn id="47" presetID="1" presetClass="entr" presetSubtype="0"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heel(1)">
                                      <p:cBhvr>
                                        <p:cTn id="5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6" grpId="0" animBg="1"/>
      <p:bldP spid="37" grpId="0" animBg="1"/>
      <p:bldP spid="39" grpId="0"/>
      <p:bldP spid="39" grpId="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3526751" y="1834363"/>
            <a:ext cx="4855249" cy="52783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solidFill>
                <a:latin typeface="Arial" panose="020B0604020202020204" pitchFamily="34" charset="0"/>
                <a:cs typeface="Arial" panose="020B0604020202020204" pitchFamily="34" charset="0"/>
              </a:rPr>
              <a:t>4 Vector Types / Magnification</a:t>
            </a:r>
          </a:p>
          <a:p>
            <a:pPr marL="0" indent="0">
              <a:buNone/>
            </a:pPr>
            <a:endParaRPr lang="en-US" dirty="0">
              <a:solidFill>
                <a:schemeClr val="tx2"/>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803772" y="1712810"/>
            <a:ext cx="2428239" cy="4356114"/>
          </a:xfrm>
          <a:prstGeom prst="rect">
            <a:avLst/>
          </a:prstGeom>
        </p:spPr>
      </p:pic>
      <p:grpSp>
        <p:nvGrpSpPr>
          <p:cNvPr id="11" name="Group 10"/>
          <p:cNvGrpSpPr/>
          <p:nvPr/>
        </p:nvGrpSpPr>
        <p:grpSpPr>
          <a:xfrm>
            <a:off x="838201" y="2819402"/>
            <a:ext cx="1839684" cy="3886199"/>
            <a:chOff x="492428" y="2155599"/>
            <a:chExt cx="2146299" cy="4041962"/>
          </a:xfrm>
        </p:grpSpPr>
        <p:pic>
          <p:nvPicPr>
            <p:cNvPr id="2" name="Picture 1"/>
            <p:cNvPicPr>
              <a:picLocks noChangeAspect="1"/>
            </p:cNvPicPr>
            <p:nvPr/>
          </p:nvPicPr>
          <p:blipFill>
            <a:blip r:embed="rId4"/>
            <a:stretch>
              <a:fillRect/>
            </a:stretch>
          </p:blipFill>
          <p:spPr>
            <a:xfrm>
              <a:off x="492428" y="5590039"/>
              <a:ext cx="800099" cy="607522"/>
            </a:xfrm>
            <a:prstGeom prst="rect">
              <a:avLst/>
            </a:prstGeom>
          </p:spPr>
        </p:pic>
        <p:sp>
          <p:nvSpPr>
            <p:cNvPr id="17" name="Rectangle 16"/>
            <p:cNvSpPr/>
            <p:nvPr/>
          </p:nvSpPr>
          <p:spPr>
            <a:xfrm>
              <a:off x="581327" y="2155599"/>
              <a:ext cx="2057400" cy="39627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914401" y="3200400"/>
            <a:ext cx="2209800" cy="6858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4401" y="3886200"/>
            <a:ext cx="2209800" cy="9144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stretch>
            <a:fillRect/>
          </a:stretch>
        </p:blipFill>
        <p:spPr>
          <a:xfrm>
            <a:off x="4221481" y="4069080"/>
            <a:ext cx="3200400" cy="2058759"/>
          </a:xfrm>
          <a:prstGeom prst="rect">
            <a:avLst/>
          </a:prstGeom>
        </p:spPr>
      </p:pic>
      <p:pic>
        <p:nvPicPr>
          <p:cNvPr id="19" name="Picture 18"/>
          <p:cNvPicPr>
            <a:picLocks noChangeAspect="1"/>
          </p:cNvPicPr>
          <p:nvPr/>
        </p:nvPicPr>
        <p:blipFill>
          <a:blip r:embed="rId6"/>
          <a:stretch>
            <a:fillRect/>
          </a:stretch>
        </p:blipFill>
        <p:spPr>
          <a:xfrm>
            <a:off x="4221481" y="4069080"/>
            <a:ext cx="3198287" cy="2057400"/>
          </a:xfrm>
          <a:prstGeom prst="rect">
            <a:avLst/>
          </a:prstGeom>
        </p:spPr>
      </p:pic>
      <p:pic>
        <p:nvPicPr>
          <p:cNvPr id="20" name="Picture 19"/>
          <p:cNvPicPr>
            <a:picLocks noChangeAspect="1"/>
          </p:cNvPicPr>
          <p:nvPr/>
        </p:nvPicPr>
        <p:blipFill>
          <a:blip r:embed="rId7"/>
          <a:stretch>
            <a:fillRect/>
          </a:stretch>
        </p:blipFill>
        <p:spPr>
          <a:xfrm>
            <a:off x="4221481" y="4069080"/>
            <a:ext cx="3190530" cy="2052410"/>
          </a:xfrm>
          <a:prstGeom prst="rect">
            <a:avLst/>
          </a:prstGeom>
        </p:spPr>
      </p:pic>
      <p:pic>
        <p:nvPicPr>
          <p:cNvPr id="22" name="Picture 21"/>
          <p:cNvPicPr>
            <a:picLocks noChangeAspect="1"/>
          </p:cNvPicPr>
          <p:nvPr/>
        </p:nvPicPr>
        <p:blipFill>
          <a:blip r:embed="rId8"/>
          <a:stretch>
            <a:fillRect/>
          </a:stretch>
        </p:blipFill>
        <p:spPr>
          <a:xfrm>
            <a:off x="4221481" y="4069080"/>
            <a:ext cx="3198287" cy="2057400"/>
          </a:xfrm>
          <a:prstGeom prst="rect">
            <a:avLst/>
          </a:prstGeom>
        </p:spPr>
      </p:pic>
      <p:sp>
        <p:nvSpPr>
          <p:cNvPr id="23" name="TextBox 22"/>
          <p:cNvSpPr txBox="1"/>
          <p:nvPr/>
        </p:nvSpPr>
        <p:spPr>
          <a:xfrm>
            <a:off x="4094557" y="2291409"/>
            <a:ext cx="1016368" cy="369332"/>
          </a:xfrm>
          <a:prstGeom prst="rect">
            <a:avLst/>
          </a:prstGeom>
          <a:noFill/>
        </p:spPr>
        <p:txBody>
          <a:bodyPr wrap="none" rtlCol="0">
            <a:spAutoFit/>
          </a:bodyPr>
          <a:lstStyle/>
          <a:p>
            <a:r>
              <a:rPr lang="en-US" dirty="0">
                <a:solidFill>
                  <a:srgbClr val="0070C0"/>
                </a:solidFill>
              </a:rPr>
              <a:t>– Arrows</a:t>
            </a:r>
          </a:p>
        </p:txBody>
      </p:sp>
      <p:sp>
        <p:nvSpPr>
          <p:cNvPr id="25" name="TextBox 24"/>
          <p:cNvSpPr txBox="1"/>
          <p:nvPr/>
        </p:nvSpPr>
        <p:spPr>
          <a:xfrm>
            <a:off x="4094557" y="2660741"/>
            <a:ext cx="1151662" cy="369332"/>
          </a:xfrm>
          <a:prstGeom prst="rect">
            <a:avLst/>
          </a:prstGeom>
          <a:noFill/>
        </p:spPr>
        <p:txBody>
          <a:bodyPr wrap="none" rtlCol="0">
            <a:spAutoFit/>
          </a:bodyPr>
          <a:lstStyle/>
          <a:p>
            <a:r>
              <a:rPr lang="en-US" dirty="0">
                <a:solidFill>
                  <a:srgbClr val="0070C0"/>
                </a:solidFill>
              </a:rPr>
              <a:t>– Blotches</a:t>
            </a:r>
          </a:p>
        </p:txBody>
      </p:sp>
      <p:sp>
        <p:nvSpPr>
          <p:cNvPr id="26" name="TextBox 25"/>
          <p:cNvSpPr txBox="1"/>
          <p:nvPr/>
        </p:nvSpPr>
        <p:spPr>
          <a:xfrm>
            <a:off x="4094557" y="2988403"/>
            <a:ext cx="899733" cy="369332"/>
          </a:xfrm>
          <a:prstGeom prst="rect">
            <a:avLst/>
          </a:prstGeom>
          <a:noFill/>
        </p:spPr>
        <p:txBody>
          <a:bodyPr wrap="none" rtlCol="0">
            <a:spAutoFit/>
          </a:bodyPr>
          <a:lstStyle/>
          <a:p>
            <a:r>
              <a:rPr lang="en-US" dirty="0">
                <a:solidFill>
                  <a:srgbClr val="0070C0"/>
                </a:solidFill>
              </a:rPr>
              <a:t>– Tubes</a:t>
            </a:r>
          </a:p>
        </p:txBody>
      </p:sp>
      <p:sp>
        <p:nvSpPr>
          <p:cNvPr id="27" name="TextBox 26"/>
          <p:cNvSpPr txBox="1"/>
          <p:nvPr/>
        </p:nvSpPr>
        <p:spPr>
          <a:xfrm>
            <a:off x="4094557" y="3333939"/>
            <a:ext cx="2036263" cy="369332"/>
          </a:xfrm>
          <a:prstGeom prst="rect">
            <a:avLst/>
          </a:prstGeom>
          <a:noFill/>
        </p:spPr>
        <p:txBody>
          <a:bodyPr wrap="none" rtlCol="0">
            <a:spAutoFit/>
          </a:bodyPr>
          <a:lstStyle/>
          <a:p>
            <a:r>
              <a:rPr lang="en-US" dirty="0">
                <a:solidFill>
                  <a:srgbClr val="0070C0"/>
                </a:solidFill>
              </a:rPr>
              <a:t>– Arrows + Blotches</a:t>
            </a:r>
          </a:p>
        </p:txBody>
      </p:sp>
      <p:sp>
        <p:nvSpPr>
          <p:cNvPr id="24"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Vectors for Visualization</a:t>
            </a:r>
          </a:p>
        </p:txBody>
      </p:sp>
    </p:spTree>
    <p:extLst>
      <p:ext uri="{BB962C8B-B14F-4D97-AF65-F5344CB8AC3E}">
        <p14:creationId xmlns:p14="http://schemas.microsoft.com/office/powerpoint/2010/main" val="22404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2" presetClass="entr" presetSubtype="2"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1+#ppt_w/2"/>
                                          </p:val>
                                        </p:tav>
                                        <p:tav tm="100000">
                                          <p:val>
                                            <p:strVal val="#ppt_x"/>
                                          </p:val>
                                        </p:tav>
                                      </p:tavLst>
                                    </p:anim>
                                    <p:anim calcmode="lin" valueType="num">
                                      <p:cBhvr additive="base">
                                        <p:cTn id="25" dur="500" fill="hold"/>
                                        <p:tgtEl>
                                          <p:spTgt spid="23"/>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1+#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1+#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P spid="12" grpId="0" animBg="1"/>
      <p:bldP spid="23" grpId="0"/>
      <p:bldP spid="25" grpId="0"/>
      <p:bldP spid="26"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4"/>
          <p:cNvSpPr txBox="1">
            <a:spLocks/>
          </p:cNvSpPr>
          <p:nvPr/>
        </p:nvSpPr>
        <p:spPr>
          <a:xfrm>
            <a:off x="4495800" y="1710964"/>
            <a:ext cx="4343400" cy="50556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solidFill>
                <a:latin typeface="Arial" panose="020B0604020202020204" pitchFamily="34" charset="0"/>
                <a:cs typeface="Arial" panose="020B0604020202020204" pitchFamily="34" charset="0"/>
              </a:rPr>
              <a:t>Tolerances and Colorization </a:t>
            </a:r>
          </a:p>
          <a:p>
            <a:endParaRPr lang="en-US" dirty="0">
              <a:solidFill>
                <a:schemeClr val="tx2"/>
              </a:solidFill>
              <a:latin typeface="Arial" panose="020B0604020202020204" pitchFamily="34" charset="0"/>
              <a:cs typeface="Arial" panose="020B0604020202020204" pitchFamily="34" charset="0"/>
            </a:endParaRPr>
          </a:p>
          <a:p>
            <a:endParaRPr lang="en-US" dirty="0">
              <a:solidFill>
                <a:schemeClr val="tx2"/>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3"/>
          <a:stretch>
            <a:fillRect/>
          </a:stretch>
        </p:blipFill>
        <p:spPr>
          <a:xfrm>
            <a:off x="539307" y="2047444"/>
            <a:ext cx="2428239" cy="4356114"/>
          </a:xfrm>
          <a:prstGeom prst="rect">
            <a:avLst/>
          </a:prstGeom>
        </p:spPr>
      </p:pic>
      <p:sp>
        <p:nvSpPr>
          <p:cNvPr id="3" name="Rectangle 2"/>
          <p:cNvSpPr/>
          <p:nvPr/>
        </p:nvSpPr>
        <p:spPr>
          <a:xfrm>
            <a:off x="609600" y="5474760"/>
            <a:ext cx="1932671"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488191" y="3780512"/>
            <a:ext cx="2887987" cy="1569225"/>
            <a:chOff x="2488191" y="3563552"/>
            <a:chExt cx="2887987" cy="1569225"/>
          </a:xfrm>
        </p:grpSpPr>
        <p:pic>
          <p:nvPicPr>
            <p:cNvPr id="10" name="Picture 9"/>
            <p:cNvPicPr>
              <a:picLocks noChangeAspect="1"/>
            </p:cNvPicPr>
            <p:nvPr/>
          </p:nvPicPr>
          <p:blipFill>
            <a:blip r:embed="rId4"/>
            <a:stretch>
              <a:fillRect/>
            </a:stretch>
          </p:blipFill>
          <p:spPr>
            <a:xfrm>
              <a:off x="3242578" y="3563552"/>
              <a:ext cx="2133600" cy="1311708"/>
            </a:xfrm>
            <a:prstGeom prst="rect">
              <a:avLst/>
            </a:prstGeom>
          </p:spPr>
        </p:pic>
        <p:cxnSp>
          <p:nvCxnSpPr>
            <p:cNvPr id="18" name="Straight Arrow Connector 17"/>
            <p:cNvCxnSpPr/>
            <p:nvPr/>
          </p:nvCxnSpPr>
          <p:spPr>
            <a:xfrm flipV="1">
              <a:off x="2488191" y="4513512"/>
              <a:ext cx="864609" cy="6192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cxnSp>
        <p:nvCxnSpPr>
          <p:cNvPr id="13" name="Straight Arrow Connector 12"/>
          <p:cNvCxnSpPr/>
          <p:nvPr/>
        </p:nvCxnSpPr>
        <p:spPr>
          <a:xfrm flipV="1">
            <a:off x="2556777" y="5592291"/>
            <a:ext cx="685801" cy="47333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TextBox 24"/>
          <p:cNvSpPr txBox="1"/>
          <p:nvPr/>
        </p:nvSpPr>
        <p:spPr>
          <a:xfrm>
            <a:off x="6019800" y="2505395"/>
            <a:ext cx="1833515" cy="369332"/>
          </a:xfrm>
          <a:prstGeom prst="rect">
            <a:avLst/>
          </a:prstGeom>
          <a:noFill/>
        </p:spPr>
        <p:txBody>
          <a:bodyPr wrap="none" rtlCol="0">
            <a:spAutoFit/>
          </a:bodyPr>
          <a:lstStyle/>
          <a:p>
            <a:r>
              <a:rPr lang="en-US" dirty="0"/>
              <a:t>Tolerance Control</a:t>
            </a:r>
          </a:p>
        </p:txBody>
      </p:sp>
      <p:sp>
        <p:nvSpPr>
          <p:cNvPr id="26" name="TextBox 25"/>
          <p:cNvSpPr txBox="1"/>
          <p:nvPr/>
        </p:nvSpPr>
        <p:spPr>
          <a:xfrm>
            <a:off x="6019800" y="3212162"/>
            <a:ext cx="1941942" cy="369332"/>
          </a:xfrm>
          <a:prstGeom prst="rect">
            <a:avLst/>
          </a:prstGeom>
          <a:noFill/>
        </p:spPr>
        <p:txBody>
          <a:bodyPr wrap="none" rtlCol="0">
            <a:spAutoFit/>
          </a:bodyPr>
          <a:lstStyle/>
          <a:p>
            <a:r>
              <a:rPr lang="en-US" dirty="0"/>
              <a:t>New Colorizer Tool</a:t>
            </a:r>
          </a:p>
        </p:txBody>
      </p:sp>
      <p:sp>
        <p:nvSpPr>
          <p:cNvPr id="27" name="TextBox 26"/>
          <p:cNvSpPr txBox="1"/>
          <p:nvPr/>
        </p:nvSpPr>
        <p:spPr>
          <a:xfrm>
            <a:off x="6019800" y="3918929"/>
            <a:ext cx="2144241" cy="369332"/>
          </a:xfrm>
          <a:prstGeom prst="rect">
            <a:avLst/>
          </a:prstGeom>
          <a:noFill/>
        </p:spPr>
        <p:txBody>
          <a:bodyPr wrap="none" rtlCol="0">
            <a:spAutoFit/>
          </a:bodyPr>
          <a:lstStyle/>
          <a:p>
            <a:r>
              <a:rPr lang="en-US" dirty="0"/>
              <a:t>Show/Hide Color Bar</a:t>
            </a:r>
          </a:p>
        </p:txBody>
      </p:sp>
      <p:pic>
        <p:nvPicPr>
          <p:cNvPr id="28" name="Picture 27"/>
          <p:cNvPicPr>
            <a:picLocks noChangeAspect="1"/>
          </p:cNvPicPr>
          <p:nvPr/>
        </p:nvPicPr>
        <p:blipFill>
          <a:blip r:embed="rId5"/>
          <a:stretch>
            <a:fillRect/>
          </a:stretch>
        </p:blipFill>
        <p:spPr>
          <a:xfrm>
            <a:off x="694944" y="5675928"/>
            <a:ext cx="102413" cy="109728"/>
          </a:xfrm>
          <a:prstGeom prst="rect">
            <a:avLst/>
          </a:prstGeom>
        </p:spPr>
      </p:pic>
      <p:pic>
        <p:nvPicPr>
          <p:cNvPr id="4" name="Picture 3"/>
          <p:cNvPicPr>
            <a:picLocks noChangeAspect="1"/>
          </p:cNvPicPr>
          <p:nvPr/>
        </p:nvPicPr>
        <p:blipFill>
          <a:blip r:embed="rId6"/>
          <a:stretch>
            <a:fillRect/>
          </a:stretch>
        </p:blipFill>
        <p:spPr>
          <a:xfrm>
            <a:off x="3242578" y="2169452"/>
            <a:ext cx="2261970" cy="4112097"/>
          </a:xfrm>
          <a:prstGeom prst="rect">
            <a:avLst/>
          </a:prstGeom>
        </p:spPr>
      </p:pic>
      <p:pic>
        <p:nvPicPr>
          <p:cNvPr id="24" name="Picture 23"/>
          <p:cNvPicPr>
            <a:picLocks noChangeAspect="1"/>
          </p:cNvPicPr>
          <p:nvPr/>
        </p:nvPicPr>
        <p:blipFill>
          <a:blip r:embed="rId7"/>
          <a:stretch>
            <a:fillRect/>
          </a:stretch>
        </p:blipFill>
        <p:spPr>
          <a:xfrm>
            <a:off x="3627832" y="1794722"/>
            <a:ext cx="1197918" cy="4987078"/>
          </a:xfrm>
          <a:prstGeom prst="rect">
            <a:avLst/>
          </a:prstGeom>
        </p:spPr>
      </p:pic>
      <p:sp>
        <p:nvSpPr>
          <p:cNvPr id="29"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Vectors for Visualization</a:t>
            </a:r>
          </a:p>
        </p:txBody>
      </p:sp>
    </p:spTree>
    <p:extLst>
      <p:ext uri="{BB962C8B-B14F-4D97-AF65-F5344CB8AC3E}">
        <p14:creationId xmlns:p14="http://schemas.microsoft.com/office/powerpoint/2010/main" val="326087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2"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additive="base">
                                        <p:cTn id="10" dur="500" fill="hold"/>
                                        <p:tgtEl>
                                          <p:spTgt spid="25"/>
                                        </p:tgtEl>
                                        <p:attrNameLst>
                                          <p:attrName>ppt_x</p:attrName>
                                        </p:attrNameLst>
                                      </p:cBhvr>
                                      <p:tavLst>
                                        <p:tav tm="0">
                                          <p:val>
                                            <p:strVal val="1+#ppt_w/2"/>
                                          </p:val>
                                        </p:tav>
                                        <p:tav tm="100000">
                                          <p:val>
                                            <p:strVal val="#ppt_x"/>
                                          </p:val>
                                        </p:tav>
                                      </p:tavLst>
                                    </p:anim>
                                    <p:anim calcmode="lin" valueType="num">
                                      <p:cBhvr additive="base">
                                        <p:cTn id="11"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xit" presetSubtype="0" fill="hold"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nodeType="clickEffect">
                                  <p:stCondLst>
                                    <p:cond delay="0"/>
                                  </p:stCondLst>
                                  <p:childTnLst>
                                    <p:animEffect transition="out" filter="wipe(dow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22" presetClass="exit" presetSubtype="4" fill="hold" nodeType="withEffect">
                                  <p:stCondLst>
                                    <p:cond delay="0"/>
                                  </p:stCondLst>
                                  <p:childTnLst>
                                    <p:animEffect transition="out" filter="wipe(down)">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ppt_x"/>
                                          </p:val>
                                        </p:tav>
                                        <p:tav tm="100000">
                                          <p:val>
                                            <p:strVal val="#ppt_x"/>
                                          </p:val>
                                        </p:tav>
                                      </p:tavLst>
                                    </p:anim>
                                    <p:anim calcmode="lin" valueType="num">
                                      <p:cBhvr additive="base">
                                        <p:cTn id="43" dur="500" fill="hold"/>
                                        <p:tgtEl>
                                          <p:spTgt spid="27"/>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16" presetClass="entr" presetSubtype="21"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Add and Connection</a:t>
            </a:r>
          </a:p>
        </p:txBody>
      </p:sp>
      <p:pic>
        <p:nvPicPr>
          <p:cNvPr id="3" name="Picture 2"/>
          <p:cNvPicPr>
            <a:picLocks noChangeAspect="1"/>
          </p:cNvPicPr>
          <p:nvPr/>
        </p:nvPicPr>
        <p:blipFill>
          <a:blip r:embed="rId3"/>
          <a:stretch>
            <a:fillRect/>
          </a:stretch>
        </p:blipFill>
        <p:spPr>
          <a:xfrm>
            <a:off x="6172200" y="2973791"/>
            <a:ext cx="1812618" cy="2991912"/>
          </a:xfrm>
          <a:prstGeom prst="rect">
            <a:avLst/>
          </a:prstGeom>
        </p:spPr>
      </p:pic>
      <p:pic>
        <p:nvPicPr>
          <p:cNvPr id="4" name="Picture 3"/>
          <p:cNvPicPr>
            <a:picLocks noChangeAspect="1"/>
          </p:cNvPicPr>
          <p:nvPr/>
        </p:nvPicPr>
        <p:blipFill>
          <a:blip r:embed="rId4"/>
          <a:stretch>
            <a:fillRect/>
          </a:stretch>
        </p:blipFill>
        <p:spPr>
          <a:xfrm>
            <a:off x="1414881" y="2057400"/>
            <a:ext cx="6695238" cy="304762"/>
          </a:xfrm>
          <a:prstGeom prst="rect">
            <a:avLst/>
          </a:prstGeom>
        </p:spPr>
      </p:pic>
      <p:sp>
        <p:nvSpPr>
          <p:cNvPr id="5" name="Rectangle 4"/>
          <p:cNvSpPr/>
          <p:nvPr/>
        </p:nvSpPr>
        <p:spPr>
          <a:xfrm>
            <a:off x="3581400" y="2057400"/>
            <a:ext cx="381000"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352800" y="2362162"/>
            <a:ext cx="381000" cy="9906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057400" y="3318387"/>
            <a:ext cx="2590800" cy="369332"/>
          </a:xfrm>
          <a:prstGeom prst="rect">
            <a:avLst/>
          </a:prstGeom>
          <a:noFill/>
        </p:spPr>
        <p:txBody>
          <a:bodyPr wrap="square" rtlCol="0">
            <a:spAutoFit/>
          </a:bodyPr>
          <a:lstStyle/>
          <a:p>
            <a:r>
              <a:rPr lang="en-US" dirty="0"/>
              <a:t>Select Dropdown Menu</a:t>
            </a:r>
          </a:p>
        </p:txBody>
      </p:sp>
      <p:pic>
        <p:nvPicPr>
          <p:cNvPr id="9" name="Picture 8"/>
          <p:cNvPicPr>
            <a:picLocks noChangeAspect="1"/>
          </p:cNvPicPr>
          <p:nvPr/>
        </p:nvPicPr>
        <p:blipFill rotWithShape="1">
          <a:blip r:embed="rId5"/>
          <a:srcRect t="1803" b="44098"/>
          <a:stretch/>
        </p:blipFill>
        <p:spPr>
          <a:xfrm>
            <a:off x="3593592" y="2039112"/>
            <a:ext cx="3352381" cy="4276344"/>
          </a:xfrm>
          <a:prstGeom prst="rect">
            <a:avLst/>
          </a:prstGeom>
        </p:spPr>
      </p:pic>
      <p:pic>
        <p:nvPicPr>
          <p:cNvPr id="10" name="Picture 9"/>
          <p:cNvPicPr>
            <a:picLocks noChangeAspect="1"/>
          </p:cNvPicPr>
          <p:nvPr/>
        </p:nvPicPr>
        <p:blipFill>
          <a:blip r:embed="rId6"/>
          <a:stretch>
            <a:fillRect/>
          </a:stretch>
        </p:blipFill>
        <p:spPr>
          <a:xfrm>
            <a:off x="1511408" y="2463338"/>
            <a:ext cx="2294395" cy="4171628"/>
          </a:xfrm>
          <a:prstGeom prst="rect">
            <a:avLst/>
          </a:prstGeom>
        </p:spPr>
      </p:pic>
      <p:sp>
        <p:nvSpPr>
          <p:cNvPr id="11" name="Rectangle 10"/>
          <p:cNvSpPr/>
          <p:nvPr/>
        </p:nvSpPr>
        <p:spPr>
          <a:xfrm>
            <a:off x="3048000" y="6315456"/>
            <a:ext cx="685800" cy="237744"/>
          </a:xfrm>
          <a:prstGeom prst="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stretch>
            <a:fillRect/>
          </a:stretch>
        </p:blipFill>
        <p:spPr>
          <a:xfrm>
            <a:off x="4187412" y="3165038"/>
            <a:ext cx="3257143" cy="2352381"/>
          </a:xfrm>
          <a:prstGeom prst="rect">
            <a:avLst/>
          </a:prstGeom>
        </p:spPr>
      </p:pic>
      <p:pic>
        <p:nvPicPr>
          <p:cNvPr id="13" name="Picture 12"/>
          <p:cNvPicPr>
            <a:picLocks noChangeAspect="1"/>
          </p:cNvPicPr>
          <p:nvPr/>
        </p:nvPicPr>
        <p:blipFill>
          <a:blip r:embed="rId8"/>
          <a:stretch>
            <a:fillRect/>
          </a:stretch>
        </p:blipFill>
        <p:spPr>
          <a:xfrm>
            <a:off x="3010660" y="2496802"/>
            <a:ext cx="3114286" cy="3990476"/>
          </a:xfrm>
          <a:prstGeom prst="rect">
            <a:avLst/>
          </a:prstGeom>
        </p:spPr>
      </p:pic>
    </p:spTree>
    <p:extLst>
      <p:ext uri="{BB962C8B-B14F-4D97-AF65-F5344CB8AC3E}">
        <p14:creationId xmlns:p14="http://schemas.microsoft.com/office/powerpoint/2010/main" val="27846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par>
                          <p:cTn id="52" fill="hold">
                            <p:stCondLst>
                              <p:cond delay="500"/>
                            </p:stCondLst>
                            <p:childTnLst>
                              <p:par>
                                <p:cTn id="53" presetID="6" presetClass="entr" presetSubtype="16"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xit" presetSubtype="10" fill="hold" nodeType="clickEffect">
                                  <p:stCondLst>
                                    <p:cond delay="0"/>
                                  </p:stCondLst>
                                  <p:childTnLst>
                                    <p:animEffect transition="out" filter="randombar(horizont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21" presetClass="entr" presetSubtype="1"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heel(1)">
                                      <p:cBhvr>
                                        <p:cTn id="6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p:bldP spid="8" grpId="1"/>
      <p:bldP spid="11" grpId="0" animBg="1"/>
      <p:bldP spid="1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43000" y="295200"/>
            <a:ext cx="7543800" cy="1143000"/>
          </a:xfrm>
          <a:prstGeom prst="rect">
            <a:avLst/>
          </a:prstGeom>
        </p:spPr>
        <p:txBody>
          <a:bodyPr vert="horz" lIns="91440" tIns="45720" rIns="91440" bIns="45720" rtlCol="0" anchor="ctr">
            <a:normAutofit fontScale="925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New Colorizer – Discrete 4, 8, &amp;12</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676400"/>
            <a:ext cx="7620000" cy="4452605"/>
          </a:xfrm>
          <a:prstGeom prst="rect">
            <a:avLst/>
          </a:prstGeom>
        </p:spPr>
      </p:pic>
    </p:spTree>
    <p:extLst>
      <p:ext uri="{BB962C8B-B14F-4D97-AF65-F5344CB8AC3E}">
        <p14:creationId xmlns:p14="http://schemas.microsoft.com/office/powerpoint/2010/main" val="901011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402" r="2262" b="5577"/>
          <a:stretch/>
        </p:blipFill>
        <p:spPr>
          <a:xfrm>
            <a:off x="1066801" y="1600201"/>
            <a:ext cx="7615380" cy="5181599"/>
          </a:xfrm>
          <a:prstGeom prst="rect">
            <a:avLst/>
          </a:prstGeom>
        </p:spPr>
      </p:pic>
      <p:sp>
        <p:nvSpPr>
          <p:cNvPr id="3"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New Colorization Options</a:t>
            </a:r>
          </a:p>
        </p:txBody>
      </p:sp>
    </p:spTree>
    <p:extLst>
      <p:ext uri="{BB962C8B-B14F-4D97-AF65-F5344CB8AC3E}">
        <p14:creationId xmlns:p14="http://schemas.microsoft.com/office/powerpoint/2010/main" val="12000758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5715000" y="5418172"/>
            <a:ext cx="3276600" cy="830228"/>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solidFill>
                <a:latin typeface="Arial" panose="020B0604020202020204" pitchFamily="34" charset="0"/>
                <a:cs typeface="Arial" panose="020B0604020202020204" pitchFamily="34" charset="0"/>
              </a:rPr>
              <a:t>Tolerance and Colorization </a:t>
            </a:r>
          </a:p>
          <a:p>
            <a:pPr lvl="1"/>
            <a:r>
              <a:rPr lang="en-US" dirty="0">
                <a:solidFill>
                  <a:schemeClr val="tx2"/>
                </a:solidFill>
                <a:latin typeface="Arial" panose="020B0604020202020204" pitchFamily="34" charset="0"/>
                <a:cs typeface="Arial" panose="020B0604020202020204" pitchFamily="34" charset="0"/>
              </a:rPr>
              <a:t>Each have there own representation in vector table</a:t>
            </a:r>
          </a:p>
          <a:p>
            <a:endParaRPr lang="en-US" dirty="0">
              <a:solidFill>
                <a:schemeClr val="tx2"/>
              </a:solidFill>
              <a:latin typeface="Arial" panose="020B0604020202020204" pitchFamily="34" charset="0"/>
              <a:cs typeface="Arial" panose="020B0604020202020204" pitchFamily="34" charset="0"/>
            </a:endParaRPr>
          </a:p>
          <a:p>
            <a:endParaRPr lang="en-US" dirty="0">
              <a:solidFill>
                <a:schemeClr val="tx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022143" y="1760685"/>
            <a:ext cx="2010419" cy="3497115"/>
          </a:xfrm>
          <a:prstGeom prst="rect">
            <a:avLst/>
          </a:prstGeom>
        </p:spPr>
      </p:pic>
      <p:pic>
        <p:nvPicPr>
          <p:cNvPr id="4" name="Picture 3"/>
          <p:cNvPicPr>
            <a:picLocks noChangeAspect="1"/>
          </p:cNvPicPr>
          <p:nvPr/>
        </p:nvPicPr>
        <p:blipFill>
          <a:blip r:embed="rId4"/>
          <a:stretch>
            <a:fillRect/>
          </a:stretch>
        </p:blipFill>
        <p:spPr>
          <a:xfrm>
            <a:off x="3809999" y="1738098"/>
            <a:ext cx="3116653" cy="2004886"/>
          </a:xfrm>
          <a:prstGeom prst="rect">
            <a:avLst/>
          </a:prstGeom>
        </p:spPr>
      </p:pic>
      <p:pic>
        <p:nvPicPr>
          <p:cNvPr id="7" name="Picture 6"/>
          <p:cNvPicPr>
            <a:picLocks noChangeAspect="1"/>
          </p:cNvPicPr>
          <p:nvPr/>
        </p:nvPicPr>
        <p:blipFill>
          <a:blip r:embed="rId5"/>
          <a:stretch>
            <a:fillRect/>
          </a:stretch>
        </p:blipFill>
        <p:spPr>
          <a:xfrm>
            <a:off x="679206" y="4154986"/>
            <a:ext cx="5004953" cy="2553827"/>
          </a:xfrm>
          <a:prstGeom prst="rect">
            <a:avLst/>
          </a:prstGeom>
        </p:spPr>
      </p:pic>
      <p:sp>
        <p:nvSpPr>
          <p:cNvPr id="3" name="Rectangle 2"/>
          <p:cNvSpPr/>
          <p:nvPr/>
        </p:nvSpPr>
        <p:spPr>
          <a:xfrm>
            <a:off x="4953000" y="4430046"/>
            <a:ext cx="685800" cy="2275554"/>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609600" y="1828800"/>
            <a:ext cx="3125052" cy="1966762"/>
          </a:xfrm>
          <a:prstGeom prst="rect">
            <a:avLst/>
          </a:prstGeom>
        </p:spPr>
      </p:pic>
      <p:sp>
        <p:nvSpPr>
          <p:cNvPr id="14"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Vectors in Report Bar</a:t>
            </a:r>
          </a:p>
        </p:txBody>
      </p:sp>
    </p:spTree>
    <p:extLst>
      <p:ext uri="{BB962C8B-B14F-4D97-AF65-F5344CB8AC3E}">
        <p14:creationId xmlns:p14="http://schemas.microsoft.com/office/powerpoint/2010/main" val="20025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Trapping Vectors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24200" y="2743200"/>
            <a:ext cx="5771396" cy="3048000"/>
          </a:xfrm>
        </p:spPr>
      </p:pic>
      <p:pic>
        <p:nvPicPr>
          <p:cNvPr id="4" name="Picture 3"/>
          <p:cNvPicPr>
            <a:picLocks noChangeAspect="1"/>
          </p:cNvPicPr>
          <p:nvPr/>
        </p:nvPicPr>
        <p:blipFill>
          <a:blip r:embed="rId4"/>
          <a:stretch>
            <a:fillRect/>
          </a:stretch>
        </p:blipFill>
        <p:spPr>
          <a:xfrm>
            <a:off x="990600" y="1905000"/>
            <a:ext cx="2580838" cy="3051999"/>
          </a:xfrm>
          <a:prstGeom prst="rect">
            <a:avLst/>
          </a:prstGeom>
        </p:spPr>
      </p:pic>
      <p:sp>
        <p:nvSpPr>
          <p:cNvPr id="5" name="Rectangle 4"/>
          <p:cNvSpPr/>
          <p:nvPr/>
        </p:nvSpPr>
        <p:spPr>
          <a:xfrm>
            <a:off x="1219200" y="4419600"/>
            <a:ext cx="1219200" cy="152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97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Nominal GR Alignment</a:t>
            </a:r>
          </a:p>
        </p:txBody>
      </p:sp>
      <p:pic>
        <p:nvPicPr>
          <p:cNvPr id="3" name="Picture 2"/>
          <p:cNvPicPr>
            <a:picLocks noChangeAspect="1"/>
          </p:cNvPicPr>
          <p:nvPr/>
        </p:nvPicPr>
        <p:blipFill>
          <a:blip r:embed="rId3"/>
          <a:stretch>
            <a:fillRect/>
          </a:stretch>
        </p:blipFill>
        <p:spPr>
          <a:xfrm>
            <a:off x="1219200" y="1905000"/>
            <a:ext cx="2247619" cy="4380952"/>
          </a:xfrm>
          <a:prstGeom prst="rect">
            <a:avLst/>
          </a:prstGeom>
        </p:spPr>
      </p:pic>
      <p:sp>
        <p:nvSpPr>
          <p:cNvPr id="4" name="Rectangle 3"/>
          <p:cNvSpPr/>
          <p:nvPr/>
        </p:nvSpPr>
        <p:spPr>
          <a:xfrm>
            <a:off x="1371600" y="4876800"/>
            <a:ext cx="17526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a:stretch>
            <a:fillRect/>
          </a:stretch>
        </p:blipFill>
        <p:spPr>
          <a:xfrm>
            <a:off x="6019802" y="2057400"/>
            <a:ext cx="2619143" cy="3841409"/>
          </a:xfrm>
          <a:prstGeom prst="rect">
            <a:avLst/>
          </a:prstGeom>
        </p:spPr>
      </p:pic>
      <p:cxnSp>
        <p:nvCxnSpPr>
          <p:cNvPr id="7" name="Elbow Connector 6"/>
          <p:cNvCxnSpPr/>
          <p:nvPr/>
        </p:nvCxnSpPr>
        <p:spPr>
          <a:xfrm flipV="1">
            <a:off x="3124199" y="2133600"/>
            <a:ext cx="2895603" cy="2895601"/>
          </a:xfrm>
          <a:prstGeom prst="bentConnector3">
            <a:avLst>
              <a:gd name="adj1" fmla="val 50000"/>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stretch>
            <a:fillRect/>
          </a:stretch>
        </p:blipFill>
        <p:spPr>
          <a:xfrm>
            <a:off x="2228375" y="2189643"/>
            <a:ext cx="5100998" cy="4037971"/>
          </a:xfrm>
          <a:prstGeom prst="rect">
            <a:avLst/>
          </a:prstGeom>
        </p:spPr>
      </p:pic>
    </p:spTree>
    <p:extLst>
      <p:ext uri="{BB962C8B-B14F-4D97-AF65-F5344CB8AC3E}">
        <p14:creationId xmlns:p14="http://schemas.microsoft.com/office/powerpoint/2010/main" val="17828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 Wizard Relationship</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814076"/>
            <a:ext cx="2778417" cy="1995924"/>
          </a:xfrm>
        </p:spPr>
      </p:pic>
      <p:pic>
        <p:nvPicPr>
          <p:cNvPr id="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1822936"/>
            <a:ext cx="4734281" cy="4297363"/>
          </a:xfrm>
          <a:prstGeom prst="rect">
            <a:avLst/>
          </a:prstGeom>
        </p:spPr>
      </p:pic>
    </p:spTree>
    <p:extLst>
      <p:ext uri="{BB962C8B-B14F-4D97-AF65-F5344CB8AC3E}">
        <p14:creationId xmlns:p14="http://schemas.microsoft.com/office/powerpoint/2010/main" val="858196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sp>
        <p:nvSpPr>
          <p:cNvPr id="9" name="Rectangle 8"/>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ubtitle 2"/>
          <p:cNvSpPr txBox="1">
            <a:spLocks/>
          </p:cNvSpPr>
          <p:nvPr/>
        </p:nvSpPr>
        <p:spPr>
          <a:xfrm>
            <a:off x="271702" y="789953"/>
            <a:ext cx="5748098"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Light"/>
              </a:rPr>
              <a:t>Vectors for  </a:t>
            </a:r>
            <a:r>
              <a:rPr lang="en-US" sz="2500" dirty="0">
                <a:solidFill>
                  <a:srgbClr val="00BEFF"/>
                </a:solidFill>
                <a:latin typeface="Oswald Light"/>
                <a:cs typeface="Oswald Light"/>
              </a:rPr>
              <a:t>Visualization and Alignment</a:t>
            </a:r>
            <a:endParaRPr lang="en-US" sz="2500" b="1" dirty="0">
              <a:solidFill>
                <a:srgbClr val="00BEFF"/>
              </a:solidFill>
              <a:latin typeface="Oswald Light"/>
              <a:cs typeface="Oswald Light"/>
            </a:endParaRPr>
          </a:p>
        </p:txBody>
      </p:sp>
      <p:pic>
        <p:nvPicPr>
          <p:cNvPr id="11"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2201716" y="1893794"/>
            <a:ext cx="6211175" cy="353679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80" y="1616154"/>
            <a:ext cx="619556" cy="49564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576409" y="2257808"/>
            <a:ext cx="1423403"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algn="ctr"/>
            <a:r>
              <a:rPr lang="en-US" i="1" dirty="0"/>
              <a:t>Demo-</a:t>
            </a:r>
          </a:p>
          <a:p>
            <a:pPr algn="ctr"/>
            <a:r>
              <a:rPr lang="en-US" i="1" dirty="0"/>
              <a:t>Building </a:t>
            </a:r>
          </a:p>
          <a:p>
            <a:pPr algn="ctr"/>
            <a:r>
              <a:rPr lang="en-US" i="1" dirty="0"/>
              <a:t>Relationships</a:t>
            </a:r>
          </a:p>
        </p:txBody>
      </p:sp>
    </p:spTree>
    <p:extLst>
      <p:ext uri="{BB962C8B-B14F-4D97-AF65-F5344CB8AC3E}">
        <p14:creationId xmlns:p14="http://schemas.microsoft.com/office/powerpoint/2010/main" val="32130765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Point Clouds in SA</a:t>
            </a:r>
          </a:p>
        </p:txBody>
      </p:sp>
    </p:spTree>
    <p:extLst>
      <p:ext uri="{BB962C8B-B14F-4D97-AF65-F5344CB8AC3E}">
        <p14:creationId xmlns:p14="http://schemas.microsoft.com/office/powerpoint/2010/main" val="2267518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Instruments</a:t>
            </a:r>
          </a:p>
        </p:txBody>
      </p:sp>
      <p:pic>
        <p:nvPicPr>
          <p:cNvPr id="5" name="Picture 4"/>
          <p:cNvPicPr>
            <a:picLocks noChangeAspect="1"/>
          </p:cNvPicPr>
          <p:nvPr/>
        </p:nvPicPr>
        <p:blipFill>
          <a:blip r:embed="rId3"/>
          <a:stretch>
            <a:fillRect/>
          </a:stretch>
        </p:blipFill>
        <p:spPr>
          <a:xfrm>
            <a:off x="1295400" y="3200399"/>
            <a:ext cx="1800000" cy="2428571"/>
          </a:xfrm>
          <a:prstGeom prst="rect">
            <a:avLst/>
          </a:prstGeom>
        </p:spPr>
      </p:pic>
      <p:pic>
        <p:nvPicPr>
          <p:cNvPr id="6" name="Picture 5"/>
          <p:cNvPicPr>
            <a:picLocks noChangeAspect="1"/>
          </p:cNvPicPr>
          <p:nvPr/>
        </p:nvPicPr>
        <p:blipFill>
          <a:blip r:embed="rId4"/>
          <a:stretch>
            <a:fillRect/>
          </a:stretch>
        </p:blipFill>
        <p:spPr>
          <a:xfrm>
            <a:off x="3862500" y="3200398"/>
            <a:ext cx="1800000" cy="2428571"/>
          </a:xfrm>
          <a:prstGeom prst="rect">
            <a:avLst/>
          </a:prstGeom>
        </p:spPr>
      </p:pic>
      <p:pic>
        <p:nvPicPr>
          <p:cNvPr id="7" name="Picture 6"/>
          <p:cNvPicPr>
            <a:picLocks noChangeAspect="1"/>
          </p:cNvPicPr>
          <p:nvPr/>
        </p:nvPicPr>
        <p:blipFill>
          <a:blip r:embed="rId5"/>
          <a:stretch>
            <a:fillRect/>
          </a:stretch>
        </p:blipFill>
        <p:spPr>
          <a:xfrm>
            <a:off x="6429600" y="3200398"/>
            <a:ext cx="1800000" cy="2428571"/>
          </a:xfrm>
          <a:prstGeom prst="rect">
            <a:avLst/>
          </a:prstGeom>
        </p:spPr>
      </p:pic>
      <p:sp>
        <p:nvSpPr>
          <p:cNvPr id="8" name="TextBox 7"/>
          <p:cNvSpPr txBox="1"/>
          <p:nvPr/>
        </p:nvSpPr>
        <p:spPr>
          <a:xfrm>
            <a:off x="1471500" y="2667000"/>
            <a:ext cx="1447800" cy="369332"/>
          </a:xfrm>
          <a:prstGeom prst="rect">
            <a:avLst/>
          </a:prstGeom>
          <a:noFill/>
        </p:spPr>
        <p:txBody>
          <a:bodyPr wrap="square" rtlCol="0">
            <a:spAutoFit/>
          </a:bodyPr>
          <a:lstStyle/>
          <a:p>
            <a:r>
              <a:rPr lang="en-US" dirty="0"/>
              <a:t>Laser Tracker</a:t>
            </a:r>
          </a:p>
        </p:txBody>
      </p:sp>
      <p:sp>
        <p:nvSpPr>
          <p:cNvPr id="9" name="TextBox 8"/>
          <p:cNvSpPr txBox="1"/>
          <p:nvPr/>
        </p:nvSpPr>
        <p:spPr>
          <a:xfrm>
            <a:off x="3462675" y="2667000"/>
            <a:ext cx="2819400" cy="369332"/>
          </a:xfrm>
          <a:prstGeom prst="rect">
            <a:avLst/>
          </a:prstGeom>
          <a:noFill/>
        </p:spPr>
        <p:txBody>
          <a:bodyPr wrap="square" rtlCol="0">
            <a:spAutoFit/>
          </a:bodyPr>
          <a:lstStyle/>
          <a:p>
            <a:r>
              <a:rPr lang="en-US" dirty="0"/>
              <a:t>PCMM (Probe/Line Scanner</a:t>
            </a:r>
          </a:p>
        </p:txBody>
      </p:sp>
      <p:sp>
        <p:nvSpPr>
          <p:cNvPr id="10" name="TextBox 9"/>
          <p:cNvSpPr txBox="1"/>
          <p:nvPr/>
        </p:nvSpPr>
        <p:spPr>
          <a:xfrm>
            <a:off x="6553200" y="2667000"/>
            <a:ext cx="1524000" cy="369332"/>
          </a:xfrm>
          <a:prstGeom prst="rect">
            <a:avLst/>
          </a:prstGeom>
          <a:noFill/>
        </p:spPr>
        <p:txBody>
          <a:bodyPr wrap="square" rtlCol="0">
            <a:spAutoFit/>
          </a:bodyPr>
          <a:lstStyle/>
          <a:p>
            <a:r>
              <a:rPr lang="en-US" dirty="0"/>
              <a:t>Room Scanner</a:t>
            </a:r>
          </a:p>
        </p:txBody>
      </p:sp>
      <p:grpSp>
        <p:nvGrpSpPr>
          <p:cNvPr id="11" name="Group 10"/>
          <p:cNvGrpSpPr/>
          <p:nvPr/>
        </p:nvGrpSpPr>
        <p:grpSpPr>
          <a:xfrm>
            <a:off x="3200400" y="1661238"/>
            <a:ext cx="3151402" cy="841696"/>
            <a:chOff x="4666960" y="3673798"/>
            <a:chExt cx="3151402" cy="841696"/>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673798"/>
              <a:ext cx="2731722" cy="499551"/>
            </a:xfrm>
            <a:prstGeom prst="rect">
              <a:avLst/>
            </a:prstGeom>
          </p:spPr>
        </p:pic>
        <p:sp>
          <p:nvSpPr>
            <p:cNvPr id="13" name="Subtitle 2"/>
            <p:cNvSpPr txBox="1">
              <a:spLocks/>
            </p:cNvSpPr>
            <p:nvPr/>
          </p:nvSpPr>
          <p:spPr>
            <a:xfrm>
              <a:off x="4666960" y="4173349"/>
              <a:ext cx="3151402" cy="34214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Arm Toolbar</a:t>
              </a:r>
            </a:p>
          </p:txBody>
        </p:sp>
      </p:grpSp>
    </p:spTree>
    <p:extLst>
      <p:ext uri="{BB962C8B-B14F-4D97-AF65-F5344CB8AC3E}">
        <p14:creationId xmlns:p14="http://schemas.microsoft.com/office/powerpoint/2010/main" val="9517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par>
                                <p:cTn id="10" presetID="45" presetClass="exit" presetSubtype="0" fill="hold" grpId="1" nodeType="withEffect">
                                  <p:stCondLst>
                                    <p:cond delay="0"/>
                                  </p:stCondLst>
                                  <p:childTnLst>
                                    <p:animEffect transition="out" filter="fade">
                                      <p:cBhvr>
                                        <p:cTn id="11" dur="2000"/>
                                        <p:tgtEl>
                                          <p:spTgt spid="8"/>
                                        </p:tgtEl>
                                      </p:cBhvr>
                                    </p:animEffect>
                                    <p:anim calcmode="lin" valueType="num">
                                      <p:cBhvr>
                                        <p:cTn id="12"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8"/>
                                        </p:tgtEl>
                                        <p:attrNameLst>
                                          <p:attrName>ppt_h</p:attrName>
                                        </p:attrNameLst>
                                      </p:cBhvr>
                                      <p:tavLst>
                                        <p:tav tm="0">
                                          <p:val>
                                            <p:strVal val="ppt_h"/>
                                          </p:val>
                                        </p:tav>
                                        <p:tav tm="100000">
                                          <p:val>
                                            <p:strVal val="ppt_h"/>
                                          </p:val>
                                        </p:tav>
                                      </p:tavLst>
                                    </p:anim>
                                    <p:set>
                                      <p:cBhvr>
                                        <p:cTn id="14" dur="1" fill="hold">
                                          <p:stCondLst>
                                            <p:cond delay="1999"/>
                                          </p:stCondLst>
                                        </p:cTn>
                                        <p:tgtEl>
                                          <p:spTgt spid="8"/>
                                        </p:tgtEl>
                                        <p:attrNameLst>
                                          <p:attrName>style.visibility</p:attrName>
                                        </p:attrNameLst>
                                      </p:cBhvr>
                                      <p:to>
                                        <p:strVal val="hidden"/>
                                      </p:to>
                                    </p:set>
                                  </p:childTnLst>
                                </p:cTn>
                              </p:par>
                              <p:par>
                                <p:cTn id="15" presetID="45" presetClass="exit" presetSubtype="0" fill="hold" grpId="1" nodeType="withEffect">
                                  <p:stCondLst>
                                    <p:cond delay="0"/>
                                  </p:stCondLst>
                                  <p:childTnLst>
                                    <p:animEffect transition="out" filter="fade">
                                      <p:cBhvr>
                                        <p:cTn id="16" dur="2000"/>
                                        <p:tgtEl>
                                          <p:spTgt spid="9"/>
                                        </p:tgtEl>
                                      </p:cBhvr>
                                    </p:animEffect>
                                    <p:anim calcmode="lin" valueType="num">
                                      <p:cBhvr>
                                        <p:cTn id="17"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9"/>
                                        </p:tgtEl>
                                        <p:attrNameLst>
                                          <p:attrName>ppt_h</p:attrName>
                                        </p:attrNameLst>
                                      </p:cBhvr>
                                      <p:tavLst>
                                        <p:tav tm="0">
                                          <p:val>
                                            <p:strVal val="ppt_h"/>
                                          </p:val>
                                        </p:tav>
                                        <p:tav tm="100000">
                                          <p:val>
                                            <p:strVal val="ppt_h"/>
                                          </p:val>
                                        </p:tav>
                                      </p:tavLst>
                                    </p:anim>
                                    <p:set>
                                      <p:cBhvr>
                                        <p:cTn id="19" dur="1" fill="hold">
                                          <p:stCondLst>
                                            <p:cond delay="1999"/>
                                          </p:stCondLst>
                                        </p:cTn>
                                        <p:tgtEl>
                                          <p:spTgt spid="9"/>
                                        </p:tgtEl>
                                        <p:attrNameLst>
                                          <p:attrName>style.visibility</p:attrName>
                                        </p:attrNameLst>
                                      </p:cBhvr>
                                      <p:to>
                                        <p:strVal val="hidden"/>
                                      </p:to>
                                    </p:set>
                                  </p:childTnLst>
                                </p:cTn>
                              </p:par>
                              <p:par>
                                <p:cTn id="20" presetID="45" presetClass="exit" presetSubtype="0" fill="hold" nodeType="withEffect">
                                  <p:stCondLst>
                                    <p:cond delay="0"/>
                                  </p:stCondLst>
                                  <p:childTnLst>
                                    <p:animEffect transition="out" filter="fade">
                                      <p:cBhvr>
                                        <p:cTn id="21" dur="2000"/>
                                        <p:tgtEl>
                                          <p:spTgt spid="7"/>
                                        </p:tgtEl>
                                      </p:cBhvr>
                                    </p:animEffect>
                                    <p:anim calcmode="lin" valueType="num">
                                      <p:cBhvr>
                                        <p:cTn id="22"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7"/>
                                        </p:tgtEl>
                                        <p:attrNameLst>
                                          <p:attrName>ppt_h</p:attrName>
                                        </p:attrNameLst>
                                      </p:cBhvr>
                                      <p:tavLst>
                                        <p:tav tm="0">
                                          <p:val>
                                            <p:strVal val="ppt_h"/>
                                          </p:val>
                                        </p:tav>
                                        <p:tav tm="100000">
                                          <p:val>
                                            <p:strVal val="ppt_h"/>
                                          </p:val>
                                        </p:tav>
                                      </p:tavLst>
                                    </p:anim>
                                    <p:set>
                                      <p:cBhvr>
                                        <p:cTn id="24" dur="1" fill="hold">
                                          <p:stCondLst>
                                            <p:cond delay="1999"/>
                                          </p:stCondLst>
                                        </p:cTn>
                                        <p:tgtEl>
                                          <p:spTgt spid="7"/>
                                        </p:tgtEl>
                                        <p:attrNameLst>
                                          <p:attrName>style.visibility</p:attrName>
                                        </p:attrNameLst>
                                      </p:cBhvr>
                                      <p:to>
                                        <p:strVal val="hidden"/>
                                      </p:to>
                                    </p:set>
                                  </p:childTnLst>
                                </p:cTn>
                              </p:par>
                              <p:par>
                                <p:cTn id="25" presetID="45" presetClass="exit" presetSubtype="0" fill="hold" grpId="1" nodeType="withEffect">
                                  <p:stCondLst>
                                    <p:cond delay="0"/>
                                  </p:stCondLst>
                                  <p:childTnLst>
                                    <p:animEffect transition="out" filter="fade">
                                      <p:cBhvr>
                                        <p:cTn id="26" dur="2000"/>
                                        <p:tgtEl>
                                          <p:spTgt spid="10"/>
                                        </p:tgtEl>
                                      </p:cBhvr>
                                    </p:animEffect>
                                    <p:anim calcmode="lin" valueType="num">
                                      <p:cBhvr>
                                        <p:cTn id="27" dur="20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10"/>
                                        </p:tgtEl>
                                        <p:attrNameLst>
                                          <p:attrName>ppt_h</p:attrName>
                                        </p:attrNameLst>
                                      </p:cBhvr>
                                      <p:tavLst>
                                        <p:tav tm="0">
                                          <p:val>
                                            <p:strVal val="ppt_h"/>
                                          </p:val>
                                        </p:tav>
                                        <p:tav tm="100000">
                                          <p:val>
                                            <p:strVal val="ppt_h"/>
                                          </p:val>
                                        </p:tav>
                                      </p:tavLst>
                                    </p:anim>
                                    <p:set>
                                      <p:cBhvr>
                                        <p:cTn id="29" dur="1" fill="hold">
                                          <p:stCondLst>
                                            <p:cond delay="19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2000" fill="hold"/>
                                        <p:tgtEl>
                                          <p:spTgt spid="6"/>
                                        </p:tgtEl>
                                      </p:cBhvr>
                                      <p:by x="150000" y="150000"/>
                                    </p:animScale>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9" grpId="1"/>
      <p:bldP spid="10"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1905000"/>
            <a:ext cx="5000263" cy="914400"/>
          </a:xfrm>
          <a:prstGeom prst="rect">
            <a:avLst/>
          </a:prstGeom>
        </p:spPr>
      </p:pic>
      <p:sp>
        <p:nvSpPr>
          <p:cNvPr id="5" name="Rectangle 4"/>
          <p:cNvSpPr/>
          <p:nvPr/>
        </p:nvSpPr>
        <p:spPr>
          <a:xfrm>
            <a:off x="6096000" y="2133600"/>
            <a:ext cx="5334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3108960" y="3200400"/>
            <a:ext cx="3744676" cy="2651760"/>
          </a:xfrm>
          <a:prstGeom prst="rect">
            <a:avLst/>
          </a:prstGeom>
        </p:spPr>
      </p:pic>
      <p:pic>
        <p:nvPicPr>
          <p:cNvPr id="7" name="Picture 6"/>
          <p:cNvPicPr>
            <a:picLocks noChangeAspect="1"/>
          </p:cNvPicPr>
          <p:nvPr/>
        </p:nvPicPr>
        <p:blipFill>
          <a:blip r:embed="rId5"/>
          <a:stretch>
            <a:fillRect/>
          </a:stretch>
        </p:blipFill>
        <p:spPr>
          <a:xfrm>
            <a:off x="3108960" y="3200400"/>
            <a:ext cx="3744677" cy="2651760"/>
          </a:xfrm>
          <a:prstGeom prst="rect">
            <a:avLst/>
          </a:prstGeom>
        </p:spPr>
      </p:pic>
      <p:sp>
        <p:nvSpPr>
          <p:cNvPr id="8"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PCMM Arm Scanning</a:t>
            </a:r>
          </a:p>
        </p:txBody>
      </p:sp>
    </p:spTree>
    <p:extLst>
      <p:ext uri="{BB962C8B-B14F-4D97-AF65-F5344CB8AC3E}">
        <p14:creationId xmlns:p14="http://schemas.microsoft.com/office/powerpoint/2010/main" val="302196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302771"/>
            <a:ext cx="7543800" cy="1143000"/>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Add and Connection – PCMM Arm</a:t>
            </a:r>
          </a:p>
        </p:txBody>
      </p:sp>
      <p:pic>
        <p:nvPicPr>
          <p:cNvPr id="3" name="Picture 2"/>
          <p:cNvPicPr>
            <a:picLocks noChangeAspect="1"/>
          </p:cNvPicPr>
          <p:nvPr/>
        </p:nvPicPr>
        <p:blipFill>
          <a:blip r:embed="rId3"/>
          <a:stretch>
            <a:fillRect/>
          </a:stretch>
        </p:blipFill>
        <p:spPr>
          <a:xfrm>
            <a:off x="1414881" y="2057400"/>
            <a:ext cx="6695238" cy="304762"/>
          </a:xfrm>
          <a:prstGeom prst="rect">
            <a:avLst/>
          </a:prstGeom>
        </p:spPr>
      </p:pic>
      <p:pic>
        <p:nvPicPr>
          <p:cNvPr id="5" name="Picture 4"/>
          <p:cNvPicPr>
            <a:picLocks noChangeAspect="1"/>
          </p:cNvPicPr>
          <p:nvPr/>
        </p:nvPicPr>
        <p:blipFill>
          <a:blip r:embed="rId4"/>
          <a:stretch>
            <a:fillRect/>
          </a:stretch>
        </p:blipFill>
        <p:spPr>
          <a:xfrm>
            <a:off x="6136089" y="2819400"/>
            <a:ext cx="1859777" cy="3117861"/>
          </a:xfrm>
          <a:prstGeom prst="rect">
            <a:avLst/>
          </a:prstGeom>
        </p:spPr>
      </p:pic>
      <p:pic>
        <p:nvPicPr>
          <p:cNvPr id="6" name="Picture 5"/>
          <p:cNvPicPr>
            <a:picLocks noChangeAspect="1"/>
          </p:cNvPicPr>
          <p:nvPr/>
        </p:nvPicPr>
        <p:blipFill>
          <a:blip r:embed="rId5"/>
          <a:stretch>
            <a:fillRect/>
          </a:stretch>
        </p:blipFill>
        <p:spPr>
          <a:xfrm>
            <a:off x="1600200" y="2667000"/>
            <a:ext cx="4010163" cy="3818147"/>
          </a:xfrm>
          <a:prstGeom prst="rect">
            <a:avLst/>
          </a:prstGeom>
        </p:spPr>
      </p:pic>
      <p:pic>
        <p:nvPicPr>
          <p:cNvPr id="7" name="Picture 6"/>
          <p:cNvPicPr>
            <a:picLocks noChangeAspect="1"/>
          </p:cNvPicPr>
          <p:nvPr/>
        </p:nvPicPr>
        <p:blipFill rotWithShape="1">
          <a:blip r:embed="rId6"/>
          <a:srcRect l="-1561" t="1928" r="1561" b="42415"/>
          <a:stretch/>
        </p:blipFill>
        <p:spPr>
          <a:xfrm>
            <a:off x="3581400" y="2077457"/>
            <a:ext cx="3352381" cy="4399543"/>
          </a:xfrm>
          <a:prstGeom prst="rect">
            <a:avLst/>
          </a:prstGeom>
        </p:spPr>
      </p:pic>
    </p:spTree>
    <p:extLst>
      <p:ext uri="{BB962C8B-B14F-4D97-AF65-F5344CB8AC3E}">
        <p14:creationId xmlns:p14="http://schemas.microsoft.com/office/powerpoint/2010/main" val="376255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6"/>
                                        </p:tgtEl>
                                        <p:attrNameLst>
                                          <p:attrName>ppt_x</p:attrName>
                                        </p:attrNameLst>
                                      </p:cBhvr>
                                      <p:tavLst>
                                        <p:tav tm="0">
                                          <p:val>
                                            <p:strVal val="ppt_x"/>
                                          </p:val>
                                        </p:tav>
                                        <p:tav tm="100000">
                                          <p:val>
                                            <p:strVal val="ppt_x"/>
                                          </p:val>
                                        </p:tav>
                                      </p:tavLst>
                                    </p:anim>
                                    <p:anim calcmode="lin" valueType="num">
                                      <p:cBhvr additive="base">
                                        <p:cTn id="18" dur="500"/>
                                        <p:tgtEl>
                                          <p:spTgt spid="6"/>
                                        </p:tgtEl>
                                        <p:attrNameLst>
                                          <p:attrName>ppt_y</p:attrName>
                                        </p:attrNameLst>
                                      </p:cBhvr>
                                      <p:tavLst>
                                        <p:tav tm="0">
                                          <p:val>
                                            <p:strVal val="ppt_y"/>
                                          </p:val>
                                        </p:tav>
                                        <p:tav tm="100000">
                                          <p:val>
                                            <p:strVal val="1+ppt_h/2"/>
                                          </p:val>
                                        </p:tav>
                                      </p:tavLst>
                                    </p:anim>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Deleting Vectors/Cloud Point Pairs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1981200"/>
            <a:ext cx="7010400" cy="3380357"/>
          </a:xfrm>
        </p:spPr>
      </p:pic>
      <p:sp>
        <p:nvSpPr>
          <p:cNvPr id="4" name="Date Placeholder 3"/>
          <p:cNvSpPr>
            <a:spLocks noGrp="1"/>
          </p:cNvSpPr>
          <p:nvPr>
            <p:ph type="dt" sz="half" idx="10"/>
          </p:nvPr>
        </p:nvSpPr>
        <p:spPr/>
        <p:txBody>
          <a:bodyPr/>
          <a:lstStyle/>
          <a:p>
            <a:fld id="{75568653-CFA4-4932-AEC3-3DE3699ED458}" type="datetime1">
              <a:rPr lang="en-US" smtClean="0"/>
              <a:t>4/24/2017</a:t>
            </a:fld>
            <a:endParaRPr lang="en-US"/>
          </a:p>
        </p:txBody>
      </p:sp>
    </p:spTree>
    <p:extLst>
      <p:ext uri="{BB962C8B-B14F-4D97-AF65-F5344CB8AC3E}">
        <p14:creationId xmlns:p14="http://schemas.microsoft.com/office/powerpoint/2010/main" val="23255001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Time Coarse Mesh</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7999" y="5059362"/>
            <a:ext cx="3457143" cy="885714"/>
          </a:xfrm>
        </p:spPr>
      </p:pic>
      <p:sp>
        <p:nvSpPr>
          <p:cNvPr id="4" name="Date Placeholder 3"/>
          <p:cNvSpPr>
            <a:spLocks noGrp="1"/>
          </p:cNvSpPr>
          <p:nvPr>
            <p:ph type="dt" sz="half" idx="10"/>
          </p:nvPr>
        </p:nvSpPr>
        <p:spPr/>
        <p:txBody>
          <a:bodyPr/>
          <a:lstStyle/>
          <a:p>
            <a:fld id="{75568653-CFA4-4932-AEC3-3DE3699ED458}" type="datetime1">
              <a:rPr lang="en-US" smtClean="0"/>
              <a:t>4/24/2017</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802879"/>
            <a:ext cx="5105400" cy="2871242"/>
          </a:xfrm>
          <a:prstGeom prst="rect">
            <a:avLst/>
          </a:prstGeom>
        </p:spPr>
      </p:pic>
      <p:pic>
        <p:nvPicPr>
          <p:cNvPr id="3" name="Picture 2"/>
          <p:cNvPicPr>
            <a:picLocks noChangeAspect="1"/>
          </p:cNvPicPr>
          <p:nvPr/>
        </p:nvPicPr>
        <p:blipFill rotWithShape="1">
          <a:blip r:embed="rId5"/>
          <a:srcRect t="12500"/>
          <a:stretch/>
        </p:blipFill>
        <p:spPr>
          <a:xfrm>
            <a:off x="1048949" y="1802879"/>
            <a:ext cx="2273643" cy="533400"/>
          </a:xfrm>
          <a:prstGeom prst="rect">
            <a:avLst/>
          </a:prstGeom>
        </p:spPr>
      </p:pic>
    </p:spTree>
    <p:extLst>
      <p:ext uri="{BB962C8B-B14F-4D97-AF65-F5344CB8AC3E}">
        <p14:creationId xmlns:p14="http://schemas.microsoft.com/office/powerpoint/2010/main" val="117376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Colorized Mesh</a:t>
            </a:r>
          </a:p>
        </p:txBody>
      </p:sp>
      <p:pic>
        <p:nvPicPr>
          <p:cNvPr id="3" name="Picture 2"/>
          <p:cNvPicPr>
            <a:picLocks noChangeAspect="1"/>
          </p:cNvPicPr>
          <p:nvPr/>
        </p:nvPicPr>
        <p:blipFill>
          <a:blip r:embed="rId3"/>
          <a:stretch>
            <a:fillRect/>
          </a:stretch>
        </p:blipFill>
        <p:spPr>
          <a:xfrm>
            <a:off x="1371600" y="1828800"/>
            <a:ext cx="6243153" cy="4358717"/>
          </a:xfrm>
          <a:prstGeom prst="rect">
            <a:avLst/>
          </a:prstGeom>
        </p:spPr>
      </p:pic>
    </p:spTree>
    <p:extLst>
      <p:ext uri="{BB962C8B-B14F-4D97-AF65-F5344CB8AC3E}">
        <p14:creationId xmlns:p14="http://schemas.microsoft.com/office/powerpoint/2010/main" val="20535881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Volume Scanning</a:t>
            </a:r>
          </a:p>
        </p:txBody>
      </p:sp>
      <p:sp>
        <p:nvSpPr>
          <p:cNvPr id="4" name="Date Placeholder 3"/>
          <p:cNvSpPr>
            <a:spLocks noGrp="1"/>
          </p:cNvSpPr>
          <p:nvPr>
            <p:ph type="dt" sz="half" idx="10"/>
          </p:nvPr>
        </p:nvSpPr>
        <p:spPr/>
        <p:txBody>
          <a:bodyPr/>
          <a:lstStyle/>
          <a:p>
            <a:fld id="{75568653-CFA4-4932-AEC3-3DE3699ED458}" type="datetime1">
              <a:rPr lang="en-US" smtClean="0"/>
              <a:t>4/24/2017</a:t>
            </a:fld>
            <a:endParaRPr lang="en-US"/>
          </a:p>
        </p:txBody>
      </p:sp>
      <p:pic>
        <p:nvPicPr>
          <p:cNvPr id="5" name="Picture 4"/>
          <p:cNvPicPr>
            <a:picLocks noChangeAspect="1"/>
          </p:cNvPicPr>
          <p:nvPr/>
        </p:nvPicPr>
        <p:blipFill>
          <a:blip r:embed="rId3"/>
          <a:stretch>
            <a:fillRect/>
          </a:stretch>
        </p:blipFill>
        <p:spPr>
          <a:xfrm>
            <a:off x="3886200" y="2819400"/>
            <a:ext cx="1800000" cy="2428571"/>
          </a:xfrm>
          <a:prstGeom prst="rect">
            <a:avLst/>
          </a:prstGeom>
        </p:spPr>
      </p:pic>
      <p:sp>
        <p:nvSpPr>
          <p:cNvPr id="7" name="TextBox 6"/>
          <p:cNvSpPr txBox="1"/>
          <p:nvPr/>
        </p:nvSpPr>
        <p:spPr>
          <a:xfrm>
            <a:off x="4009800" y="2286002"/>
            <a:ext cx="1524000" cy="369332"/>
          </a:xfrm>
          <a:prstGeom prst="rect">
            <a:avLst/>
          </a:prstGeom>
          <a:noFill/>
        </p:spPr>
        <p:txBody>
          <a:bodyPr wrap="square" rtlCol="0">
            <a:spAutoFit/>
          </a:bodyPr>
          <a:lstStyle/>
          <a:p>
            <a:r>
              <a:rPr lang="en-US" dirty="0"/>
              <a:t>Room Scanner</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14407" y="1828800"/>
            <a:ext cx="7200986" cy="4297363"/>
          </a:xfrm>
        </p:spPr>
      </p:pic>
    </p:spTree>
    <p:extLst>
      <p:ext uri="{BB962C8B-B14F-4D97-AF65-F5344CB8AC3E}">
        <p14:creationId xmlns:p14="http://schemas.microsoft.com/office/powerpoint/2010/main" val="76232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Room Meshing</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8560" y="1828800"/>
            <a:ext cx="6412680" cy="4297363"/>
          </a:xfrm>
        </p:spPr>
      </p:pic>
    </p:spTree>
    <p:extLst>
      <p:ext uri="{BB962C8B-B14F-4D97-AF65-F5344CB8AC3E}">
        <p14:creationId xmlns:p14="http://schemas.microsoft.com/office/powerpoint/2010/main" val="36154652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Dimensions and Callouts</a:t>
            </a:r>
          </a:p>
        </p:txBody>
      </p:sp>
    </p:spTree>
    <p:extLst>
      <p:ext uri="{BB962C8B-B14F-4D97-AF65-F5344CB8AC3E}">
        <p14:creationId xmlns:p14="http://schemas.microsoft.com/office/powerpoint/2010/main" val="1977604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493"/>
          <a:stretch/>
        </p:blipFill>
        <p:spPr>
          <a:xfrm>
            <a:off x="2286000" y="1799417"/>
            <a:ext cx="1416973" cy="4753783"/>
          </a:xfrm>
          <a:prstGeom prst="rect">
            <a:avLst/>
          </a:prstGeom>
        </p:spPr>
      </p:pic>
      <p:sp>
        <p:nvSpPr>
          <p:cNvPr id="29" name="Subtitle 2"/>
          <p:cNvSpPr txBox="1">
            <a:spLocks/>
          </p:cNvSpPr>
          <p:nvPr/>
        </p:nvSpPr>
        <p:spPr>
          <a:xfrm>
            <a:off x="4423104" y="1867878"/>
            <a:ext cx="1600201" cy="867930"/>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Reports</a:t>
            </a:r>
          </a:p>
          <a:p>
            <a:pPr algn="l">
              <a:lnSpc>
                <a:spcPct val="110000"/>
              </a:lnSpc>
            </a:pPr>
            <a:r>
              <a:rPr lang="en-US" sz="1400" dirty="0">
                <a:solidFill>
                  <a:schemeClr val="tx1">
                    <a:lumMod val="60000"/>
                    <a:lumOff val="40000"/>
                  </a:schemeClr>
                </a:solidFill>
                <a:latin typeface="Oswald Light"/>
                <a:cs typeface="Oswald Light"/>
              </a:rPr>
              <a:t>Build and access SA Reports</a:t>
            </a:r>
          </a:p>
        </p:txBody>
      </p:sp>
      <p:sp>
        <p:nvSpPr>
          <p:cNvPr id="30" name="Subtitle 2"/>
          <p:cNvSpPr txBox="1">
            <a:spLocks/>
          </p:cNvSpPr>
          <p:nvPr/>
        </p:nvSpPr>
        <p:spPr>
          <a:xfrm>
            <a:off x="4594687" y="3048000"/>
            <a:ext cx="1487837" cy="1341906"/>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Dimensions</a:t>
            </a:r>
          </a:p>
          <a:p>
            <a:pPr algn="l">
              <a:lnSpc>
                <a:spcPct val="110000"/>
              </a:lnSpc>
            </a:pPr>
            <a:r>
              <a:rPr lang="en-US" sz="1400" dirty="0">
                <a:solidFill>
                  <a:schemeClr val="tx1">
                    <a:lumMod val="60000"/>
                    <a:lumOff val="40000"/>
                  </a:schemeClr>
                </a:solidFill>
                <a:latin typeface="Oswald Light"/>
                <a:cs typeface="Oswald Light"/>
              </a:rPr>
              <a:t>Quick format control for linear and angular dimensions.</a:t>
            </a:r>
          </a:p>
        </p:txBody>
      </p:sp>
      <p:sp>
        <p:nvSpPr>
          <p:cNvPr id="35" name="Subtitle 2"/>
          <p:cNvSpPr txBox="1">
            <a:spLocks/>
          </p:cNvSpPr>
          <p:nvPr/>
        </p:nvSpPr>
        <p:spPr>
          <a:xfrm>
            <a:off x="4594687" y="4749530"/>
            <a:ext cx="1593168" cy="1104918"/>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en-US" sz="1400" dirty="0">
                <a:solidFill>
                  <a:srgbClr val="00BEFF"/>
                </a:solidFill>
                <a:latin typeface="Oswald Regular"/>
                <a:cs typeface="Oswald Regular"/>
              </a:rPr>
              <a:t>Callouts</a:t>
            </a:r>
          </a:p>
          <a:p>
            <a:pPr algn="l">
              <a:lnSpc>
                <a:spcPct val="110000"/>
              </a:lnSpc>
            </a:pPr>
            <a:r>
              <a:rPr lang="en-US" sz="1400" dirty="0">
                <a:solidFill>
                  <a:schemeClr val="tx1">
                    <a:lumMod val="60000"/>
                    <a:lumOff val="40000"/>
                  </a:schemeClr>
                </a:solidFill>
                <a:latin typeface="Oswald Light"/>
                <a:cs typeface="Oswald Light"/>
              </a:rPr>
              <a:t>Links to building and annotating Callout Views</a:t>
            </a:r>
          </a:p>
        </p:txBody>
      </p:sp>
      <p:cxnSp>
        <p:nvCxnSpPr>
          <p:cNvPr id="10" name="Straight Arrow Connector 9"/>
          <p:cNvCxnSpPr/>
          <p:nvPr/>
        </p:nvCxnSpPr>
        <p:spPr>
          <a:xfrm flipH="1">
            <a:off x="3680287" y="2057400"/>
            <a:ext cx="742817"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08687" y="1812669"/>
            <a:ext cx="1371600" cy="4891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308687" y="2301842"/>
            <a:ext cx="1371600" cy="1901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a:off x="3680287" y="3213926"/>
            <a:ext cx="91440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08687" y="4203386"/>
            <a:ext cx="1371600" cy="17402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a:off x="3680287" y="4953000"/>
            <a:ext cx="914400"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itle 1"/>
          <p:cNvSpPr txBox="1">
            <a:spLocks/>
          </p:cNvSpPr>
          <p:nvPr/>
        </p:nvSpPr>
        <p:spPr>
          <a:xfrm>
            <a:off x="1143000" y="766238"/>
            <a:ext cx="7543800" cy="651399"/>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Reporting Tab</a:t>
            </a:r>
          </a:p>
        </p:txBody>
      </p:sp>
    </p:spTree>
    <p:extLst>
      <p:ext uri="{BB962C8B-B14F-4D97-AF65-F5344CB8AC3E}">
        <p14:creationId xmlns:p14="http://schemas.microsoft.com/office/powerpoint/2010/main" val="2733364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1+#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par>
                          <p:cTn id="28" fill="hold">
                            <p:stCondLst>
                              <p:cond delay="500"/>
                            </p:stCondLst>
                            <p:childTnLst>
                              <p:par>
                                <p:cTn id="29" presetID="42"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down)">
                                      <p:cBhvr>
                                        <p:cTn id="58" dur="500"/>
                                        <p:tgtEl>
                                          <p:spTgt spid="15"/>
                                        </p:tgtEl>
                                      </p:cBhvr>
                                    </p:animEffect>
                                  </p:childTnLst>
                                </p:cTn>
                              </p:par>
                              <p:par>
                                <p:cTn id="59" presetID="2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down)">
                                      <p:cBhvr>
                                        <p:cTn id="61" dur="500"/>
                                        <p:tgtEl>
                                          <p:spTgt spid="17"/>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animBg="1"/>
      <p:bldP spid="30" grpId="1" animBg="1"/>
      <p:bldP spid="35" grpId="0" animBg="1"/>
      <p:bldP spid="11" grpId="0" animBg="1"/>
      <p:bldP spid="11" grpId="1" animBg="1"/>
      <p:bldP spid="12" grpId="0" animBg="1"/>
      <p:bldP spid="12" grpId="1"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09356" y="1751650"/>
            <a:ext cx="4038600" cy="3993777"/>
            <a:chOff x="690447" y="1524000"/>
            <a:chExt cx="4038600" cy="3993777"/>
          </a:xfrm>
        </p:grpSpPr>
        <p:sp>
          <p:nvSpPr>
            <p:cNvPr id="11" name="Text Placeholder 4"/>
            <p:cNvSpPr txBox="1">
              <a:spLocks/>
            </p:cNvSpPr>
            <p:nvPr/>
          </p:nvSpPr>
          <p:spPr>
            <a:xfrm>
              <a:off x="690447" y="1524000"/>
              <a:ext cx="4038600" cy="93553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Callouts- </a:t>
              </a:r>
            </a:p>
            <a:p>
              <a:pPr lvl="1"/>
              <a:r>
                <a:rPr lang="en-US" sz="1600" dirty="0">
                  <a:solidFill>
                    <a:schemeClr val="tx2"/>
                  </a:solidFill>
                  <a:latin typeface="Arial" panose="020B0604020202020204" pitchFamily="34" charset="0"/>
                  <a:cs typeface="Arial" panose="020B0604020202020204" pitchFamily="34" charset="0"/>
                </a:rPr>
                <a:t>Screen Centric</a:t>
              </a:r>
            </a:p>
            <a:p>
              <a:pPr lvl="1"/>
              <a:r>
                <a:rPr lang="en-US" sz="1600" dirty="0">
                  <a:solidFill>
                    <a:schemeClr val="tx2"/>
                  </a:solidFill>
                  <a:latin typeface="Arial" panose="020B0604020202020204" pitchFamily="34" charset="0"/>
                  <a:cs typeface="Arial" panose="020B0604020202020204" pitchFamily="34" charset="0"/>
                </a:rPr>
                <a:t>2D Annotations</a:t>
              </a:r>
            </a:p>
            <a:p>
              <a:pPr marL="0" indent="0">
                <a:buNone/>
              </a:pPr>
              <a:endParaRPr lang="en-US" sz="2000" dirty="0">
                <a:solidFill>
                  <a:schemeClr val="tx2"/>
                </a:solidFill>
                <a:latin typeface="Arial" panose="020B0604020202020204" pitchFamily="34" charset="0"/>
                <a:cs typeface="Arial" panose="020B0604020202020204" pitchFamily="34" charset="0"/>
              </a:endParaRPr>
            </a:p>
            <a:p>
              <a:endParaRPr lang="en-US" sz="2000" dirty="0">
                <a:solidFill>
                  <a:schemeClr val="tx2"/>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90447" y="2459537"/>
              <a:ext cx="3957305" cy="3058240"/>
            </a:xfrm>
            <a:prstGeom prst="rect">
              <a:avLst/>
            </a:prstGeom>
          </p:spPr>
        </p:pic>
      </p:grpSp>
      <p:grpSp>
        <p:nvGrpSpPr>
          <p:cNvPr id="6" name="Group 5"/>
          <p:cNvGrpSpPr/>
          <p:nvPr/>
        </p:nvGrpSpPr>
        <p:grpSpPr>
          <a:xfrm>
            <a:off x="611024" y="1751650"/>
            <a:ext cx="3960976" cy="3993776"/>
            <a:chOff x="4704909" y="1524000"/>
            <a:chExt cx="3960976" cy="3993776"/>
          </a:xfrm>
        </p:grpSpPr>
        <p:sp>
          <p:nvSpPr>
            <p:cNvPr id="7" name="Text Placeholder 4"/>
            <p:cNvSpPr txBox="1">
              <a:spLocks/>
            </p:cNvSpPr>
            <p:nvPr/>
          </p:nvSpPr>
          <p:spPr>
            <a:xfrm>
              <a:off x="4704909" y="1524000"/>
              <a:ext cx="3960976" cy="935537"/>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Dimensions- </a:t>
              </a:r>
            </a:p>
            <a:p>
              <a:pPr lvl="1"/>
              <a:r>
                <a:rPr lang="en-US" sz="1600" dirty="0">
                  <a:solidFill>
                    <a:schemeClr val="tx2"/>
                  </a:solidFill>
                  <a:latin typeface="Arial" panose="020B0604020202020204" pitchFamily="34" charset="0"/>
                  <a:cs typeface="Arial" panose="020B0604020202020204" pitchFamily="34" charset="0"/>
                </a:rPr>
                <a:t>Part Centric</a:t>
              </a:r>
            </a:p>
            <a:p>
              <a:pPr lvl="1"/>
              <a:r>
                <a:rPr lang="en-US" sz="1600" dirty="0">
                  <a:solidFill>
                    <a:schemeClr val="tx2"/>
                  </a:solidFill>
                  <a:latin typeface="Arial" panose="020B0604020202020204" pitchFamily="34" charset="0"/>
                  <a:cs typeface="Arial" panose="020B0604020202020204" pitchFamily="34" charset="0"/>
                </a:rPr>
                <a:t>3D Annotations</a:t>
              </a:r>
            </a:p>
            <a:p>
              <a:pPr marL="0" indent="0">
                <a:buNone/>
              </a:pPr>
              <a:endParaRPr lang="en-US" sz="2000" dirty="0">
                <a:solidFill>
                  <a:schemeClr val="tx2"/>
                </a:solidFill>
                <a:latin typeface="Arial" panose="020B0604020202020204" pitchFamily="34" charset="0"/>
                <a:cs typeface="Arial" panose="020B0604020202020204" pitchFamily="34" charset="0"/>
              </a:endParaRPr>
            </a:p>
            <a:p>
              <a:endParaRPr lang="en-US" sz="2000" dirty="0">
                <a:solidFill>
                  <a:schemeClr val="tx2"/>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4708581" y="2459537"/>
              <a:ext cx="3957304" cy="3058239"/>
            </a:xfrm>
            <a:prstGeom prst="rect">
              <a:avLst/>
            </a:prstGeom>
          </p:spPr>
        </p:pic>
      </p:grpSp>
      <p:sp>
        <p:nvSpPr>
          <p:cNvPr id="8" name="TextBox 7"/>
          <p:cNvSpPr txBox="1"/>
          <p:nvPr/>
        </p:nvSpPr>
        <p:spPr>
          <a:xfrm>
            <a:off x="3466652" y="5745427"/>
            <a:ext cx="262934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DYNAMIC</a:t>
            </a:r>
          </a:p>
        </p:txBody>
      </p:sp>
      <p:sp>
        <p:nvSpPr>
          <p:cNvPr id="14" name="Title 1"/>
          <p:cNvSpPr txBox="1">
            <a:spLocks/>
          </p:cNvSpPr>
          <p:nvPr/>
        </p:nvSpPr>
        <p:spPr>
          <a:xfrm>
            <a:off x="1143000" y="538513"/>
            <a:ext cx="7543800" cy="879125"/>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Dimensions and Callouts</a:t>
            </a:r>
          </a:p>
        </p:txBody>
      </p:sp>
    </p:spTree>
    <p:extLst>
      <p:ext uri="{BB962C8B-B14F-4D97-AF65-F5344CB8AC3E}">
        <p14:creationId xmlns:p14="http://schemas.microsoft.com/office/powerpoint/2010/main" val="177893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
                            </p:stCondLst>
                            <p:childTnLst>
                              <p:par>
                                <p:cTn id="23" presetID="3" presetClass="emph" presetSubtype="2" fill="hold" grpId="0" nodeType="afterEffect">
                                  <p:stCondLst>
                                    <p:cond delay="0"/>
                                  </p:stCondLst>
                                  <p:childTnLst>
                                    <p:animClr clrSpc="rgb" dir="cw">
                                      <p:cBhvr override="childStyle">
                                        <p:cTn id="24" dur="2000" fill="hold"/>
                                        <p:tgtEl>
                                          <p:spTgt spid="8"/>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143000" y="1828800"/>
            <a:ext cx="7543800" cy="4297363"/>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sp>
        <p:nvSpPr>
          <p:cNvPr id="11" name="Text Placeholder 4"/>
          <p:cNvSpPr txBox="1">
            <a:spLocks/>
          </p:cNvSpPr>
          <p:nvPr/>
        </p:nvSpPr>
        <p:spPr>
          <a:xfrm>
            <a:off x="743576" y="4767567"/>
            <a:ext cx="3295024" cy="131153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Dimensioning in SA</a:t>
            </a:r>
          </a:p>
          <a:p>
            <a:pPr lvl="1"/>
            <a:r>
              <a:rPr lang="en-US" sz="1600" dirty="0">
                <a:solidFill>
                  <a:schemeClr val="tx2"/>
                </a:solidFill>
                <a:latin typeface="Arial" panose="020B0604020202020204" pitchFamily="34" charset="0"/>
                <a:cs typeface="Arial" panose="020B0604020202020204" pitchFamily="34" charset="0"/>
              </a:rPr>
              <a:t>3D / Object Oriented </a:t>
            </a:r>
          </a:p>
          <a:p>
            <a:pPr lvl="1"/>
            <a:r>
              <a:rPr lang="en-US" sz="1600" dirty="0">
                <a:solidFill>
                  <a:schemeClr val="tx2"/>
                </a:solidFill>
                <a:latin typeface="Arial" panose="020B0604020202020204" pitchFamily="34" charset="0"/>
                <a:cs typeface="Arial" panose="020B0604020202020204" pitchFamily="34" charset="0"/>
              </a:rPr>
              <a:t>Right-click formatting</a:t>
            </a:r>
          </a:p>
          <a:p>
            <a:endParaRPr lang="en-US" sz="2000" dirty="0">
              <a:solidFill>
                <a:schemeClr val="tx2"/>
              </a:solidFill>
              <a:latin typeface="Arial" panose="020B0604020202020204" pitchFamily="34" charset="0"/>
              <a:cs typeface="Arial" panose="020B0604020202020204" pitchFamily="34" charset="0"/>
            </a:endParaRPr>
          </a:p>
        </p:txBody>
      </p:sp>
      <p:grpSp>
        <p:nvGrpSpPr>
          <p:cNvPr id="23" name="Group 22"/>
          <p:cNvGrpSpPr/>
          <p:nvPr/>
        </p:nvGrpSpPr>
        <p:grpSpPr>
          <a:xfrm>
            <a:off x="1157708" y="1955408"/>
            <a:ext cx="3262538" cy="2449782"/>
            <a:chOff x="399911" y="1086196"/>
            <a:chExt cx="3262538" cy="2449782"/>
          </a:xfrm>
        </p:grpSpPr>
        <p:sp>
          <p:nvSpPr>
            <p:cNvPr id="4" name="Rectangle 3"/>
            <p:cNvSpPr/>
            <p:nvPr/>
          </p:nvSpPr>
          <p:spPr>
            <a:xfrm>
              <a:off x="399911" y="1086196"/>
              <a:ext cx="1676135" cy="243231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399911" y="1104900"/>
              <a:ext cx="3262538" cy="2431078"/>
              <a:chOff x="399911" y="1104900"/>
              <a:chExt cx="3262538" cy="2431078"/>
            </a:xfrm>
          </p:grpSpPr>
          <p:pic>
            <p:nvPicPr>
              <p:cNvPr id="18" name="Picture 17"/>
              <p:cNvPicPr>
                <a:picLocks noChangeAspect="1"/>
              </p:cNvPicPr>
              <p:nvPr/>
            </p:nvPicPr>
            <p:blipFill>
              <a:blip r:embed="rId3"/>
              <a:stretch>
                <a:fillRect/>
              </a:stretch>
            </p:blipFill>
            <p:spPr>
              <a:xfrm>
                <a:off x="399911" y="1104900"/>
                <a:ext cx="1676135" cy="2404888"/>
              </a:xfrm>
              <a:prstGeom prst="rect">
                <a:avLst/>
              </a:prstGeom>
            </p:spPr>
          </p:pic>
          <p:cxnSp>
            <p:nvCxnSpPr>
              <p:cNvPr id="7" name="Straight Arrow Connector 6"/>
              <p:cNvCxnSpPr/>
              <p:nvPr/>
            </p:nvCxnSpPr>
            <p:spPr>
              <a:xfrm flipH="1" flipV="1">
                <a:off x="2076046" y="1104900"/>
                <a:ext cx="1586403" cy="3235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76046" y="2952459"/>
                <a:ext cx="1586402" cy="5835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itle 1"/>
          <p:cNvSpPr txBox="1">
            <a:spLocks/>
          </p:cNvSpPr>
          <p:nvPr/>
        </p:nvSpPr>
        <p:spPr>
          <a:xfrm>
            <a:off x="1143000" y="538513"/>
            <a:ext cx="7543800" cy="879125"/>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Dimensions</a:t>
            </a:r>
          </a:p>
        </p:txBody>
      </p:sp>
      <p:pic>
        <p:nvPicPr>
          <p:cNvPr id="4098" name="Picture 2" descr="C:\Users\Jeremy\AppData\Local\Temp\SNAGHTML111851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911" y="1925591"/>
            <a:ext cx="4211631" cy="29102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4382752" y="1828800"/>
            <a:ext cx="1164281" cy="4563565"/>
          </a:xfrm>
          <a:prstGeom prst="rect">
            <a:avLst/>
          </a:prstGeom>
        </p:spPr>
      </p:pic>
    </p:spTree>
    <p:extLst>
      <p:ext uri="{BB962C8B-B14F-4D97-AF65-F5344CB8AC3E}">
        <p14:creationId xmlns:p14="http://schemas.microsoft.com/office/powerpoint/2010/main" val="421367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4"/>
          </p:nvPr>
        </p:nvSpPr>
        <p:spPr>
          <a:xfrm>
            <a:off x="5379004" y="4813910"/>
            <a:ext cx="3581400" cy="1964055"/>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pic>
        <p:nvPicPr>
          <p:cNvPr id="7" name="Picture 6"/>
          <p:cNvPicPr>
            <a:picLocks noChangeAspect="1"/>
          </p:cNvPicPr>
          <p:nvPr/>
        </p:nvPicPr>
        <p:blipFill>
          <a:blip r:embed="rId3"/>
          <a:stretch>
            <a:fillRect/>
          </a:stretch>
        </p:blipFill>
        <p:spPr>
          <a:xfrm>
            <a:off x="914400" y="1709105"/>
            <a:ext cx="1676135" cy="2404888"/>
          </a:xfrm>
          <a:prstGeom prst="rect">
            <a:avLst/>
          </a:prstGeom>
        </p:spPr>
      </p:pic>
      <p:sp>
        <p:nvSpPr>
          <p:cNvPr id="10" name="Rectangle 9"/>
          <p:cNvSpPr/>
          <p:nvPr/>
        </p:nvSpPr>
        <p:spPr>
          <a:xfrm>
            <a:off x="1469021" y="1828799"/>
            <a:ext cx="578404" cy="470509"/>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 name="TextBox 2"/>
          <p:cNvSpPr txBox="1"/>
          <p:nvPr/>
        </p:nvSpPr>
        <p:spPr>
          <a:xfrm>
            <a:off x="975639" y="4247814"/>
            <a:ext cx="1457771" cy="646331"/>
          </a:xfrm>
          <a:prstGeom prst="rect">
            <a:avLst/>
          </a:prstGeom>
          <a:noFill/>
        </p:spPr>
        <p:txBody>
          <a:bodyPr wrap="none" rtlCol="0">
            <a:spAutoFit/>
          </a:bodyPr>
          <a:lstStyle/>
          <a:p>
            <a:pPr algn="ctr"/>
            <a:r>
              <a:rPr lang="en-US" dirty="0">
                <a:solidFill>
                  <a:schemeClr val="tx2"/>
                </a:solidFill>
              </a:rPr>
              <a:t>Point to Point</a:t>
            </a:r>
          </a:p>
          <a:p>
            <a:pPr algn="ctr"/>
            <a:r>
              <a:rPr lang="en-US" dirty="0">
                <a:solidFill>
                  <a:schemeClr val="tx2"/>
                </a:solidFill>
              </a:rPr>
              <a:t>Dimensions</a:t>
            </a:r>
          </a:p>
        </p:txBody>
      </p:sp>
      <p:pic>
        <p:nvPicPr>
          <p:cNvPr id="15" name="Picture 14"/>
          <p:cNvPicPr>
            <a:picLocks noChangeAspect="1"/>
          </p:cNvPicPr>
          <p:nvPr/>
        </p:nvPicPr>
        <p:blipFill>
          <a:blip r:embed="rId4"/>
          <a:stretch>
            <a:fillRect/>
          </a:stretch>
        </p:blipFill>
        <p:spPr>
          <a:xfrm>
            <a:off x="2923182" y="2219783"/>
            <a:ext cx="5138285" cy="1773690"/>
          </a:xfrm>
          <a:prstGeom prst="rect">
            <a:avLst/>
          </a:prstGeom>
        </p:spPr>
      </p:pic>
      <p:pic>
        <p:nvPicPr>
          <p:cNvPr id="16" name="Picture 15"/>
          <p:cNvPicPr>
            <a:picLocks noChangeAspect="1"/>
          </p:cNvPicPr>
          <p:nvPr/>
        </p:nvPicPr>
        <p:blipFill>
          <a:blip r:embed="rId5"/>
          <a:stretch>
            <a:fillRect/>
          </a:stretch>
        </p:blipFill>
        <p:spPr>
          <a:xfrm>
            <a:off x="3644036" y="1914618"/>
            <a:ext cx="3543490" cy="4632581"/>
          </a:xfrm>
          <a:prstGeom prst="rect">
            <a:avLst/>
          </a:prstGeom>
        </p:spPr>
      </p:pic>
      <p:sp>
        <p:nvSpPr>
          <p:cNvPr id="17" name="Rectangle 16"/>
          <p:cNvSpPr/>
          <p:nvPr/>
        </p:nvSpPr>
        <p:spPr>
          <a:xfrm>
            <a:off x="3737382" y="4450739"/>
            <a:ext cx="2207035" cy="757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6"/>
          <a:stretch>
            <a:fillRect/>
          </a:stretch>
        </p:blipFill>
        <p:spPr>
          <a:xfrm>
            <a:off x="3803789" y="4544568"/>
            <a:ext cx="2020342" cy="623465"/>
          </a:xfrm>
          <a:prstGeom prst="rect">
            <a:avLst/>
          </a:prstGeom>
        </p:spPr>
      </p:pic>
      <p:pic>
        <p:nvPicPr>
          <p:cNvPr id="20" name="Picture 19"/>
          <p:cNvPicPr>
            <a:picLocks noChangeAspect="1"/>
          </p:cNvPicPr>
          <p:nvPr/>
        </p:nvPicPr>
        <p:blipFill>
          <a:blip r:embed="rId7"/>
          <a:stretch>
            <a:fillRect/>
          </a:stretch>
        </p:blipFill>
        <p:spPr>
          <a:xfrm>
            <a:off x="2688221" y="3215973"/>
            <a:ext cx="6065952" cy="2281342"/>
          </a:xfrm>
          <a:prstGeom prst="rect">
            <a:avLst/>
          </a:prstGeom>
        </p:spPr>
      </p:pic>
      <p:sp>
        <p:nvSpPr>
          <p:cNvPr id="21" name="Title 1"/>
          <p:cNvSpPr>
            <a:spLocks noGrp="1"/>
          </p:cNvSpPr>
          <p:nvPr>
            <p:ph type="title"/>
          </p:nvPr>
        </p:nvSpPr>
        <p:spPr>
          <a:xfrm>
            <a:off x="1143000" y="274638"/>
            <a:ext cx="7543800" cy="1143000"/>
          </a:xfrm>
        </p:spPr>
        <p:txBody>
          <a:bodyPr/>
          <a:lstStyle/>
          <a:p>
            <a:r>
              <a:rPr lang="en-US" dirty="0"/>
              <a:t>Dimension Tolerance</a:t>
            </a:r>
          </a:p>
        </p:txBody>
      </p:sp>
    </p:spTree>
    <p:extLst>
      <p:ext uri="{BB962C8B-B14F-4D97-AF65-F5344CB8AC3E}">
        <p14:creationId xmlns:p14="http://schemas.microsoft.com/office/powerpoint/2010/main" val="136626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000"/>
                            </p:stCondLst>
                            <p:childTnLst>
                              <p:par>
                                <p:cTn id="21" presetID="31" presetClass="entr" presetSubtype="0"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6326525" y="1885854"/>
            <a:ext cx="1164280" cy="4563565"/>
          </a:xfrm>
          <a:prstGeom prst="rect">
            <a:avLst/>
          </a:prstGeom>
        </p:spPr>
      </p:pic>
      <p:pic>
        <p:nvPicPr>
          <p:cNvPr id="4" name="Interfa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561" y="1669163"/>
            <a:ext cx="1714849" cy="4359673"/>
          </a:xfrm>
          <a:prstGeom prst="rect">
            <a:avLst/>
          </a:prstGeom>
        </p:spPr>
      </p:pic>
      <p:sp>
        <p:nvSpPr>
          <p:cNvPr id="36" name="Subtitle 2"/>
          <p:cNvSpPr txBox="1">
            <a:spLocks/>
          </p:cNvSpPr>
          <p:nvPr/>
        </p:nvSpPr>
        <p:spPr>
          <a:xfrm>
            <a:off x="2039598" y="6020104"/>
            <a:ext cx="2811226" cy="914096"/>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Instrument Interface (Tracker)</a:t>
            </a:r>
          </a:p>
          <a:p>
            <a:pPr>
              <a:lnSpc>
                <a:spcPct val="110000"/>
              </a:lnSpc>
            </a:pPr>
            <a:r>
              <a:rPr lang="en-US" sz="1400" dirty="0">
                <a:solidFill>
                  <a:srgbClr val="0070C0"/>
                </a:solidFill>
                <a:latin typeface="Oswald Light"/>
                <a:cs typeface="Oswald Light"/>
              </a:rPr>
              <a:t>Full instrument control.</a:t>
            </a:r>
          </a:p>
        </p:txBody>
      </p:sp>
      <p:grpSp>
        <p:nvGrpSpPr>
          <p:cNvPr id="2" name="Group 1"/>
          <p:cNvGrpSpPr/>
          <p:nvPr/>
        </p:nvGrpSpPr>
        <p:grpSpPr>
          <a:xfrm>
            <a:off x="1156356" y="2823807"/>
            <a:ext cx="4577709" cy="870039"/>
            <a:chOff x="3962400" y="2016383"/>
            <a:chExt cx="4577709" cy="870039"/>
          </a:xfrm>
        </p:grpSpPr>
        <p:sp>
          <p:nvSpPr>
            <p:cNvPr id="43" name="Subtitle 2"/>
            <p:cNvSpPr txBox="1">
              <a:spLocks/>
            </p:cNvSpPr>
            <p:nvPr/>
          </p:nvSpPr>
          <p:spPr>
            <a:xfrm>
              <a:off x="4773420" y="2544277"/>
              <a:ext cx="2781616" cy="342145"/>
            </a:xfrm>
            <a:prstGeom prst="rect">
              <a:avLst/>
            </a:prstGeom>
          </p:spPr>
          <p:txBody>
            <a:bodyPr vert="horz"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Tracker Toolbar </a:t>
              </a:r>
              <a:endParaRPr lang="en-US" sz="1400" dirty="0">
                <a:solidFill>
                  <a:srgbClr val="FFFFFF"/>
                </a:solidFill>
                <a:latin typeface="Oswald Light"/>
                <a:cs typeface="Oswald Light"/>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400" y="2016383"/>
              <a:ext cx="4577709" cy="502719"/>
            </a:xfrm>
            <a:prstGeom prst="rect">
              <a:avLst/>
            </a:prstGeom>
          </p:spPr>
        </p:pic>
      </p:grpSp>
      <p:grpSp>
        <p:nvGrpSpPr>
          <p:cNvPr id="3" name="Group 2"/>
          <p:cNvGrpSpPr/>
          <p:nvPr/>
        </p:nvGrpSpPr>
        <p:grpSpPr>
          <a:xfrm>
            <a:off x="1644504" y="4006074"/>
            <a:ext cx="3151402" cy="841696"/>
            <a:chOff x="4666960" y="3673798"/>
            <a:chExt cx="3151402" cy="841696"/>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673798"/>
              <a:ext cx="2731722" cy="499551"/>
            </a:xfrm>
            <a:prstGeom prst="rect">
              <a:avLst/>
            </a:prstGeom>
          </p:spPr>
        </p:pic>
        <p:sp>
          <p:nvSpPr>
            <p:cNvPr id="24" name="Subtitle 2"/>
            <p:cNvSpPr txBox="1">
              <a:spLocks/>
            </p:cNvSpPr>
            <p:nvPr/>
          </p:nvSpPr>
          <p:spPr>
            <a:xfrm>
              <a:off x="4666960" y="4173349"/>
              <a:ext cx="3151402" cy="34214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Arm Toolbar</a:t>
              </a:r>
            </a:p>
          </p:txBody>
        </p:sp>
      </p:gr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9811" y="1885854"/>
            <a:ext cx="1121779" cy="3885030"/>
          </a:xfrm>
          <a:prstGeom prst="rect">
            <a:avLst/>
          </a:prstGeom>
        </p:spPr>
      </p:pic>
      <p:sp>
        <p:nvSpPr>
          <p:cNvPr id="26" name="Subtitle 2"/>
          <p:cNvSpPr txBox="1">
            <a:spLocks/>
          </p:cNvSpPr>
          <p:nvPr/>
        </p:nvSpPr>
        <p:spPr>
          <a:xfrm>
            <a:off x="4572000" y="5753134"/>
            <a:ext cx="2219689" cy="914096"/>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Instrument Interface (PCMM Arm)</a:t>
            </a:r>
          </a:p>
          <a:p>
            <a:pPr>
              <a:lnSpc>
                <a:spcPct val="110000"/>
              </a:lnSpc>
            </a:pPr>
            <a:r>
              <a:rPr lang="en-US" sz="1400" dirty="0">
                <a:solidFill>
                  <a:srgbClr val="0070C0"/>
                </a:solidFill>
                <a:latin typeface="Oswald Light"/>
                <a:cs typeface="Oswald Light"/>
              </a:rPr>
              <a:t>Full instrument control</a:t>
            </a:r>
            <a:r>
              <a:rPr lang="en-US" sz="1400" dirty="0">
                <a:solidFill>
                  <a:srgbClr val="FFFFFF"/>
                </a:solidFill>
                <a:latin typeface="Oswald Light"/>
                <a:cs typeface="Oswald Light"/>
              </a:rPr>
              <a:t>.</a:t>
            </a:r>
          </a:p>
        </p:txBody>
      </p:sp>
      <p:sp>
        <p:nvSpPr>
          <p:cNvPr id="19" name="Subtitle 2"/>
          <p:cNvSpPr txBox="1">
            <a:spLocks/>
          </p:cNvSpPr>
          <p:nvPr/>
        </p:nvSpPr>
        <p:spPr>
          <a:xfrm>
            <a:off x="5798820" y="1510520"/>
            <a:ext cx="2219689" cy="342145"/>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10000"/>
              </a:lnSpc>
            </a:pPr>
            <a:r>
              <a:rPr lang="en-US" sz="1600" dirty="0">
                <a:solidFill>
                  <a:srgbClr val="00BEFF"/>
                </a:solidFill>
                <a:latin typeface="Oswald Regular"/>
                <a:cs typeface="Oswald Regular"/>
              </a:rPr>
              <a:t>Toolkit</a:t>
            </a:r>
          </a:p>
        </p:txBody>
      </p:sp>
      <p:sp>
        <p:nvSpPr>
          <p:cNvPr id="20"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186545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36"/>
                                        </p:tgtEl>
                                        <p:attrNameLst>
                                          <p:attrName>ppt_x</p:attrName>
                                        </p:attrNameLst>
                                      </p:cBhvr>
                                      <p:tavLst>
                                        <p:tav tm="0">
                                          <p:val>
                                            <p:strVal val="ppt_x"/>
                                          </p:val>
                                        </p:tav>
                                        <p:tav tm="100000">
                                          <p:val>
                                            <p:strVal val="ppt_x"/>
                                          </p:val>
                                        </p:tav>
                                      </p:tavLst>
                                    </p:anim>
                                    <p:anim calcmode="lin" valueType="num">
                                      <p:cBhvr additive="base">
                                        <p:cTn id="11" dur="500"/>
                                        <p:tgtEl>
                                          <p:spTgt spid="36"/>
                                        </p:tgtEl>
                                        <p:attrNameLst>
                                          <p:attrName>ppt_y</p:attrName>
                                        </p:attrNameLst>
                                      </p:cBhvr>
                                      <p:tavLst>
                                        <p:tav tm="0">
                                          <p:val>
                                            <p:strVal val="ppt_y"/>
                                          </p:val>
                                        </p:tav>
                                        <p:tav tm="100000">
                                          <p:val>
                                            <p:strVal val="1+ppt_h/2"/>
                                          </p:val>
                                        </p:tav>
                                      </p:tavLst>
                                    </p:anim>
                                    <p:set>
                                      <p:cBhvr>
                                        <p:cTn id="12" dur="1" fill="hold">
                                          <p:stCondLst>
                                            <p:cond delay="499"/>
                                          </p:stCondLst>
                                        </p:cTn>
                                        <p:tgtEl>
                                          <p:spTgt spid="3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5"/>
                                        </p:tgtEl>
                                        <p:attrNameLst>
                                          <p:attrName>ppt_x</p:attrName>
                                        </p:attrNameLst>
                                      </p:cBhvr>
                                      <p:tavLst>
                                        <p:tav tm="0">
                                          <p:val>
                                            <p:strVal val="ppt_x"/>
                                          </p:val>
                                        </p:tav>
                                        <p:tav tm="100000">
                                          <p:val>
                                            <p:strVal val="ppt_x"/>
                                          </p:val>
                                        </p:tav>
                                      </p:tavLst>
                                    </p:anim>
                                    <p:anim calcmode="lin" valueType="num">
                                      <p:cBhvr additive="base">
                                        <p:cTn id="15" dur="500"/>
                                        <p:tgtEl>
                                          <p:spTgt spid="25"/>
                                        </p:tgtEl>
                                        <p:attrNameLst>
                                          <p:attrName>ppt_y</p:attrName>
                                        </p:attrNameLst>
                                      </p:cBhvr>
                                      <p:tavLst>
                                        <p:tav tm="0">
                                          <p:val>
                                            <p:strVal val="ppt_y"/>
                                          </p:val>
                                        </p:tav>
                                        <p:tav tm="100000">
                                          <p:val>
                                            <p:strVal val="1+ppt_h/2"/>
                                          </p:val>
                                        </p:tav>
                                      </p:tavLst>
                                    </p:anim>
                                    <p:set>
                                      <p:cBhvr>
                                        <p:cTn id="16" dur="1" fill="hold">
                                          <p:stCondLst>
                                            <p:cond delay="499"/>
                                          </p:stCondLst>
                                        </p:cTn>
                                        <p:tgtEl>
                                          <p:spTgt spid="25"/>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26"/>
                                        </p:tgtEl>
                                        <p:attrNameLst>
                                          <p:attrName>ppt_x</p:attrName>
                                        </p:attrNameLst>
                                      </p:cBhvr>
                                      <p:tavLst>
                                        <p:tav tm="0">
                                          <p:val>
                                            <p:strVal val="ppt_x"/>
                                          </p:val>
                                        </p:tav>
                                        <p:tav tm="100000">
                                          <p:val>
                                            <p:strVal val="ppt_x"/>
                                          </p:val>
                                        </p:tav>
                                      </p:tavLst>
                                    </p:anim>
                                    <p:anim calcmode="lin" valueType="num">
                                      <p:cBhvr additive="base">
                                        <p:cTn id="19" dur="500"/>
                                        <p:tgtEl>
                                          <p:spTgt spid="26"/>
                                        </p:tgtEl>
                                        <p:attrNameLst>
                                          <p:attrName>ppt_y</p:attrName>
                                        </p:attrNameLst>
                                      </p:cBhvr>
                                      <p:tavLst>
                                        <p:tav tm="0">
                                          <p:val>
                                            <p:strVal val="ppt_y"/>
                                          </p:val>
                                        </p:tav>
                                        <p:tav tm="100000">
                                          <p:val>
                                            <p:strVal val="1+ppt_h/2"/>
                                          </p:val>
                                        </p:tav>
                                      </p:tavLst>
                                    </p:anim>
                                    <p:set>
                                      <p:cBhvr>
                                        <p:cTn id="20" dur="1" fill="hold">
                                          <p:stCondLst>
                                            <p:cond delay="499"/>
                                          </p:stCondLst>
                                        </p:cTn>
                                        <p:tgtEl>
                                          <p:spTgt spid="26"/>
                                        </p:tgtEl>
                                        <p:attrNameLst>
                                          <p:attrName>style.visibility</p:attrName>
                                        </p:attrNameLst>
                                      </p:cBhvr>
                                      <p:to>
                                        <p:strVal val="hidden"/>
                                      </p:to>
                                    </p:se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Dimension Tolerance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5867" y="1828800"/>
            <a:ext cx="7418066" cy="4297363"/>
          </a:xfrm>
        </p:spPr>
      </p:pic>
    </p:spTree>
    <p:extLst>
      <p:ext uri="{BB962C8B-B14F-4D97-AF65-F5344CB8AC3E}">
        <p14:creationId xmlns:p14="http://schemas.microsoft.com/office/powerpoint/2010/main" val="6532221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4913" y="1838890"/>
            <a:ext cx="1676135" cy="2404888"/>
          </a:xfrm>
          <a:prstGeom prst="rect">
            <a:avLst/>
          </a:prstGeom>
        </p:spPr>
      </p:pic>
      <p:sp>
        <p:nvSpPr>
          <p:cNvPr id="9" name="TextBox 8"/>
          <p:cNvSpPr txBox="1"/>
          <p:nvPr/>
        </p:nvSpPr>
        <p:spPr>
          <a:xfrm>
            <a:off x="681718" y="4687669"/>
            <a:ext cx="1591141" cy="646331"/>
          </a:xfrm>
          <a:prstGeom prst="rect">
            <a:avLst/>
          </a:prstGeom>
          <a:noFill/>
        </p:spPr>
        <p:txBody>
          <a:bodyPr wrap="none" rtlCol="0">
            <a:spAutoFit/>
          </a:bodyPr>
          <a:lstStyle/>
          <a:p>
            <a:pPr algn="ctr"/>
            <a:r>
              <a:rPr lang="en-US" dirty="0">
                <a:solidFill>
                  <a:schemeClr val="tx2"/>
                </a:solidFill>
              </a:rPr>
              <a:t>Point to Object</a:t>
            </a:r>
          </a:p>
          <a:p>
            <a:pPr algn="ctr"/>
            <a:r>
              <a:rPr lang="en-US" dirty="0">
                <a:solidFill>
                  <a:schemeClr val="tx2"/>
                </a:solidFill>
              </a:rPr>
              <a:t>Dimensions</a:t>
            </a:r>
          </a:p>
        </p:txBody>
      </p:sp>
      <p:sp>
        <p:nvSpPr>
          <p:cNvPr id="10" name="Rectangle 9"/>
          <p:cNvSpPr/>
          <p:nvPr/>
        </p:nvSpPr>
        <p:spPr>
          <a:xfrm>
            <a:off x="635296" y="2433189"/>
            <a:ext cx="1600200" cy="762000"/>
          </a:xfrm>
          <a:prstGeom prst="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524695" y="2874302"/>
            <a:ext cx="6390705" cy="1474265"/>
          </a:xfrm>
          <a:prstGeom prst="rect">
            <a:avLst/>
          </a:prstGeom>
        </p:spPr>
      </p:pic>
      <p:pic>
        <p:nvPicPr>
          <p:cNvPr id="11" name="Picture 10"/>
          <p:cNvPicPr>
            <a:picLocks noChangeAspect="1"/>
          </p:cNvPicPr>
          <p:nvPr/>
        </p:nvPicPr>
        <p:blipFill>
          <a:blip r:embed="rId5"/>
          <a:stretch>
            <a:fillRect/>
          </a:stretch>
        </p:blipFill>
        <p:spPr>
          <a:xfrm>
            <a:off x="3459478" y="1799680"/>
            <a:ext cx="4561905" cy="4200000"/>
          </a:xfrm>
          <a:prstGeom prst="rect">
            <a:avLst/>
          </a:prstGeom>
        </p:spPr>
      </p:pic>
      <p:sp>
        <p:nvSpPr>
          <p:cNvPr id="14" name="Rectangle 13"/>
          <p:cNvSpPr/>
          <p:nvPr/>
        </p:nvSpPr>
        <p:spPr>
          <a:xfrm>
            <a:off x="3584696" y="2057400"/>
            <a:ext cx="3202152" cy="1409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stretch>
            <a:fillRect/>
          </a:stretch>
        </p:blipFill>
        <p:spPr>
          <a:xfrm>
            <a:off x="2524695" y="2045059"/>
            <a:ext cx="4262153" cy="974946"/>
          </a:xfrm>
          <a:prstGeom prst="rect">
            <a:avLst/>
          </a:prstGeom>
        </p:spPr>
      </p:pic>
      <p:sp>
        <p:nvSpPr>
          <p:cNvPr id="22" name="TextBox 21"/>
          <p:cNvSpPr txBox="1"/>
          <p:nvPr/>
        </p:nvSpPr>
        <p:spPr>
          <a:xfrm>
            <a:off x="4364153" y="1962478"/>
            <a:ext cx="2026642" cy="369332"/>
          </a:xfrm>
          <a:prstGeom prst="rect">
            <a:avLst/>
          </a:prstGeom>
          <a:noFill/>
        </p:spPr>
        <p:txBody>
          <a:bodyPr wrap="square" rtlCol="0">
            <a:spAutoFit/>
          </a:bodyPr>
          <a:lstStyle/>
          <a:p>
            <a:r>
              <a:rPr lang="en-US" dirty="0"/>
              <a:t>Add Target Offset</a:t>
            </a:r>
          </a:p>
        </p:txBody>
      </p:sp>
      <p:pic>
        <p:nvPicPr>
          <p:cNvPr id="23" name="Picture 22"/>
          <p:cNvPicPr>
            <a:picLocks noChangeAspect="1"/>
          </p:cNvPicPr>
          <p:nvPr/>
        </p:nvPicPr>
        <p:blipFill>
          <a:blip r:embed="rId7"/>
          <a:stretch>
            <a:fillRect/>
          </a:stretch>
        </p:blipFill>
        <p:spPr>
          <a:xfrm>
            <a:off x="2550095" y="3837577"/>
            <a:ext cx="4008153" cy="965405"/>
          </a:xfrm>
          <a:prstGeom prst="rect">
            <a:avLst/>
          </a:prstGeom>
        </p:spPr>
      </p:pic>
      <p:sp>
        <p:nvSpPr>
          <p:cNvPr id="24" name="TextBox 23"/>
          <p:cNvSpPr txBox="1"/>
          <p:nvPr/>
        </p:nvSpPr>
        <p:spPr>
          <a:xfrm>
            <a:off x="4018720" y="3629097"/>
            <a:ext cx="2432896" cy="369332"/>
          </a:xfrm>
          <a:prstGeom prst="rect">
            <a:avLst/>
          </a:prstGeom>
          <a:noFill/>
        </p:spPr>
        <p:txBody>
          <a:bodyPr wrap="square" rtlCol="0">
            <a:spAutoFit/>
          </a:bodyPr>
          <a:lstStyle/>
          <a:p>
            <a:r>
              <a:rPr lang="en-US" dirty="0"/>
              <a:t>Subtract Target Offset</a:t>
            </a:r>
          </a:p>
        </p:txBody>
      </p:sp>
      <p:pic>
        <p:nvPicPr>
          <p:cNvPr id="25" name="Picture 24"/>
          <p:cNvPicPr>
            <a:picLocks noChangeAspect="1"/>
          </p:cNvPicPr>
          <p:nvPr/>
        </p:nvPicPr>
        <p:blipFill>
          <a:blip r:embed="rId8"/>
          <a:stretch>
            <a:fillRect/>
          </a:stretch>
        </p:blipFill>
        <p:spPr>
          <a:xfrm>
            <a:off x="894157" y="5636070"/>
            <a:ext cx="4673491" cy="1069530"/>
          </a:xfrm>
          <a:prstGeom prst="rect">
            <a:avLst/>
          </a:prstGeom>
        </p:spPr>
      </p:pic>
      <p:sp>
        <p:nvSpPr>
          <p:cNvPr id="26" name="TextBox 25"/>
          <p:cNvSpPr txBox="1"/>
          <p:nvPr/>
        </p:nvSpPr>
        <p:spPr>
          <a:xfrm>
            <a:off x="2938748" y="5478672"/>
            <a:ext cx="1981200" cy="369332"/>
          </a:xfrm>
          <a:prstGeom prst="rect">
            <a:avLst/>
          </a:prstGeom>
          <a:noFill/>
        </p:spPr>
        <p:txBody>
          <a:bodyPr wrap="square" rtlCol="0">
            <a:spAutoFit/>
          </a:bodyPr>
          <a:lstStyle/>
          <a:p>
            <a:r>
              <a:rPr lang="en-US" dirty="0"/>
              <a:t>Object Use: Origin</a:t>
            </a:r>
          </a:p>
        </p:txBody>
      </p:sp>
      <p:sp>
        <p:nvSpPr>
          <p:cNvPr id="19" name="Title 1"/>
          <p:cNvSpPr txBox="1">
            <a:spLocks/>
          </p:cNvSpPr>
          <p:nvPr/>
        </p:nvSpPr>
        <p:spPr>
          <a:xfrm>
            <a:off x="1143000" y="510328"/>
            <a:ext cx="7543800" cy="907310"/>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Dimensions</a:t>
            </a:r>
          </a:p>
        </p:txBody>
      </p:sp>
    </p:spTree>
    <p:extLst>
      <p:ext uri="{BB962C8B-B14F-4D97-AF65-F5344CB8AC3E}">
        <p14:creationId xmlns:p14="http://schemas.microsoft.com/office/powerpoint/2010/main" val="166195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2" presetClass="entr" presetSubtype="4"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4" grpId="1" animBg="1"/>
      <p:bldP spid="22" grpId="0"/>
      <p:bldP spid="24" grpId="0"/>
      <p:bldP spid="2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0754" y="1752600"/>
            <a:ext cx="1676135" cy="2404888"/>
          </a:xfrm>
          <a:prstGeom prst="rect">
            <a:avLst/>
          </a:prstGeom>
        </p:spPr>
      </p:pic>
      <p:sp>
        <p:nvSpPr>
          <p:cNvPr id="9" name="TextBox 8"/>
          <p:cNvSpPr txBox="1"/>
          <p:nvPr/>
        </p:nvSpPr>
        <p:spPr>
          <a:xfrm>
            <a:off x="910754" y="4274229"/>
            <a:ext cx="1724510" cy="646331"/>
          </a:xfrm>
          <a:prstGeom prst="rect">
            <a:avLst/>
          </a:prstGeom>
          <a:noFill/>
        </p:spPr>
        <p:txBody>
          <a:bodyPr wrap="none" rtlCol="0">
            <a:spAutoFit/>
          </a:bodyPr>
          <a:lstStyle/>
          <a:p>
            <a:pPr algn="ctr"/>
            <a:r>
              <a:rPr lang="en-US" dirty="0">
                <a:solidFill>
                  <a:schemeClr val="tx2"/>
                </a:solidFill>
              </a:rPr>
              <a:t>Object to Object</a:t>
            </a:r>
          </a:p>
          <a:p>
            <a:pPr algn="ctr"/>
            <a:r>
              <a:rPr lang="en-US" dirty="0">
                <a:solidFill>
                  <a:schemeClr val="tx2"/>
                </a:solidFill>
              </a:rPr>
              <a:t>Dimensions</a:t>
            </a:r>
          </a:p>
        </p:txBody>
      </p:sp>
      <p:sp>
        <p:nvSpPr>
          <p:cNvPr id="10" name="Rectangle 9"/>
          <p:cNvSpPr/>
          <p:nvPr/>
        </p:nvSpPr>
        <p:spPr>
          <a:xfrm>
            <a:off x="973030" y="3077379"/>
            <a:ext cx="1519013" cy="533400"/>
          </a:xfrm>
          <a:prstGeom prst="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2082266" y="2696379"/>
            <a:ext cx="409777" cy="381000"/>
          </a:xfrm>
          <a:prstGeom prst="rect">
            <a:avLst/>
          </a:prstGeom>
          <a:noFill/>
          <a:ln w="381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910754" y="5037301"/>
            <a:ext cx="1566724" cy="1694482"/>
          </a:xfrm>
          <a:prstGeom prst="rect">
            <a:avLst/>
          </a:prstGeom>
        </p:spPr>
      </p:pic>
      <p:pic>
        <p:nvPicPr>
          <p:cNvPr id="2" name="Picture 1"/>
          <p:cNvPicPr>
            <a:picLocks noChangeAspect="1"/>
          </p:cNvPicPr>
          <p:nvPr/>
        </p:nvPicPr>
        <p:blipFill>
          <a:blip r:embed="rId5"/>
          <a:stretch>
            <a:fillRect/>
          </a:stretch>
        </p:blipFill>
        <p:spPr>
          <a:xfrm>
            <a:off x="2755790" y="2066449"/>
            <a:ext cx="5661044" cy="3520111"/>
          </a:xfrm>
          <a:prstGeom prst="rect">
            <a:avLst/>
          </a:prstGeom>
        </p:spPr>
      </p:pic>
      <p:pic>
        <p:nvPicPr>
          <p:cNvPr id="3" name="Picture 2"/>
          <p:cNvPicPr>
            <a:picLocks noChangeAspect="1"/>
          </p:cNvPicPr>
          <p:nvPr/>
        </p:nvPicPr>
        <p:blipFill>
          <a:blip r:embed="rId6"/>
          <a:stretch>
            <a:fillRect/>
          </a:stretch>
        </p:blipFill>
        <p:spPr>
          <a:xfrm>
            <a:off x="3300849" y="1943706"/>
            <a:ext cx="3924097" cy="3999080"/>
          </a:xfrm>
          <a:prstGeom prst="rect">
            <a:avLst/>
          </a:prstGeom>
        </p:spPr>
      </p:pic>
      <p:sp>
        <p:nvSpPr>
          <p:cNvPr id="6" name="Rectangle 5"/>
          <p:cNvSpPr/>
          <p:nvPr/>
        </p:nvSpPr>
        <p:spPr>
          <a:xfrm>
            <a:off x="4343400" y="4282341"/>
            <a:ext cx="1371600" cy="2835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stretch>
            <a:fillRect/>
          </a:stretch>
        </p:blipFill>
        <p:spPr>
          <a:xfrm>
            <a:off x="2755790" y="2185494"/>
            <a:ext cx="5761905" cy="3523809"/>
          </a:xfrm>
          <a:prstGeom prst="rect">
            <a:avLst/>
          </a:prstGeom>
        </p:spPr>
      </p:pic>
      <p:sp>
        <p:nvSpPr>
          <p:cNvPr id="17" name="Title 1"/>
          <p:cNvSpPr txBox="1">
            <a:spLocks/>
          </p:cNvSpPr>
          <p:nvPr/>
        </p:nvSpPr>
        <p:spPr>
          <a:xfrm>
            <a:off x="1143000" y="510328"/>
            <a:ext cx="7543800" cy="907310"/>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Dimensions</a:t>
            </a:r>
          </a:p>
        </p:txBody>
      </p:sp>
    </p:spTree>
    <p:extLst>
      <p:ext uri="{BB962C8B-B14F-4D97-AF65-F5344CB8AC3E}">
        <p14:creationId xmlns:p14="http://schemas.microsoft.com/office/powerpoint/2010/main" val="137584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style.rotation</p:attrName>
                                        </p:attrNameLst>
                                      </p:cBhvr>
                                      <p:tavLst>
                                        <p:tav tm="0">
                                          <p:val>
                                            <p:fltVal val="90"/>
                                          </p:val>
                                        </p:tav>
                                        <p:tav tm="100000">
                                          <p:val>
                                            <p:fltVal val="0"/>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6" grpId="0" animBg="1"/>
      <p:bldP spid="6"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p:cNvSpPr txBox="1">
            <a:spLocks/>
          </p:cNvSpPr>
          <p:nvPr/>
        </p:nvSpPr>
        <p:spPr>
          <a:xfrm>
            <a:off x="1457898" y="1101739"/>
            <a:ext cx="4399403" cy="37890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Arial" panose="020B0604020202020204" pitchFamily="34" charset="0"/>
                <a:cs typeface="Arial" panose="020B0604020202020204" pitchFamily="34" charset="0"/>
              </a:rPr>
              <a:t> – Screen Centric  Annotations</a:t>
            </a:r>
          </a:p>
          <a:p>
            <a:endParaRPr lang="en-US" sz="1800" dirty="0">
              <a:solidFill>
                <a:schemeClr val="tx2"/>
              </a:solidFill>
              <a:latin typeface="Arial" panose="020B0604020202020204" pitchFamily="34" charset="0"/>
              <a:cs typeface="Arial" panose="020B0604020202020204" pitchFamily="34" charset="0"/>
            </a:endParaRPr>
          </a:p>
          <a:p>
            <a:endParaRPr lang="en-US" sz="1800" dirty="0">
              <a:solidFill>
                <a:schemeClr val="tx2"/>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3"/>
          <a:stretch>
            <a:fillRect/>
          </a:stretch>
        </p:blipFill>
        <p:spPr>
          <a:xfrm>
            <a:off x="7339124" y="1086196"/>
            <a:ext cx="1763232" cy="5076400"/>
          </a:xfrm>
          <a:prstGeom prst="rect">
            <a:avLst/>
          </a:prstGeom>
        </p:spPr>
      </p:pic>
      <p:pic>
        <p:nvPicPr>
          <p:cNvPr id="26" name="Picture 25"/>
          <p:cNvPicPr>
            <a:picLocks noChangeAspect="1"/>
          </p:cNvPicPr>
          <p:nvPr/>
        </p:nvPicPr>
        <p:blipFill>
          <a:blip r:embed="rId4"/>
          <a:stretch>
            <a:fillRect/>
          </a:stretch>
        </p:blipFill>
        <p:spPr>
          <a:xfrm>
            <a:off x="381000" y="3581400"/>
            <a:ext cx="4038104" cy="3052846"/>
          </a:xfrm>
          <a:prstGeom prst="rect">
            <a:avLst/>
          </a:prstGeom>
        </p:spPr>
      </p:pic>
      <p:grpSp>
        <p:nvGrpSpPr>
          <p:cNvPr id="27" name="Group 26"/>
          <p:cNvGrpSpPr/>
          <p:nvPr/>
        </p:nvGrpSpPr>
        <p:grpSpPr>
          <a:xfrm>
            <a:off x="3782091" y="1781338"/>
            <a:ext cx="5133309" cy="4086062"/>
            <a:chOff x="3782091" y="1781338"/>
            <a:chExt cx="5133309" cy="4086062"/>
          </a:xfrm>
        </p:grpSpPr>
        <p:sp>
          <p:nvSpPr>
            <p:cNvPr id="4" name="Rectangle 3"/>
            <p:cNvSpPr/>
            <p:nvPr/>
          </p:nvSpPr>
          <p:spPr>
            <a:xfrm>
              <a:off x="7415324" y="3886200"/>
              <a:ext cx="1500076" cy="1981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flipV="1">
              <a:off x="5801139" y="1781338"/>
              <a:ext cx="1614185" cy="21048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5"/>
            <a:stretch>
              <a:fillRect/>
            </a:stretch>
          </p:blipFill>
          <p:spPr>
            <a:xfrm>
              <a:off x="3782091" y="1781338"/>
              <a:ext cx="2019048" cy="2609524"/>
            </a:xfrm>
            <a:prstGeom prst="rect">
              <a:avLst/>
            </a:prstGeom>
          </p:spPr>
        </p:pic>
        <p:cxnSp>
          <p:nvCxnSpPr>
            <p:cNvPr id="25" name="Straight Arrow Connector 24"/>
            <p:cNvCxnSpPr/>
            <p:nvPr/>
          </p:nvCxnSpPr>
          <p:spPr>
            <a:xfrm flipH="1" flipV="1">
              <a:off x="3886200" y="4390862"/>
              <a:ext cx="3452924" cy="14765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4114800" y="2362200"/>
            <a:ext cx="457200"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a:endCxn id="28" idx="1"/>
          </p:cNvCxnSpPr>
          <p:nvPr/>
        </p:nvCxnSpPr>
        <p:spPr>
          <a:xfrm>
            <a:off x="3200400" y="2514600"/>
            <a:ext cx="914400" cy="381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350726" y="2300499"/>
            <a:ext cx="1905000" cy="369332"/>
          </a:xfrm>
          <a:prstGeom prst="rect">
            <a:avLst/>
          </a:prstGeom>
          <a:noFill/>
        </p:spPr>
        <p:txBody>
          <a:bodyPr wrap="square" rtlCol="0">
            <a:spAutoFit/>
          </a:bodyPr>
          <a:lstStyle/>
          <a:p>
            <a:r>
              <a:rPr lang="en-US" dirty="0"/>
              <a:t>Add a New Callout</a:t>
            </a:r>
          </a:p>
        </p:txBody>
      </p:sp>
      <p:sp>
        <p:nvSpPr>
          <p:cNvPr id="32" name="Rectangle 31"/>
          <p:cNvSpPr/>
          <p:nvPr/>
        </p:nvSpPr>
        <p:spPr>
          <a:xfrm>
            <a:off x="3886200" y="2971800"/>
            <a:ext cx="1828800" cy="12954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a:endCxn id="32" idx="1"/>
          </p:cNvCxnSpPr>
          <p:nvPr/>
        </p:nvCxnSpPr>
        <p:spPr>
          <a:xfrm>
            <a:off x="2971800" y="3276600"/>
            <a:ext cx="914400" cy="3429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81000" y="2881804"/>
            <a:ext cx="2819400" cy="646331"/>
          </a:xfrm>
          <a:prstGeom prst="rect">
            <a:avLst/>
          </a:prstGeom>
          <a:noFill/>
        </p:spPr>
        <p:txBody>
          <a:bodyPr wrap="square" rtlCol="0">
            <a:spAutoFit/>
          </a:bodyPr>
          <a:lstStyle/>
          <a:p>
            <a:r>
              <a:rPr lang="en-US" dirty="0"/>
              <a:t>Choose to add text, vectors or relationship info</a:t>
            </a:r>
          </a:p>
        </p:txBody>
      </p:sp>
      <p:sp>
        <p:nvSpPr>
          <p:cNvPr id="2" name="Title 1"/>
          <p:cNvSpPr>
            <a:spLocks noGrp="1"/>
          </p:cNvSpPr>
          <p:nvPr>
            <p:ph type="title" idx="4294967295"/>
          </p:nvPr>
        </p:nvSpPr>
        <p:spPr>
          <a:xfrm>
            <a:off x="1143000" y="274638"/>
            <a:ext cx="7543800" cy="1143000"/>
          </a:xfrm>
        </p:spPr>
        <p:txBody>
          <a:bodyPr/>
          <a:lstStyle/>
          <a:p>
            <a:r>
              <a:rPr lang="en-US" dirty="0"/>
              <a:t>Callouts</a:t>
            </a:r>
          </a:p>
        </p:txBody>
      </p:sp>
    </p:spTree>
    <p:extLst>
      <p:ext uri="{BB962C8B-B14F-4D97-AF65-F5344CB8AC3E}">
        <p14:creationId xmlns:p14="http://schemas.microsoft.com/office/powerpoint/2010/main" val="88378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wipe(down)">
                                      <p:cBhvr>
                                        <p:cTn id="33" dur="500"/>
                                        <p:tgtEl>
                                          <p:spTgt spid="35"/>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000"/>
                                        <p:tgtEl>
                                          <p:spTgt spid="26"/>
                                        </p:tgtEl>
                                      </p:cBhvr>
                                    </p:animEffect>
                                    <p:anim calcmode="lin" valueType="num">
                                      <p:cBhvr>
                                        <p:cTn id="46" dur="1000" fill="hold"/>
                                        <p:tgtEl>
                                          <p:spTgt spid="26"/>
                                        </p:tgtEl>
                                        <p:attrNameLst>
                                          <p:attrName>ppt_x</p:attrName>
                                        </p:attrNameLst>
                                      </p:cBhvr>
                                      <p:tavLst>
                                        <p:tav tm="0">
                                          <p:val>
                                            <p:strVal val="#ppt_x"/>
                                          </p:val>
                                        </p:tav>
                                        <p:tav tm="100000">
                                          <p:val>
                                            <p:strVal val="#ppt_x"/>
                                          </p:val>
                                        </p:tav>
                                      </p:tavLst>
                                    </p:anim>
                                    <p:anim calcmode="lin" valueType="num">
                                      <p:cBhvr>
                                        <p:cTn id="4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31" grpId="0"/>
      <p:bldP spid="31" grpId="1"/>
      <p:bldP spid="32" grpId="0" animBg="1"/>
      <p:bldP spid="3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200" dirty="0"/>
              <a:t>Image Callout</a:t>
            </a:r>
          </a:p>
        </p:txBody>
      </p:sp>
      <p:pic>
        <p:nvPicPr>
          <p:cNvPr id="6" name="Picture 5"/>
          <p:cNvPicPr>
            <a:picLocks noChangeAspect="1"/>
          </p:cNvPicPr>
          <p:nvPr/>
        </p:nvPicPr>
        <p:blipFill>
          <a:blip r:embed="rId3"/>
          <a:stretch>
            <a:fillRect/>
          </a:stretch>
        </p:blipFill>
        <p:spPr>
          <a:xfrm>
            <a:off x="2463765" y="2057400"/>
            <a:ext cx="1740195" cy="2998490"/>
          </a:xfrm>
          <a:prstGeom prst="rect">
            <a:avLst/>
          </a:prstGeom>
        </p:spPr>
      </p:pic>
      <p:pic>
        <p:nvPicPr>
          <p:cNvPr id="9" name="Picture 8"/>
          <p:cNvPicPr>
            <a:picLocks noChangeAspect="1"/>
          </p:cNvPicPr>
          <p:nvPr/>
        </p:nvPicPr>
        <p:blipFill>
          <a:blip r:embed="rId4"/>
          <a:stretch>
            <a:fillRect/>
          </a:stretch>
        </p:blipFill>
        <p:spPr>
          <a:xfrm>
            <a:off x="4953000" y="2057400"/>
            <a:ext cx="2019048" cy="2609524"/>
          </a:xfrm>
          <a:prstGeom prst="rect">
            <a:avLst/>
          </a:prstGeom>
        </p:spPr>
      </p:pic>
      <p:sp>
        <p:nvSpPr>
          <p:cNvPr id="2" name="Rectangle 1"/>
          <p:cNvSpPr/>
          <p:nvPr/>
        </p:nvSpPr>
        <p:spPr>
          <a:xfrm>
            <a:off x="6451079" y="3705062"/>
            <a:ext cx="434830" cy="4026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p:cNvCxnSpPr/>
          <p:nvPr/>
        </p:nvCxnSpPr>
        <p:spPr>
          <a:xfrm flipV="1">
            <a:off x="3914109" y="3941536"/>
            <a:ext cx="2536970" cy="560686"/>
          </a:xfrm>
          <a:prstGeom prst="bentConnector3">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1143000" y="1742740"/>
            <a:ext cx="7469872" cy="3972260"/>
          </a:xfrm>
          <a:prstGeom prst="rect">
            <a:avLst/>
          </a:prstGeom>
        </p:spPr>
      </p:pic>
    </p:spTree>
    <p:extLst>
      <p:ext uri="{BB962C8B-B14F-4D97-AF65-F5344CB8AC3E}">
        <p14:creationId xmlns:p14="http://schemas.microsoft.com/office/powerpoint/2010/main" val="350872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53" presetClass="exit" presetSubtype="32" fill="hold" grpId="1" nodeType="with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par>
                          <p:cTn id="29" fill="hold">
                            <p:stCondLst>
                              <p:cond delay="500"/>
                            </p:stCondLst>
                            <p:childTnLst>
                              <p:par>
                                <p:cTn id="30" presetID="14" presetClass="exit" presetSubtype="10" fill="hold" nodeType="afterEffect">
                                  <p:stCondLst>
                                    <p:cond delay="0"/>
                                  </p:stCondLst>
                                  <p:childTnLst>
                                    <p:animEffect transition="out" filter="randombar(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par>
                          <p:cTn id="36" fill="hold">
                            <p:stCondLst>
                              <p:cond delay="1000"/>
                            </p:stCondLst>
                            <p:childTnLst>
                              <p:par>
                                <p:cTn id="37" presetID="31"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990600"/>
            <a:ext cx="5562600" cy="4648200"/>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pic>
        <p:nvPicPr>
          <p:cNvPr id="2" name="Picture 1"/>
          <p:cNvPicPr>
            <a:picLocks noChangeAspect="1"/>
          </p:cNvPicPr>
          <p:nvPr/>
        </p:nvPicPr>
        <p:blipFill>
          <a:blip r:embed="rId3"/>
          <a:stretch>
            <a:fillRect/>
          </a:stretch>
        </p:blipFill>
        <p:spPr>
          <a:xfrm>
            <a:off x="3206118" y="2386497"/>
            <a:ext cx="5607401" cy="3559788"/>
          </a:xfrm>
          <a:prstGeom prst="rect">
            <a:avLst/>
          </a:prstGeom>
        </p:spPr>
      </p:pic>
      <p:pic>
        <p:nvPicPr>
          <p:cNvPr id="3" name="Picture 2"/>
          <p:cNvPicPr>
            <a:picLocks noChangeAspect="1"/>
          </p:cNvPicPr>
          <p:nvPr/>
        </p:nvPicPr>
        <p:blipFill>
          <a:blip r:embed="rId4"/>
          <a:stretch>
            <a:fillRect/>
          </a:stretch>
        </p:blipFill>
        <p:spPr>
          <a:xfrm>
            <a:off x="685800" y="1722663"/>
            <a:ext cx="2387965" cy="3687537"/>
          </a:xfrm>
          <a:prstGeom prst="rect">
            <a:avLst/>
          </a:prstGeom>
        </p:spPr>
      </p:pic>
      <p:sp>
        <p:nvSpPr>
          <p:cNvPr id="11" name="Title 1"/>
          <p:cNvSpPr txBox="1">
            <a:spLocks/>
          </p:cNvSpPr>
          <p:nvPr/>
        </p:nvSpPr>
        <p:spPr>
          <a:xfrm>
            <a:off x="1143000" y="762000"/>
            <a:ext cx="7543800" cy="655638"/>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Callout Properties</a:t>
            </a:r>
          </a:p>
        </p:txBody>
      </p:sp>
    </p:spTree>
    <p:extLst>
      <p:ext uri="{BB962C8B-B14F-4D97-AF65-F5344CB8AC3E}">
        <p14:creationId xmlns:p14="http://schemas.microsoft.com/office/powerpoint/2010/main" val="6828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Callout (Max/Min)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3218894"/>
            <a:ext cx="6029239" cy="2323865"/>
          </a:xfrm>
        </p:spPr>
      </p:pic>
      <p:pic>
        <p:nvPicPr>
          <p:cNvPr id="4" name="Picture 3"/>
          <p:cNvPicPr>
            <a:picLocks noChangeAspect="1"/>
          </p:cNvPicPr>
          <p:nvPr/>
        </p:nvPicPr>
        <p:blipFill>
          <a:blip r:embed="rId4"/>
          <a:stretch>
            <a:fillRect/>
          </a:stretch>
        </p:blipFill>
        <p:spPr>
          <a:xfrm>
            <a:off x="2362200" y="2942899"/>
            <a:ext cx="2457143" cy="1904762"/>
          </a:xfrm>
          <a:prstGeom prst="rect">
            <a:avLst/>
          </a:prstGeom>
        </p:spPr>
      </p:pic>
      <p:pic>
        <p:nvPicPr>
          <p:cNvPr id="7" name="Picture 6"/>
          <p:cNvPicPr>
            <a:picLocks noChangeAspect="1"/>
          </p:cNvPicPr>
          <p:nvPr/>
        </p:nvPicPr>
        <p:blipFill>
          <a:blip r:embed="rId5"/>
          <a:stretch>
            <a:fillRect/>
          </a:stretch>
        </p:blipFill>
        <p:spPr>
          <a:xfrm>
            <a:off x="1633771" y="2560218"/>
            <a:ext cx="3742857" cy="3609524"/>
          </a:xfrm>
          <a:prstGeom prst="rect">
            <a:avLst/>
          </a:prstGeom>
        </p:spPr>
      </p:pic>
      <p:sp>
        <p:nvSpPr>
          <p:cNvPr id="8" name="TextBox 7"/>
          <p:cNvSpPr txBox="1"/>
          <p:nvPr/>
        </p:nvSpPr>
        <p:spPr>
          <a:xfrm>
            <a:off x="1905000" y="2133600"/>
            <a:ext cx="3200400" cy="369332"/>
          </a:xfrm>
          <a:prstGeom prst="rect">
            <a:avLst/>
          </a:prstGeom>
          <a:noFill/>
        </p:spPr>
        <p:txBody>
          <a:bodyPr wrap="square" rtlCol="0">
            <a:spAutoFit/>
          </a:bodyPr>
          <a:lstStyle/>
          <a:p>
            <a:r>
              <a:rPr lang="en-US" dirty="0"/>
              <a:t>Min/Max Vector Group Callout</a:t>
            </a:r>
          </a:p>
        </p:txBody>
      </p:sp>
      <p:pic>
        <p:nvPicPr>
          <p:cNvPr id="9" name="Picture 8"/>
          <p:cNvPicPr>
            <a:picLocks noChangeAspect="1"/>
          </p:cNvPicPr>
          <p:nvPr/>
        </p:nvPicPr>
        <p:blipFill>
          <a:blip r:embed="rId6"/>
          <a:stretch>
            <a:fillRect/>
          </a:stretch>
        </p:blipFill>
        <p:spPr>
          <a:xfrm>
            <a:off x="6840768" y="1698174"/>
            <a:ext cx="2019048" cy="2609524"/>
          </a:xfrm>
          <a:prstGeom prst="rect">
            <a:avLst/>
          </a:prstGeom>
        </p:spPr>
      </p:pic>
      <p:pic>
        <p:nvPicPr>
          <p:cNvPr id="3" name="Picture 2"/>
          <p:cNvPicPr>
            <a:picLocks noChangeAspect="1"/>
          </p:cNvPicPr>
          <p:nvPr/>
        </p:nvPicPr>
        <p:blipFill>
          <a:blip r:embed="rId7"/>
          <a:stretch>
            <a:fillRect/>
          </a:stretch>
        </p:blipFill>
        <p:spPr>
          <a:xfrm>
            <a:off x="7891272" y="3785616"/>
            <a:ext cx="419048" cy="371429"/>
          </a:xfrm>
          <a:prstGeom prst="rect">
            <a:avLst/>
          </a:prstGeom>
        </p:spPr>
      </p:pic>
    </p:spTree>
    <p:extLst>
      <p:ext uri="{BB962C8B-B14F-4D97-AF65-F5344CB8AC3E}">
        <p14:creationId xmlns:p14="http://schemas.microsoft.com/office/powerpoint/2010/main" val="340796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33333E-6 L -0.31094 -0.24584 " pathEditMode="relative" rAng="0" ptsTypes="AA">
                                      <p:cBhvr>
                                        <p:cTn id="6" dur="2000" fill="hold"/>
                                        <p:tgtEl>
                                          <p:spTgt spid="3"/>
                                        </p:tgtEl>
                                        <p:attrNameLst>
                                          <p:attrName>ppt_x</p:attrName>
                                          <p:attrName>ppt_y</p:attrName>
                                        </p:attrNameLst>
                                      </p:cBhvr>
                                      <p:rCtr x="-15556" y="-12292"/>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6" presetClass="exit" presetSubtype="21" fill="hold" nodeType="withEffect">
                                  <p:stCondLst>
                                    <p:cond delay="0"/>
                                  </p:stCondLst>
                                  <p:childTnLst>
                                    <p:animEffect transition="out" filter="barn(inVertical)">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Building a Report</a:t>
            </a:r>
          </a:p>
        </p:txBody>
      </p:sp>
    </p:spTree>
    <p:extLst>
      <p:ext uri="{BB962C8B-B14F-4D97-AF65-F5344CB8AC3E}">
        <p14:creationId xmlns:p14="http://schemas.microsoft.com/office/powerpoint/2010/main" val="4168244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a:stretch/>
        </p:blipFill>
        <p:spPr>
          <a:xfrm>
            <a:off x="1330711" y="3022261"/>
            <a:ext cx="7026020" cy="2546294"/>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sp>
        <p:nvSpPr>
          <p:cNvPr id="8" name="Text Placeholder 4"/>
          <p:cNvSpPr txBox="1">
            <a:spLocks/>
          </p:cNvSpPr>
          <p:nvPr/>
        </p:nvSpPr>
        <p:spPr>
          <a:xfrm>
            <a:off x="687644" y="1237160"/>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solidFill>
                  <a:schemeClr val="tx2"/>
                </a:solidFill>
                <a:latin typeface="Arial" panose="020B0604020202020204" pitchFamily="34" charset="0"/>
                <a:cs typeface="Arial" panose="020B0604020202020204" pitchFamily="34" charset="0"/>
              </a:rPr>
              <a:t>SA Reports:</a:t>
            </a:r>
          </a:p>
          <a:p>
            <a:r>
              <a:rPr lang="en-US" sz="2100" dirty="0">
                <a:solidFill>
                  <a:schemeClr val="tx2"/>
                </a:solidFill>
                <a:latin typeface="Arial" panose="020B0604020202020204" pitchFamily="34" charset="0"/>
                <a:cs typeface="Arial" panose="020B0604020202020204" pitchFamily="34" charset="0"/>
              </a:rPr>
              <a:t>Drag and Drop</a:t>
            </a:r>
          </a:p>
          <a:p>
            <a:r>
              <a:rPr lang="en-US" sz="2100" dirty="0">
                <a:solidFill>
                  <a:schemeClr val="tx2"/>
                </a:solidFill>
                <a:latin typeface="Arial" panose="020B0604020202020204" pitchFamily="34" charset="0"/>
                <a:cs typeface="Arial" panose="020B0604020202020204" pitchFamily="34" charset="0"/>
              </a:rPr>
              <a:t>Quick Reports</a:t>
            </a:r>
          </a:p>
          <a:p>
            <a:r>
              <a:rPr lang="en-US" sz="2000" dirty="0">
                <a:solidFill>
                  <a:schemeClr val="tx2"/>
                </a:solidFill>
                <a:latin typeface="Arial" panose="020B0604020202020204" pitchFamily="34" charset="0"/>
                <a:cs typeface="Arial" panose="020B0604020202020204" pitchFamily="34" charset="0"/>
              </a:rPr>
              <a:t>PDF/Excel Export</a:t>
            </a:r>
            <a:endParaRPr lang="en-US" sz="2400" dirty="0">
              <a:solidFill>
                <a:schemeClr val="tx2"/>
              </a:solidFill>
              <a:latin typeface="Arial" panose="020B0604020202020204" pitchFamily="34" charset="0"/>
              <a:cs typeface="Arial" panose="020B0604020202020204" pitchFamily="34" charset="0"/>
            </a:endParaRPr>
          </a:p>
          <a:p>
            <a:endParaRPr lang="en-US" sz="2400" dirty="0">
              <a:solidFill>
                <a:schemeClr val="tx2"/>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3205816" y="1742537"/>
            <a:ext cx="3499784" cy="3009476"/>
          </a:xfrm>
          <a:prstGeom prst="rect">
            <a:avLst/>
          </a:prstGeom>
        </p:spPr>
      </p:pic>
      <p:pic>
        <p:nvPicPr>
          <p:cNvPr id="9" name="Picture 8"/>
          <p:cNvPicPr>
            <a:picLocks noChangeAspect="1"/>
          </p:cNvPicPr>
          <p:nvPr/>
        </p:nvPicPr>
        <p:blipFill>
          <a:blip r:embed="rId5"/>
          <a:stretch>
            <a:fillRect/>
          </a:stretch>
        </p:blipFill>
        <p:spPr>
          <a:xfrm rot="1203451">
            <a:off x="3454893" y="2378304"/>
            <a:ext cx="4842602" cy="3633419"/>
          </a:xfrm>
          <a:prstGeom prst="rect">
            <a:avLst/>
          </a:prstGeom>
        </p:spPr>
      </p:pic>
      <p:pic>
        <p:nvPicPr>
          <p:cNvPr id="17" name="Picture 16"/>
          <p:cNvPicPr>
            <a:picLocks noChangeAspect="1"/>
          </p:cNvPicPr>
          <p:nvPr/>
        </p:nvPicPr>
        <p:blipFill>
          <a:blip r:embed="rId6"/>
          <a:stretch>
            <a:fillRect/>
          </a:stretch>
        </p:blipFill>
        <p:spPr>
          <a:xfrm rot="20358385">
            <a:off x="2095480" y="2990046"/>
            <a:ext cx="3699972" cy="3278399"/>
          </a:xfrm>
          <a:prstGeom prst="rect">
            <a:avLst/>
          </a:prstGeom>
        </p:spPr>
      </p:pic>
      <p:sp>
        <p:nvSpPr>
          <p:cNvPr id="18" name="Title 1"/>
          <p:cNvSpPr>
            <a:spLocks noGrp="1"/>
          </p:cNvSpPr>
          <p:nvPr>
            <p:ph type="title"/>
          </p:nvPr>
        </p:nvSpPr>
        <p:spPr>
          <a:xfrm>
            <a:off x="1143000" y="274638"/>
            <a:ext cx="7543800" cy="1143000"/>
          </a:xfrm>
        </p:spPr>
        <p:txBody>
          <a:bodyPr/>
          <a:lstStyle/>
          <a:p>
            <a:r>
              <a:rPr lang="en-US" dirty="0"/>
              <a:t>Building a Report</a:t>
            </a:r>
          </a:p>
        </p:txBody>
      </p:sp>
    </p:spTree>
    <p:extLst>
      <p:ext uri="{BB962C8B-B14F-4D97-AF65-F5344CB8AC3E}">
        <p14:creationId xmlns:p14="http://schemas.microsoft.com/office/powerpoint/2010/main" val="5436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style.rotation</p:attrName>
                                        </p:attrNameLst>
                                      </p:cBhvr>
                                      <p:tavLst>
                                        <p:tav tm="0">
                                          <p:val>
                                            <p:fltVal val="90"/>
                                          </p:val>
                                        </p:tav>
                                        <p:tav tm="100000">
                                          <p:val>
                                            <p:fltVal val="0"/>
                                          </p:val>
                                        </p:tav>
                                      </p:tavLst>
                                    </p:anim>
                                    <p:animEffect transition="in" filter="fade">
                                      <p:cBhvr>
                                        <p:cTn id="14" dur="1000"/>
                                        <p:tgtEl>
                                          <p:spTgt spid="9"/>
                                        </p:tgtEl>
                                      </p:cBhvr>
                                    </p:animEffect>
                                  </p:childTnLst>
                                </p:cTn>
                              </p:par>
                            </p:childTnLst>
                          </p:cTn>
                        </p:par>
                        <p:par>
                          <p:cTn id="15" fill="hold">
                            <p:stCondLst>
                              <p:cond delay="1500"/>
                            </p:stCondLst>
                            <p:childTnLst>
                              <p:par>
                                <p:cTn id="16" presetID="6"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4425" y="2392811"/>
            <a:ext cx="6934200" cy="3683794"/>
          </a:xfrm>
          <a:prstGeom prst="rect">
            <a:avLst/>
          </a:prstGeom>
        </p:spPr>
      </p:pic>
      <p:sp>
        <p:nvSpPr>
          <p:cNvPr id="3" name="TextBox 2"/>
          <p:cNvSpPr txBox="1"/>
          <p:nvPr/>
        </p:nvSpPr>
        <p:spPr>
          <a:xfrm>
            <a:off x="3439551" y="1612409"/>
            <a:ext cx="2283947" cy="646331"/>
          </a:xfrm>
          <a:prstGeom prst="rect">
            <a:avLst/>
          </a:prstGeom>
          <a:noFill/>
        </p:spPr>
        <p:txBody>
          <a:bodyPr wrap="square" rtlCol="0">
            <a:spAutoFit/>
          </a:bodyPr>
          <a:lstStyle/>
          <a:p>
            <a:r>
              <a:rPr lang="en-US" i="1" dirty="0"/>
              <a:t>Table Construction</a:t>
            </a:r>
          </a:p>
          <a:p>
            <a:endParaRPr lang="en-US" dirty="0"/>
          </a:p>
        </p:txBody>
      </p:sp>
      <p:sp>
        <p:nvSpPr>
          <p:cNvPr id="4" name="TextBox 3"/>
          <p:cNvSpPr txBox="1"/>
          <p:nvPr/>
        </p:nvSpPr>
        <p:spPr>
          <a:xfrm>
            <a:off x="6324600" y="1639669"/>
            <a:ext cx="1911870" cy="646331"/>
          </a:xfrm>
          <a:prstGeom prst="rect">
            <a:avLst/>
          </a:prstGeom>
          <a:noFill/>
        </p:spPr>
        <p:txBody>
          <a:bodyPr wrap="none" rtlCol="0">
            <a:spAutoFit/>
          </a:bodyPr>
          <a:lstStyle/>
          <a:p>
            <a:r>
              <a:rPr lang="en-US" i="1" dirty="0"/>
              <a:t>Report Generation</a:t>
            </a:r>
          </a:p>
          <a:p>
            <a:endParaRPr lang="en-US" dirty="0"/>
          </a:p>
        </p:txBody>
      </p:sp>
      <p:sp>
        <p:nvSpPr>
          <p:cNvPr id="10" name="TextBox 9"/>
          <p:cNvSpPr txBox="1"/>
          <p:nvPr/>
        </p:nvSpPr>
        <p:spPr>
          <a:xfrm>
            <a:off x="1066800" y="1639669"/>
            <a:ext cx="1558888" cy="369332"/>
          </a:xfrm>
          <a:prstGeom prst="rect">
            <a:avLst/>
          </a:prstGeom>
          <a:noFill/>
        </p:spPr>
        <p:txBody>
          <a:bodyPr wrap="none" rtlCol="0">
            <a:spAutoFit/>
          </a:bodyPr>
          <a:lstStyle/>
          <a:p>
            <a:r>
              <a:rPr lang="en-US" dirty="0"/>
              <a:t>Image Capture</a:t>
            </a:r>
          </a:p>
        </p:txBody>
      </p:sp>
      <p:sp>
        <p:nvSpPr>
          <p:cNvPr id="11"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Building a Report</a:t>
            </a:r>
          </a:p>
        </p:txBody>
      </p:sp>
    </p:spTree>
    <p:extLst>
      <p:ext uri="{BB962C8B-B14F-4D97-AF65-F5344CB8AC3E}">
        <p14:creationId xmlns:p14="http://schemas.microsoft.com/office/powerpoint/2010/main" val="70143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pic>
        <p:nvPicPr>
          <p:cNvPr id="7" name="Glar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2056" y="1735312"/>
            <a:ext cx="5774762" cy="4192477"/>
          </a:xfrm>
          <a:prstGeom prst="rect">
            <a:avLst/>
          </a:prstGeom>
        </p:spPr>
      </p:pic>
      <p:sp>
        <p:nvSpPr>
          <p:cNvPr id="23" name="Subtitle 2"/>
          <p:cNvSpPr txBox="1">
            <a:spLocks/>
          </p:cNvSpPr>
          <p:nvPr/>
        </p:nvSpPr>
        <p:spPr>
          <a:xfrm>
            <a:off x="381000" y="3170304"/>
            <a:ext cx="924043"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Beam Status</a:t>
            </a:r>
          </a:p>
        </p:txBody>
      </p:sp>
      <p:cxnSp>
        <p:nvCxnSpPr>
          <p:cNvPr id="21" name="Straight Arrow Connector 20"/>
          <p:cNvCxnSpPr>
            <a:endCxn id="23" idx="3"/>
          </p:cNvCxnSpPr>
          <p:nvPr/>
        </p:nvCxnSpPr>
        <p:spPr>
          <a:xfrm flipH="1" flipV="1">
            <a:off x="1305043" y="3511936"/>
            <a:ext cx="754025" cy="69464"/>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27" name="Subtitle 2"/>
          <p:cNvSpPr txBox="1">
            <a:spLocks/>
          </p:cNvSpPr>
          <p:nvPr/>
        </p:nvSpPr>
        <p:spPr>
          <a:xfrm>
            <a:off x="669692" y="2490665"/>
            <a:ext cx="906280" cy="3877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Home</a:t>
            </a:r>
          </a:p>
        </p:txBody>
      </p:sp>
      <p:cxnSp>
        <p:nvCxnSpPr>
          <p:cNvPr id="28" name="Straight Arrow Connector 27"/>
          <p:cNvCxnSpPr/>
          <p:nvPr/>
        </p:nvCxnSpPr>
        <p:spPr>
          <a:xfrm flipH="1" flipV="1">
            <a:off x="1521675" y="2762834"/>
            <a:ext cx="947782" cy="672487"/>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3" name="Subtitle 2"/>
          <p:cNvSpPr txBox="1">
            <a:spLocks/>
          </p:cNvSpPr>
          <p:nvPr/>
        </p:nvSpPr>
        <p:spPr>
          <a:xfrm>
            <a:off x="3551275" y="2544737"/>
            <a:ext cx="1251212"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Target Name</a:t>
            </a:r>
          </a:p>
        </p:txBody>
      </p:sp>
      <p:cxnSp>
        <p:nvCxnSpPr>
          <p:cNvPr id="44" name="Straight Arrow Connector 43"/>
          <p:cNvCxnSpPr/>
          <p:nvPr/>
        </p:nvCxnSpPr>
        <p:spPr>
          <a:xfrm flipV="1">
            <a:off x="3498113" y="2946280"/>
            <a:ext cx="368595" cy="430888"/>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6" name="Subtitle 2"/>
          <p:cNvSpPr txBox="1">
            <a:spLocks/>
          </p:cNvSpPr>
          <p:nvPr/>
        </p:nvSpPr>
        <p:spPr>
          <a:xfrm>
            <a:off x="2236429" y="4214184"/>
            <a:ext cx="1343588"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Tooling Quick-select</a:t>
            </a:r>
          </a:p>
        </p:txBody>
      </p:sp>
      <p:cxnSp>
        <p:nvCxnSpPr>
          <p:cNvPr id="47" name="Straight Arrow Connector 46"/>
          <p:cNvCxnSpPr/>
          <p:nvPr/>
        </p:nvCxnSpPr>
        <p:spPr>
          <a:xfrm flipH="1">
            <a:off x="2971800" y="3841456"/>
            <a:ext cx="225058" cy="423853"/>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2775744" y="3731987"/>
            <a:ext cx="768442" cy="52761"/>
          </a:xfrm>
          <a:prstGeom prst="rect">
            <a:avLst/>
          </a:prstGeom>
          <a:solidFill>
            <a:srgbClr val="00B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0" name="Subtitle 2"/>
          <p:cNvSpPr txBox="1">
            <a:spLocks/>
          </p:cNvSpPr>
          <p:nvPr/>
        </p:nvSpPr>
        <p:spPr>
          <a:xfrm>
            <a:off x="3392804" y="4140271"/>
            <a:ext cx="1562737"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Current offset(s)</a:t>
            </a:r>
          </a:p>
        </p:txBody>
      </p:sp>
      <p:cxnSp>
        <p:nvCxnSpPr>
          <p:cNvPr id="51" name="Straight Arrow Connector 50"/>
          <p:cNvCxnSpPr/>
          <p:nvPr/>
        </p:nvCxnSpPr>
        <p:spPr>
          <a:xfrm>
            <a:off x="3866708" y="3802469"/>
            <a:ext cx="244603" cy="377334"/>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2" name="Subtitle 2"/>
          <p:cNvSpPr txBox="1">
            <a:spLocks/>
          </p:cNvSpPr>
          <p:nvPr/>
        </p:nvSpPr>
        <p:spPr>
          <a:xfrm>
            <a:off x="5351669" y="4266787"/>
            <a:ext cx="1548502" cy="683264"/>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Measurement Profiles</a:t>
            </a:r>
          </a:p>
        </p:txBody>
      </p:sp>
      <p:cxnSp>
        <p:nvCxnSpPr>
          <p:cNvPr id="53" name="Straight Arrow Connector 52"/>
          <p:cNvCxnSpPr/>
          <p:nvPr/>
        </p:nvCxnSpPr>
        <p:spPr>
          <a:xfrm>
            <a:off x="5395659" y="3872677"/>
            <a:ext cx="543685" cy="392632"/>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4" name="Rectangle 53"/>
          <p:cNvSpPr/>
          <p:nvPr/>
        </p:nvSpPr>
        <p:spPr>
          <a:xfrm>
            <a:off x="4197666" y="3846480"/>
            <a:ext cx="2451227" cy="46298"/>
          </a:xfrm>
          <a:prstGeom prst="rect">
            <a:avLst/>
          </a:prstGeom>
          <a:solidFill>
            <a:srgbClr val="00B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7"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36080910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2"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par>
                                <p:cTn id="12" presetID="16" presetClass="entr" presetSubtype="21"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000"/>
                            </p:stCondLst>
                            <p:childTnLst>
                              <p:par>
                                <p:cTn id="23" presetID="16" presetClass="entr" presetSubtype="21"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barn(inVertical)">
                                      <p:cBhvr>
                                        <p:cTn id="25" dur="500"/>
                                        <p:tgtEl>
                                          <p:spTgt spid="43"/>
                                        </p:tgtEl>
                                      </p:cBhvr>
                                    </p:animEffect>
                                  </p:childTnLst>
                                </p:cTn>
                              </p:par>
                              <p:par>
                                <p:cTn id="26" presetID="16" presetClass="entr" presetSubtype="21"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barn(inVertical)">
                                      <p:cBhvr>
                                        <p:cTn id="28" dur="500"/>
                                        <p:tgtEl>
                                          <p:spTgt spid="44"/>
                                        </p:tgtEl>
                                      </p:cBhvr>
                                    </p:animEffect>
                                  </p:childTnLst>
                                </p:cTn>
                              </p:par>
                            </p:childTnLst>
                          </p:cTn>
                        </p:par>
                        <p:par>
                          <p:cTn id="29" fill="hold">
                            <p:stCondLst>
                              <p:cond delay="1500"/>
                            </p:stCondLst>
                            <p:childTnLst>
                              <p:par>
                                <p:cTn id="30" presetID="2" presetClass="entr" presetSubtype="4" fill="hold" grpId="0"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ppt_x"/>
                                          </p:val>
                                        </p:tav>
                                        <p:tav tm="100000">
                                          <p:val>
                                            <p:strVal val="#ppt_x"/>
                                          </p:val>
                                        </p:tav>
                                      </p:tavLst>
                                    </p:anim>
                                    <p:anim calcmode="lin" valueType="num">
                                      <p:cBhvr additive="base">
                                        <p:cTn id="33" dur="500" fill="hold"/>
                                        <p:tgtEl>
                                          <p:spTgt spid="46"/>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2" presetClass="entr" presetSubtype="4"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par>
                                <p:cTn id="48" presetID="22" presetClass="entr" presetSubtype="4"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childTnLst>
                          </p:cTn>
                        </p:par>
                        <p:par>
                          <p:cTn id="51" fill="hold">
                            <p:stCondLst>
                              <p:cond delay="3500"/>
                            </p:stCondLst>
                            <p:childTnLst>
                              <p:par>
                                <p:cTn id="52" presetID="10" presetClass="entr" presetSubtype="0" fill="hold" grpId="0" nodeType="after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500"/>
                                        <p:tgtEl>
                                          <p:spTgt spid="5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fade">
                                      <p:cBhvr>
                                        <p:cTn id="57" dur="500"/>
                                        <p:tgtEl>
                                          <p:spTgt spid="54"/>
                                        </p:tgtEl>
                                      </p:cBhvr>
                                    </p:animEffect>
                                  </p:childTnLst>
                                </p:cTn>
                              </p:par>
                              <p:par>
                                <p:cTn id="58" presetID="10" presetClass="entr" presetSubtype="0"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repeatCount="indefinite" fill="hold" display="0">
                  <p:stCondLst>
                    <p:cond delay="indefinite"/>
                  </p:stCondLst>
                </p:cTn>
                <p:tgtEl>
                  <p:spTgt spid="12"/>
                </p:tgtEl>
              </p:cMediaNode>
            </p:video>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 presetClass="mediacall" presetSubtype="0" fill="hold" nodeType="clickEffect">
                                  <p:stCondLst>
                                    <p:cond delay="0"/>
                                  </p:stCondLst>
                                  <p:childTnLst>
                                    <p:cmd type="call" cmd="togglePause">
                                      <p:cBhvr>
                                        <p:cTn id="66" dur="1" fill="hold"/>
                                        <p:tgtEl>
                                          <p:spTgt spid="12"/>
                                        </p:tgtEl>
                                      </p:cBhvr>
                                    </p:cmd>
                                  </p:childTnLst>
                                </p:cTn>
                              </p:par>
                            </p:childTnLst>
                          </p:cTn>
                        </p:par>
                      </p:childTnLst>
                    </p:cTn>
                  </p:par>
                </p:childTnLst>
              </p:cTn>
              <p:nextCondLst>
                <p:cond evt="onClick" delay="0">
                  <p:tgtEl>
                    <p:spTgt spid="12"/>
                  </p:tgtEl>
                </p:cond>
              </p:nextCondLst>
            </p:seq>
          </p:childTnLst>
        </p:cTn>
      </p:par>
    </p:tnLst>
    <p:bldLst>
      <p:bldP spid="23" grpId="0"/>
      <p:bldP spid="27" grpId="0"/>
      <p:bldP spid="43" grpId="0"/>
      <p:bldP spid="46" grpId="0"/>
      <p:bldP spid="49" grpId="0" animBg="1"/>
      <p:bldP spid="50" grpId="0"/>
      <p:bldP spid="52" grpId="0"/>
      <p:bldP spid="5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eremy\AppData\Local\Temp\SNAGHTML1dacf4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7330"/>
            <a:ext cx="3351212" cy="451022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52680" y="3158012"/>
            <a:ext cx="4419600" cy="2972059"/>
          </a:xfrm>
          <a:prstGeom prst="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7"/>
          <p:cNvSpPr txBox="1">
            <a:spLocks/>
          </p:cNvSpPr>
          <p:nvPr/>
        </p:nvSpPr>
        <p:spPr>
          <a:xfrm>
            <a:off x="609600" y="1659749"/>
            <a:ext cx="4040188" cy="32927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solidFill>
                  <a:schemeClr val="tx2"/>
                </a:solidFill>
                <a:latin typeface="Arial" panose="020B0604020202020204" pitchFamily="34" charset="0"/>
                <a:cs typeface="Arial" panose="020B0604020202020204" pitchFamily="34" charset="0"/>
              </a:rPr>
              <a:t>Users Options:</a:t>
            </a:r>
          </a:p>
        </p:txBody>
      </p:sp>
      <p:pic>
        <p:nvPicPr>
          <p:cNvPr id="8" name="Picture 7"/>
          <p:cNvPicPr>
            <a:picLocks noChangeAspect="1"/>
          </p:cNvPicPr>
          <p:nvPr/>
        </p:nvPicPr>
        <p:blipFill>
          <a:blip r:embed="rId4"/>
          <a:stretch>
            <a:fillRect/>
          </a:stretch>
        </p:blipFill>
        <p:spPr>
          <a:xfrm>
            <a:off x="605401" y="3215678"/>
            <a:ext cx="4330636" cy="2878224"/>
          </a:xfrm>
          <a:prstGeom prst="rect">
            <a:avLst/>
          </a:prstGeom>
        </p:spPr>
      </p:pic>
      <p:pic>
        <p:nvPicPr>
          <p:cNvPr id="6" name="Picture 5"/>
          <p:cNvPicPr>
            <a:picLocks noChangeAspect="1"/>
          </p:cNvPicPr>
          <p:nvPr/>
        </p:nvPicPr>
        <p:blipFill>
          <a:blip r:embed="rId5"/>
          <a:stretch>
            <a:fillRect/>
          </a:stretch>
        </p:blipFill>
        <p:spPr>
          <a:xfrm>
            <a:off x="605400" y="3207440"/>
            <a:ext cx="4330637" cy="2878224"/>
          </a:xfrm>
          <a:prstGeom prst="rect">
            <a:avLst/>
          </a:prstGeom>
        </p:spPr>
      </p:pic>
      <p:sp>
        <p:nvSpPr>
          <p:cNvPr id="9" name="Rectangle 8"/>
          <p:cNvSpPr/>
          <p:nvPr/>
        </p:nvSpPr>
        <p:spPr>
          <a:xfrm>
            <a:off x="5598844" y="3385583"/>
            <a:ext cx="1235014" cy="31028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83286" y="4867443"/>
            <a:ext cx="1678864" cy="746132"/>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p:cNvSpPr txBox="1">
            <a:spLocks/>
          </p:cNvSpPr>
          <p:nvPr/>
        </p:nvSpPr>
        <p:spPr>
          <a:xfrm>
            <a:off x="838201" y="1998256"/>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Display Options</a:t>
            </a:r>
          </a:p>
          <a:p>
            <a:pPr marL="342900" indent="-342900" algn="l">
              <a:buFont typeface="Wingdings" panose="05000000000000000000" pitchFamily="2" charset="2"/>
              <a:buChar char="Ø"/>
            </a:pPr>
            <a:r>
              <a:rPr lang="en-US" sz="2000" i="1" dirty="0"/>
              <a:t>Unit Control</a:t>
            </a:r>
            <a:endParaRPr lang="en-US" sz="1600" i="1" dirty="0"/>
          </a:p>
        </p:txBody>
      </p:sp>
      <p:pic>
        <p:nvPicPr>
          <p:cNvPr id="3" name="Picture 2"/>
          <p:cNvPicPr>
            <a:picLocks noChangeAspect="1"/>
          </p:cNvPicPr>
          <p:nvPr/>
        </p:nvPicPr>
        <p:blipFill>
          <a:blip r:embed="rId6"/>
          <a:stretch>
            <a:fillRect/>
          </a:stretch>
        </p:blipFill>
        <p:spPr>
          <a:xfrm>
            <a:off x="847725" y="2819400"/>
            <a:ext cx="3889350" cy="3981114"/>
          </a:xfrm>
          <a:prstGeom prst="rect">
            <a:avLst/>
          </a:prstGeom>
        </p:spPr>
      </p:pic>
      <p:pic>
        <p:nvPicPr>
          <p:cNvPr id="4" name="Picture 3"/>
          <p:cNvPicPr>
            <a:picLocks noChangeAspect="1"/>
          </p:cNvPicPr>
          <p:nvPr/>
        </p:nvPicPr>
        <p:blipFill>
          <a:blip r:embed="rId7"/>
          <a:stretch>
            <a:fillRect/>
          </a:stretch>
        </p:blipFill>
        <p:spPr>
          <a:xfrm>
            <a:off x="857249" y="2819400"/>
            <a:ext cx="3889350" cy="3981114"/>
          </a:xfrm>
          <a:prstGeom prst="rect">
            <a:avLst/>
          </a:prstGeom>
        </p:spPr>
      </p:pic>
      <p:pic>
        <p:nvPicPr>
          <p:cNvPr id="5" name="Picture 4"/>
          <p:cNvPicPr>
            <a:picLocks noChangeAspect="1"/>
          </p:cNvPicPr>
          <p:nvPr/>
        </p:nvPicPr>
        <p:blipFill rotWithShape="1">
          <a:blip r:embed="rId8"/>
          <a:srcRect t="9434" r="57010" b="52738"/>
          <a:stretch/>
        </p:blipFill>
        <p:spPr>
          <a:xfrm>
            <a:off x="6909560" y="4952999"/>
            <a:ext cx="710440" cy="243957"/>
          </a:xfrm>
          <a:prstGeom prst="rect">
            <a:avLst/>
          </a:prstGeom>
          <a:ln w="25400">
            <a:solidFill>
              <a:srgbClr val="FF0000"/>
            </a:solidFill>
          </a:ln>
        </p:spPr>
      </p:pic>
      <p:sp>
        <p:nvSpPr>
          <p:cNvPr id="22"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Building a Report</a:t>
            </a:r>
          </a:p>
        </p:txBody>
      </p:sp>
    </p:spTree>
    <p:extLst>
      <p:ext uri="{BB962C8B-B14F-4D97-AF65-F5344CB8AC3E}">
        <p14:creationId xmlns:p14="http://schemas.microsoft.com/office/powerpoint/2010/main" val="385673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par>
                          <p:cTn id="32" fill="hold">
                            <p:stCondLst>
                              <p:cond delay="500"/>
                            </p:stCondLst>
                            <p:childTnLst>
                              <p:par>
                                <p:cTn id="33" presetID="10" presetClass="exit" presetSubtype="0" fill="hold" nodeType="after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914400" y="2017566"/>
            <a:ext cx="2744166" cy="67432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Angular Units…</a:t>
            </a:r>
          </a:p>
        </p:txBody>
      </p:sp>
      <p:sp>
        <p:nvSpPr>
          <p:cNvPr id="12" name="Content Placeholder 7"/>
          <p:cNvSpPr txBox="1">
            <a:spLocks/>
          </p:cNvSpPr>
          <p:nvPr/>
        </p:nvSpPr>
        <p:spPr>
          <a:xfrm>
            <a:off x="665330" y="1609509"/>
            <a:ext cx="2382670" cy="600291"/>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solidFill>
                  <a:schemeClr val="tx2"/>
                </a:solidFill>
                <a:latin typeface="Arial" panose="020B0604020202020204" pitchFamily="34" charset="0"/>
                <a:cs typeface="Arial" panose="020B0604020202020204" pitchFamily="34" charset="0"/>
              </a:rPr>
              <a:t>Users Options:</a:t>
            </a:r>
          </a:p>
        </p:txBody>
      </p:sp>
      <p:pic>
        <p:nvPicPr>
          <p:cNvPr id="3" name="Picture 2"/>
          <p:cNvPicPr>
            <a:picLocks noChangeAspect="1"/>
          </p:cNvPicPr>
          <p:nvPr/>
        </p:nvPicPr>
        <p:blipFill rotWithShape="1">
          <a:blip r:embed="rId3"/>
          <a:srcRect t="5642" b="6874"/>
          <a:stretch/>
        </p:blipFill>
        <p:spPr>
          <a:xfrm>
            <a:off x="5885644" y="3664855"/>
            <a:ext cx="2937734" cy="1514708"/>
          </a:xfrm>
          <a:prstGeom prst="rect">
            <a:avLst/>
          </a:prstGeom>
        </p:spPr>
      </p:pic>
      <p:pic>
        <p:nvPicPr>
          <p:cNvPr id="10" name="Picture 9"/>
          <p:cNvPicPr>
            <a:picLocks noChangeAspect="1"/>
          </p:cNvPicPr>
          <p:nvPr/>
        </p:nvPicPr>
        <p:blipFill>
          <a:blip r:embed="rId4"/>
          <a:stretch>
            <a:fillRect/>
          </a:stretch>
        </p:blipFill>
        <p:spPr>
          <a:xfrm>
            <a:off x="3245639" y="1723218"/>
            <a:ext cx="3562139" cy="21629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Rectangle 12"/>
          <p:cNvSpPr/>
          <p:nvPr/>
        </p:nvSpPr>
        <p:spPr>
          <a:xfrm>
            <a:off x="4991031" y="2286000"/>
            <a:ext cx="1295400" cy="72800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1295400" y="4239620"/>
            <a:ext cx="2346501" cy="2238863"/>
          </a:xfrm>
          <a:prstGeom prst="rect">
            <a:avLst/>
          </a:prstGeom>
        </p:spPr>
      </p:pic>
      <p:pic>
        <p:nvPicPr>
          <p:cNvPr id="16" name="Picture 15"/>
          <p:cNvPicPr>
            <a:picLocks noChangeAspect="1"/>
          </p:cNvPicPr>
          <p:nvPr/>
        </p:nvPicPr>
        <p:blipFill>
          <a:blip r:embed="rId6"/>
          <a:stretch>
            <a:fillRect/>
          </a:stretch>
        </p:blipFill>
        <p:spPr>
          <a:xfrm>
            <a:off x="6932702" y="1820778"/>
            <a:ext cx="2010095" cy="1840412"/>
          </a:xfrm>
          <a:prstGeom prst="rect">
            <a:avLst/>
          </a:prstGeom>
        </p:spPr>
      </p:pic>
      <p:sp>
        <p:nvSpPr>
          <p:cNvPr id="17" name="Rounded Rectangle 16"/>
          <p:cNvSpPr/>
          <p:nvPr/>
        </p:nvSpPr>
        <p:spPr>
          <a:xfrm>
            <a:off x="8189009" y="2017566"/>
            <a:ext cx="381000" cy="168587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a:stCxn id="13" idx="3"/>
          </p:cNvCxnSpPr>
          <p:nvPr/>
        </p:nvCxnSpPr>
        <p:spPr>
          <a:xfrm flipV="1">
            <a:off x="6286431" y="2175809"/>
            <a:ext cx="1902578" cy="474194"/>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7"/>
          <a:stretch>
            <a:fillRect/>
          </a:stretch>
        </p:blipFill>
        <p:spPr>
          <a:xfrm>
            <a:off x="3910653" y="4914342"/>
            <a:ext cx="2465691" cy="1867458"/>
          </a:xfrm>
          <a:prstGeom prst="rect">
            <a:avLst/>
          </a:prstGeom>
        </p:spPr>
      </p:pic>
      <p:sp>
        <p:nvSpPr>
          <p:cNvPr id="23" name="Oval 22"/>
          <p:cNvSpPr/>
          <p:nvPr/>
        </p:nvSpPr>
        <p:spPr>
          <a:xfrm>
            <a:off x="1447800" y="5286714"/>
            <a:ext cx="838200" cy="2758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Building a Report</a:t>
            </a:r>
          </a:p>
        </p:txBody>
      </p:sp>
    </p:spTree>
    <p:extLst>
      <p:ext uri="{BB962C8B-B14F-4D97-AF65-F5344CB8AC3E}">
        <p14:creationId xmlns:p14="http://schemas.microsoft.com/office/powerpoint/2010/main" val="21786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45"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0"/>
                                        <p:tgtEl>
                                          <p:spTgt spid="23"/>
                                        </p:tgtEl>
                                      </p:cBhvr>
                                    </p:animEffect>
                                    <p:anim calcmode="lin" valueType="num">
                                      <p:cBhvr>
                                        <p:cTn id="30" dur="2000" fill="hold"/>
                                        <p:tgtEl>
                                          <p:spTgt spid="23"/>
                                        </p:tgtEl>
                                        <p:attrNameLst>
                                          <p:attrName>ppt_w</p:attrName>
                                        </p:attrNameLst>
                                      </p:cBhvr>
                                      <p:tavLst>
                                        <p:tav tm="0" fmla="#ppt_w*sin(2.5*pi*$)">
                                          <p:val>
                                            <p:fltVal val="0"/>
                                          </p:val>
                                        </p:tav>
                                        <p:tav tm="100000">
                                          <p:val>
                                            <p:fltVal val="1"/>
                                          </p:val>
                                        </p:tav>
                                      </p:tavLst>
                                    </p:anim>
                                    <p:anim calcmode="lin" valueType="num">
                                      <p:cBhvr>
                                        <p:cTn id="31" dur="2000" fill="hold"/>
                                        <p:tgtEl>
                                          <p:spTgt spid="23"/>
                                        </p:tgtEl>
                                        <p:attrNameLst>
                                          <p:attrName>ppt_h</p:attrName>
                                        </p:attrNameLst>
                                      </p:cBhvr>
                                      <p:tavLst>
                                        <p:tav tm="0">
                                          <p:val>
                                            <p:strVal val="#ppt_h"/>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par>
                          <p:cTn id="35" fill="hold">
                            <p:stCondLst>
                              <p:cond delay="2000"/>
                            </p:stCondLst>
                            <p:childTnLst>
                              <p:par>
                                <p:cTn id="36" presetID="42" presetClass="path" presetSubtype="0" accel="50000" decel="50000" fill="hold" grpId="1" nodeType="afterEffect">
                                  <p:stCondLst>
                                    <p:cond delay="0"/>
                                  </p:stCondLst>
                                  <p:childTnLst>
                                    <p:animMotion origin="layout" path="M 3.33333E-6 -2.22222E-6 L 0.27916 -0.03565 " pathEditMode="relative" rAng="0" ptsTypes="AA">
                                      <p:cBhvr>
                                        <p:cTn id="37" dur="2000" fill="hold"/>
                                        <p:tgtEl>
                                          <p:spTgt spid="23"/>
                                        </p:tgtEl>
                                        <p:attrNameLst>
                                          <p:attrName>ppt_x</p:attrName>
                                          <p:attrName>ppt_y</p:attrName>
                                        </p:attrNameLst>
                                      </p:cBhvr>
                                      <p:rCtr x="13958" y="-1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P spid="23"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3253"/>
          <a:stretch/>
        </p:blipFill>
        <p:spPr>
          <a:xfrm>
            <a:off x="5943600" y="1688069"/>
            <a:ext cx="1410680" cy="4724400"/>
          </a:xfrm>
          <a:prstGeom prst="rect">
            <a:avLst/>
          </a:prstGeom>
        </p:spPr>
      </p:pic>
      <p:sp>
        <p:nvSpPr>
          <p:cNvPr id="4" name="Rectangle 3"/>
          <p:cNvSpPr/>
          <p:nvPr/>
        </p:nvSpPr>
        <p:spPr>
          <a:xfrm>
            <a:off x="5943600" y="1916668"/>
            <a:ext cx="381000"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7" idx="3"/>
            <a:endCxn id="4" idx="1"/>
          </p:cNvCxnSpPr>
          <p:nvPr/>
        </p:nvCxnSpPr>
        <p:spPr>
          <a:xfrm>
            <a:off x="5101422" y="1913150"/>
            <a:ext cx="842178" cy="19401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307773" y="1728484"/>
            <a:ext cx="1793649" cy="369332"/>
          </a:xfrm>
          <a:prstGeom prst="rect">
            <a:avLst/>
          </a:prstGeom>
          <a:noFill/>
        </p:spPr>
        <p:txBody>
          <a:bodyPr wrap="square" rtlCol="0">
            <a:spAutoFit/>
          </a:bodyPr>
          <a:lstStyle/>
          <a:p>
            <a:r>
              <a:rPr lang="en-US" dirty="0"/>
              <a:t>Add new Report</a:t>
            </a:r>
          </a:p>
        </p:txBody>
      </p:sp>
      <p:pic>
        <p:nvPicPr>
          <p:cNvPr id="8" name="Picture 7"/>
          <p:cNvPicPr>
            <a:picLocks noChangeAspect="1"/>
          </p:cNvPicPr>
          <p:nvPr/>
        </p:nvPicPr>
        <p:blipFill>
          <a:blip r:embed="rId4"/>
          <a:stretch>
            <a:fillRect/>
          </a:stretch>
        </p:blipFill>
        <p:spPr>
          <a:xfrm>
            <a:off x="748958" y="2239072"/>
            <a:ext cx="4610960" cy="4119124"/>
          </a:xfrm>
          <a:prstGeom prst="rect">
            <a:avLst/>
          </a:prstGeom>
        </p:spPr>
      </p:pic>
      <p:pic>
        <p:nvPicPr>
          <p:cNvPr id="9" name="Picture 8"/>
          <p:cNvPicPr>
            <a:picLocks noChangeAspect="1"/>
          </p:cNvPicPr>
          <p:nvPr/>
        </p:nvPicPr>
        <p:blipFill>
          <a:blip r:embed="rId5"/>
          <a:stretch>
            <a:fillRect/>
          </a:stretch>
        </p:blipFill>
        <p:spPr>
          <a:xfrm>
            <a:off x="914400" y="3135868"/>
            <a:ext cx="3408165" cy="2193633"/>
          </a:xfrm>
          <a:prstGeom prst="rect">
            <a:avLst/>
          </a:prstGeom>
        </p:spPr>
      </p:pic>
      <p:pic>
        <p:nvPicPr>
          <p:cNvPr id="10" name="Picture 9"/>
          <p:cNvPicPr>
            <a:picLocks noChangeAspect="1"/>
          </p:cNvPicPr>
          <p:nvPr/>
        </p:nvPicPr>
        <p:blipFill>
          <a:blip r:embed="rId6"/>
          <a:stretch>
            <a:fillRect/>
          </a:stretch>
        </p:blipFill>
        <p:spPr>
          <a:xfrm>
            <a:off x="1138921" y="5426183"/>
            <a:ext cx="2000798" cy="799135"/>
          </a:xfrm>
          <a:prstGeom prst="rect">
            <a:avLst/>
          </a:prstGeom>
        </p:spPr>
      </p:pic>
      <p:sp>
        <p:nvSpPr>
          <p:cNvPr id="12" name="TextBox 11"/>
          <p:cNvSpPr txBox="1"/>
          <p:nvPr/>
        </p:nvSpPr>
        <p:spPr>
          <a:xfrm>
            <a:off x="914400" y="6400800"/>
            <a:ext cx="1905000" cy="369332"/>
          </a:xfrm>
          <a:prstGeom prst="rect">
            <a:avLst/>
          </a:prstGeom>
          <a:noFill/>
        </p:spPr>
        <p:txBody>
          <a:bodyPr wrap="square" rtlCol="0">
            <a:spAutoFit/>
          </a:bodyPr>
          <a:lstStyle/>
          <a:p>
            <a:r>
              <a:rPr lang="en-US" dirty="0"/>
              <a:t>Drag and Drop</a:t>
            </a:r>
          </a:p>
        </p:txBody>
      </p:sp>
      <p:sp>
        <p:nvSpPr>
          <p:cNvPr id="14"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Building a Report</a:t>
            </a:r>
          </a:p>
        </p:txBody>
      </p:sp>
    </p:spTree>
    <p:extLst>
      <p:ext uri="{BB962C8B-B14F-4D97-AF65-F5344CB8AC3E}">
        <p14:creationId xmlns:p14="http://schemas.microsoft.com/office/powerpoint/2010/main" val="2029477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5859" y="1698463"/>
            <a:ext cx="5827554" cy="4230804"/>
          </a:xfrm>
          <a:prstGeom prst="rect">
            <a:avLst/>
          </a:prstGeom>
        </p:spPr>
      </p:pic>
      <p:pic>
        <p:nvPicPr>
          <p:cNvPr id="7" name="Glar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7012" y="1735312"/>
            <a:ext cx="5774762" cy="4192477"/>
          </a:xfrm>
          <a:prstGeom prst="rect">
            <a:avLst/>
          </a:prstGeom>
        </p:spPr>
      </p:pic>
      <p:pic>
        <p:nvPicPr>
          <p:cNvPr id="2" name="drag and dr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11179" y="1923350"/>
            <a:ext cx="5436973" cy="3201100"/>
          </a:xfrm>
          <a:prstGeom prst="rect">
            <a:avLst/>
          </a:prstGeom>
        </p:spPr>
      </p:pic>
      <p:sp>
        <p:nvSpPr>
          <p:cNvPr id="8"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Building a Report</a:t>
            </a:r>
          </a:p>
        </p:txBody>
      </p:sp>
    </p:spTree>
    <p:extLst>
      <p:ext uri="{BB962C8B-B14F-4D97-AF65-F5344CB8AC3E}">
        <p14:creationId xmlns:p14="http://schemas.microsoft.com/office/powerpoint/2010/main" val="91927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Generate a Quick Report</a:t>
            </a:r>
          </a:p>
        </p:txBody>
      </p:sp>
      <p:pic>
        <p:nvPicPr>
          <p:cNvPr id="6" name="Picture 5"/>
          <p:cNvPicPr>
            <a:picLocks noChangeAspect="1"/>
          </p:cNvPicPr>
          <p:nvPr/>
        </p:nvPicPr>
        <p:blipFill rotWithShape="1">
          <a:blip r:embed="rId3"/>
          <a:srcRect b="58381"/>
          <a:stretch/>
        </p:blipFill>
        <p:spPr>
          <a:xfrm>
            <a:off x="2288897" y="1676400"/>
            <a:ext cx="2330545" cy="5076042"/>
          </a:xfrm>
          <a:prstGeom prst="rect">
            <a:avLst/>
          </a:prstGeom>
        </p:spPr>
      </p:pic>
      <p:pic>
        <p:nvPicPr>
          <p:cNvPr id="4" name="Picture 3"/>
          <p:cNvPicPr>
            <a:picLocks noChangeAspect="1"/>
          </p:cNvPicPr>
          <p:nvPr/>
        </p:nvPicPr>
        <p:blipFill>
          <a:blip r:embed="rId4"/>
          <a:stretch>
            <a:fillRect/>
          </a:stretch>
        </p:blipFill>
        <p:spPr>
          <a:xfrm>
            <a:off x="5029200" y="1905000"/>
            <a:ext cx="3924912" cy="3376352"/>
          </a:xfrm>
          <a:prstGeom prst="rect">
            <a:avLst/>
          </a:prstGeom>
        </p:spPr>
      </p:pic>
      <p:sp>
        <p:nvSpPr>
          <p:cNvPr id="8" name="Notched Right Arrow 7"/>
          <p:cNvSpPr/>
          <p:nvPr/>
        </p:nvSpPr>
        <p:spPr>
          <a:xfrm>
            <a:off x="609600" y="4214421"/>
            <a:ext cx="2054502" cy="637032"/>
          </a:xfrm>
          <a:prstGeom prst="notched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43000" y="4394437"/>
            <a:ext cx="838200" cy="276999"/>
          </a:xfrm>
          <a:prstGeom prst="rect">
            <a:avLst/>
          </a:prstGeom>
          <a:solidFill>
            <a:schemeClr val="bg1">
              <a:lumMod val="85000"/>
            </a:schemeClr>
          </a:solidFill>
        </p:spPr>
        <p:txBody>
          <a:bodyPr wrap="square" rtlCol="0">
            <a:spAutoFit/>
          </a:bodyPr>
          <a:lstStyle/>
          <a:p>
            <a:r>
              <a:rPr lang="en-US" sz="1200" dirty="0"/>
              <a:t>Right-Click</a:t>
            </a:r>
          </a:p>
        </p:txBody>
      </p:sp>
      <p:sp>
        <p:nvSpPr>
          <p:cNvPr id="10" name="Rectangle 9"/>
          <p:cNvSpPr/>
          <p:nvPr/>
        </p:nvSpPr>
        <p:spPr>
          <a:xfrm>
            <a:off x="7848600" y="3200400"/>
            <a:ext cx="1105512" cy="22860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57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3522" y="1634816"/>
            <a:ext cx="4820478" cy="369332"/>
          </a:xfrm>
          <a:prstGeom prst="rect">
            <a:avLst/>
          </a:prstGeom>
          <a:noFill/>
        </p:spPr>
        <p:txBody>
          <a:bodyPr wrap="square" rtlCol="0">
            <a:spAutoFit/>
          </a:bodyPr>
          <a:lstStyle/>
          <a:p>
            <a:r>
              <a:rPr lang="en-US" dirty="0"/>
              <a:t>Dynamic Reporting with Geometry Relationships</a:t>
            </a:r>
          </a:p>
        </p:txBody>
      </p:sp>
      <p:pic>
        <p:nvPicPr>
          <p:cNvPr id="31" name="Picture 30"/>
          <p:cNvPicPr>
            <a:picLocks noChangeAspect="1"/>
          </p:cNvPicPr>
          <p:nvPr/>
        </p:nvPicPr>
        <p:blipFill>
          <a:blip r:embed="rId3"/>
          <a:stretch>
            <a:fillRect/>
          </a:stretch>
        </p:blipFill>
        <p:spPr>
          <a:xfrm>
            <a:off x="5946216" y="1660569"/>
            <a:ext cx="1821331" cy="5019150"/>
          </a:xfrm>
          <a:prstGeom prst="rect">
            <a:avLst/>
          </a:prstGeom>
        </p:spPr>
      </p:pic>
      <p:pic>
        <p:nvPicPr>
          <p:cNvPr id="4096" name="Picture 4095"/>
          <p:cNvPicPr>
            <a:picLocks noChangeAspect="1"/>
          </p:cNvPicPr>
          <p:nvPr/>
        </p:nvPicPr>
        <p:blipFill>
          <a:blip r:embed="rId4"/>
          <a:stretch>
            <a:fillRect/>
          </a:stretch>
        </p:blipFill>
        <p:spPr>
          <a:xfrm>
            <a:off x="612913" y="2251042"/>
            <a:ext cx="4989584" cy="4300114"/>
          </a:xfrm>
          <a:prstGeom prst="rect">
            <a:avLst/>
          </a:prstGeom>
        </p:spPr>
      </p:pic>
      <p:pic>
        <p:nvPicPr>
          <p:cNvPr id="4097" name="Picture 4096"/>
          <p:cNvPicPr>
            <a:picLocks noChangeAspect="1"/>
          </p:cNvPicPr>
          <p:nvPr/>
        </p:nvPicPr>
        <p:blipFill>
          <a:blip r:embed="rId5"/>
          <a:stretch>
            <a:fillRect/>
          </a:stretch>
        </p:blipFill>
        <p:spPr>
          <a:xfrm>
            <a:off x="609600" y="2251042"/>
            <a:ext cx="5007754" cy="4315773"/>
          </a:xfrm>
          <a:prstGeom prst="rect">
            <a:avLst/>
          </a:prstGeom>
        </p:spPr>
      </p:pic>
      <p:pic>
        <p:nvPicPr>
          <p:cNvPr id="4099" name="Picture 4098"/>
          <p:cNvPicPr>
            <a:picLocks noChangeAspect="1"/>
          </p:cNvPicPr>
          <p:nvPr/>
        </p:nvPicPr>
        <p:blipFill>
          <a:blip r:embed="rId6"/>
          <a:stretch>
            <a:fillRect/>
          </a:stretch>
        </p:blipFill>
        <p:spPr>
          <a:xfrm>
            <a:off x="5946215" y="1673197"/>
            <a:ext cx="1821331" cy="5019151"/>
          </a:xfrm>
          <a:prstGeom prst="rect">
            <a:avLst/>
          </a:prstGeom>
        </p:spPr>
      </p:pic>
      <p:pic>
        <p:nvPicPr>
          <p:cNvPr id="4100" name="Picture 4099"/>
          <p:cNvPicPr>
            <a:picLocks noChangeAspect="1"/>
          </p:cNvPicPr>
          <p:nvPr/>
        </p:nvPicPr>
        <p:blipFill>
          <a:blip r:embed="rId7"/>
          <a:stretch>
            <a:fillRect/>
          </a:stretch>
        </p:blipFill>
        <p:spPr>
          <a:xfrm>
            <a:off x="5949527" y="1660569"/>
            <a:ext cx="1830722" cy="5045031"/>
          </a:xfrm>
          <a:prstGeom prst="rect">
            <a:avLst/>
          </a:prstGeom>
        </p:spPr>
      </p:pic>
      <p:pic>
        <p:nvPicPr>
          <p:cNvPr id="4101" name="Picture 4100"/>
          <p:cNvPicPr>
            <a:picLocks noChangeAspect="1"/>
          </p:cNvPicPr>
          <p:nvPr/>
        </p:nvPicPr>
        <p:blipFill>
          <a:blip r:embed="rId8"/>
          <a:stretch>
            <a:fillRect/>
          </a:stretch>
        </p:blipFill>
        <p:spPr>
          <a:xfrm>
            <a:off x="616052" y="2257790"/>
            <a:ext cx="4986445" cy="4297408"/>
          </a:xfrm>
          <a:prstGeom prst="rect">
            <a:avLst/>
          </a:prstGeom>
        </p:spPr>
      </p:pic>
      <p:pic>
        <p:nvPicPr>
          <p:cNvPr id="4102" name="Picture 4101"/>
          <p:cNvPicPr>
            <a:picLocks noChangeAspect="1"/>
          </p:cNvPicPr>
          <p:nvPr/>
        </p:nvPicPr>
        <p:blipFill>
          <a:blip r:embed="rId9"/>
          <a:stretch>
            <a:fillRect/>
          </a:stretch>
        </p:blipFill>
        <p:spPr>
          <a:xfrm>
            <a:off x="616051" y="2251042"/>
            <a:ext cx="4986445" cy="4454558"/>
          </a:xfrm>
          <a:prstGeom prst="rect">
            <a:avLst/>
          </a:prstGeom>
        </p:spPr>
      </p:pic>
      <p:sp>
        <p:nvSpPr>
          <p:cNvPr id="16"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Dynamic Reporting</a:t>
            </a:r>
          </a:p>
        </p:txBody>
      </p:sp>
    </p:spTree>
    <p:extLst>
      <p:ext uri="{BB962C8B-B14F-4D97-AF65-F5344CB8AC3E}">
        <p14:creationId xmlns:p14="http://schemas.microsoft.com/office/powerpoint/2010/main" val="59084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fade">
                                      <p:cBhvr>
                                        <p:cTn id="10" dur="500"/>
                                        <p:tgtEl>
                                          <p:spTgt spid="4097"/>
                                        </p:tgtEl>
                                      </p:cBhvr>
                                    </p:animEffect>
                                  </p:childTnLst>
                                </p:cTn>
                              </p:par>
                            </p:childTnLst>
                          </p:cTn>
                        </p:par>
                        <p:par>
                          <p:cTn id="11" fill="hold">
                            <p:stCondLst>
                              <p:cond delay="500"/>
                            </p:stCondLst>
                            <p:childTnLst>
                              <p:par>
                                <p:cTn id="12" presetID="10" presetClass="entr" presetSubtype="0" fill="hold" nodeType="afterEffect">
                                  <p:stCondLst>
                                    <p:cond delay="1500"/>
                                  </p:stCondLst>
                                  <p:childTnLst>
                                    <p:set>
                                      <p:cBhvr>
                                        <p:cTn id="13" dur="1" fill="hold">
                                          <p:stCondLst>
                                            <p:cond delay="0"/>
                                          </p:stCondLst>
                                        </p:cTn>
                                        <p:tgtEl>
                                          <p:spTgt spid="4101"/>
                                        </p:tgtEl>
                                        <p:attrNameLst>
                                          <p:attrName>style.visibility</p:attrName>
                                        </p:attrNameLst>
                                      </p:cBhvr>
                                      <p:to>
                                        <p:strVal val="visible"/>
                                      </p:to>
                                    </p:set>
                                    <p:animEffect transition="in" filter="fade">
                                      <p:cBhvr>
                                        <p:cTn id="14" dur="500"/>
                                        <p:tgtEl>
                                          <p:spTgt spid="4101"/>
                                        </p:tgtEl>
                                      </p:cBhvr>
                                    </p:animEffect>
                                  </p:childTnLst>
                                </p:cTn>
                              </p:par>
                              <p:par>
                                <p:cTn id="15" presetID="10" presetClass="entr" presetSubtype="0" fill="hold" nodeType="withEffect">
                                  <p:stCondLst>
                                    <p:cond delay="150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500"/>
                                        <p:tgtEl>
                                          <p:spTgt spid="4099"/>
                                        </p:tgtEl>
                                      </p:cBhvr>
                                    </p:animEffect>
                                  </p:childTnLst>
                                </p:cTn>
                              </p:par>
                            </p:childTnLst>
                          </p:cTn>
                        </p:par>
                        <p:par>
                          <p:cTn id="18" fill="hold">
                            <p:stCondLst>
                              <p:cond delay="2500"/>
                            </p:stCondLst>
                            <p:childTnLst>
                              <p:par>
                                <p:cTn id="19" presetID="10" presetClass="entr" presetSubtype="0" fill="hold" nodeType="afterEffect">
                                  <p:stCondLst>
                                    <p:cond delay="150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500"/>
                                        <p:tgtEl>
                                          <p:spTgt spid="4102"/>
                                        </p:tgtEl>
                                      </p:cBhvr>
                                    </p:animEffect>
                                  </p:childTnLst>
                                </p:cTn>
                              </p:par>
                              <p:par>
                                <p:cTn id="22" presetID="10" presetClass="entr" presetSubtype="0" fill="hold" nodeType="withEffect">
                                  <p:stCondLst>
                                    <p:cond delay="150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4"/>
          <p:cNvSpPr txBox="1">
            <a:spLocks/>
          </p:cNvSpPr>
          <p:nvPr/>
        </p:nvSpPr>
        <p:spPr>
          <a:xfrm>
            <a:off x="544442" y="1372355"/>
            <a:ext cx="4038600" cy="3810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tx2"/>
                </a:solidFill>
                <a:latin typeface="Arial" panose="020B0604020202020204" pitchFamily="34" charset="0"/>
                <a:cs typeface="Arial" panose="020B0604020202020204" pitchFamily="34" charset="0"/>
              </a:rPr>
              <a:t>Fundamentals </a:t>
            </a:r>
          </a:p>
          <a:p>
            <a:pPr marL="0" indent="0">
              <a:buNone/>
            </a:pPr>
            <a:r>
              <a:rPr lang="en-US" sz="2000" dirty="0">
                <a:solidFill>
                  <a:schemeClr val="tx2"/>
                </a:solidFill>
                <a:latin typeface="Arial" panose="020B0604020202020204" pitchFamily="34" charset="0"/>
                <a:cs typeface="Arial" panose="020B0604020202020204" pitchFamily="34" charset="0"/>
              </a:rPr>
              <a:t>	of an SA Reports</a:t>
            </a:r>
          </a:p>
        </p:txBody>
      </p:sp>
      <p:pic>
        <p:nvPicPr>
          <p:cNvPr id="4098" name="Picture 2" descr="C:\Users\JEREMY~1\AppData\Local\Temp\SNAGHTML1141b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36" y="1090580"/>
            <a:ext cx="3883891" cy="538641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025628" y="1246026"/>
            <a:ext cx="5864902" cy="5224031"/>
            <a:chOff x="1052686" y="1266877"/>
            <a:chExt cx="5864902" cy="5224031"/>
          </a:xfrm>
        </p:grpSpPr>
        <p:pic>
          <p:nvPicPr>
            <p:cNvPr id="22" name="Picture 21"/>
            <p:cNvPicPr>
              <a:picLocks noChangeAspect="1"/>
            </p:cNvPicPr>
            <p:nvPr/>
          </p:nvPicPr>
          <p:blipFill>
            <a:blip r:embed="rId4"/>
            <a:stretch>
              <a:fillRect/>
            </a:stretch>
          </p:blipFill>
          <p:spPr>
            <a:xfrm>
              <a:off x="1052686" y="2804605"/>
              <a:ext cx="5015086" cy="3686303"/>
            </a:xfrm>
            <a:prstGeom prst="rect">
              <a:avLst/>
            </a:prstGeom>
          </p:spPr>
        </p:pic>
        <p:cxnSp>
          <p:nvCxnSpPr>
            <p:cNvPr id="25" name="Straight Arrow Connector 24"/>
            <p:cNvCxnSpPr/>
            <p:nvPr/>
          </p:nvCxnSpPr>
          <p:spPr>
            <a:xfrm flipH="1">
              <a:off x="4610100" y="1668729"/>
              <a:ext cx="1793202" cy="113587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stretch>
              <a:fillRect/>
            </a:stretch>
          </p:blipFill>
          <p:spPr>
            <a:xfrm>
              <a:off x="6403302" y="1266877"/>
              <a:ext cx="514286" cy="409524"/>
            </a:xfrm>
            <a:prstGeom prst="rect">
              <a:avLst/>
            </a:prstGeom>
            <a:ln>
              <a:solidFill>
                <a:schemeClr val="accent1">
                  <a:shade val="95000"/>
                  <a:satMod val="105000"/>
                </a:schemeClr>
              </a:solidFill>
            </a:ln>
          </p:spPr>
        </p:pic>
      </p:grpSp>
      <p:pic>
        <p:nvPicPr>
          <p:cNvPr id="4" name="Picture 3"/>
          <p:cNvPicPr>
            <a:picLocks noChangeAspect="1"/>
          </p:cNvPicPr>
          <p:nvPr/>
        </p:nvPicPr>
        <p:blipFill>
          <a:blip r:embed="rId6"/>
          <a:stretch>
            <a:fillRect/>
          </a:stretch>
        </p:blipFill>
        <p:spPr>
          <a:xfrm>
            <a:off x="2228137" y="3865833"/>
            <a:ext cx="2609612" cy="1304806"/>
          </a:xfrm>
          <a:prstGeom prst="rect">
            <a:avLst/>
          </a:prstGeom>
        </p:spPr>
      </p:pic>
      <p:grpSp>
        <p:nvGrpSpPr>
          <p:cNvPr id="5" name="Group 4"/>
          <p:cNvGrpSpPr/>
          <p:nvPr/>
        </p:nvGrpSpPr>
        <p:grpSpPr>
          <a:xfrm>
            <a:off x="544442" y="1251992"/>
            <a:ext cx="4973650" cy="4928100"/>
            <a:chOff x="505993" y="1250939"/>
            <a:chExt cx="4973650" cy="4928100"/>
          </a:xfrm>
        </p:grpSpPr>
        <p:cxnSp>
          <p:nvCxnSpPr>
            <p:cNvPr id="12" name="Straight Arrow Connector 11"/>
            <p:cNvCxnSpPr/>
            <p:nvPr/>
          </p:nvCxnSpPr>
          <p:spPr>
            <a:xfrm flipH="1">
              <a:off x="3595773" y="1661377"/>
              <a:ext cx="1393630" cy="59161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4103" name="Picture 4102"/>
            <p:cNvPicPr>
              <a:picLocks noChangeAspect="1"/>
            </p:cNvPicPr>
            <p:nvPr/>
          </p:nvPicPr>
          <p:blipFill>
            <a:blip r:embed="rId7"/>
            <a:stretch>
              <a:fillRect/>
            </a:stretch>
          </p:blipFill>
          <p:spPr>
            <a:xfrm>
              <a:off x="4965357" y="1250939"/>
              <a:ext cx="514286" cy="428571"/>
            </a:xfrm>
            <a:prstGeom prst="rect">
              <a:avLst/>
            </a:prstGeom>
            <a:ln>
              <a:solidFill>
                <a:schemeClr val="accent1"/>
              </a:solidFill>
            </a:ln>
          </p:spPr>
        </p:pic>
        <p:pic>
          <p:nvPicPr>
            <p:cNvPr id="3" name="Picture 2" descr="C:\Users\JEREMY~1\AppData\Local\Temp\SNAGHTML157d82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993" y="2231999"/>
              <a:ext cx="3089780" cy="394704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1"/>
          <p:cNvSpPr txBox="1">
            <a:spLocks/>
          </p:cNvSpPr>
          <p:nvPr/>
        </p:nvSpPr>
        <p:spPr>
          <a:xfrm>
            <a:off x="1143000" y="274638"/>
            <a:ext cx="7543800" cy="1143000"/>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Exporting a Report</a:t>
            </a:r>
          </a:p>
        </p:txBody>
      </p:sp>
    </p:spTree>
    <p:extLst>
      <p:ext uri="{BB962C8B-B14F-4D97-AF65-F5344CB8AC3E}">
        <p14:creationId xmlns:p14="http://schemas.microsoft.com/office/powerpoint/2010/main" val="31440247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5029200" y="1905000"/>
            <a:ext cx="2743200" cy="860425"/>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b="1" spc="50" dirty="0">
                <a:ln w="0"/>
                <a:solidFill>
                  <a:schemeClr val="bg2"/>
                </a:solidFill>
                <a:effectLst>
                  <a:innerShdw blurRad="63500" dist="50800" dir="13500000">
                    <a:srgbClr val="000000">
                      <a:alpha val="50000"/>
                    </a:srgbClr>
                  </a:innerShdw>
                </a:effectLst>
                <a:latin typeface="Arial" pitchFamily="34" charset="0"/>
                <a:cs typeface="Arial" pitchFamily="34" charset="0"/>
              </a:rPr>
              <a:t>Thank You</a:t>
            </a:r>
          </a:p>
        </p:txBody>
      </p:sp>
      <p:sp>
        <p:nvSpPr>
          <p:cNvPr id="5" name="Subtitle 4"/>
          <p:cNvSpPr>
            <a:spLocks noGrp="1"/>
          </p:cNvSpPr>
          <p:nvPr>
            <p:ph type="subTitle" idx="1"/>
          </p:nvPr>
        </p:nvSpPr>
        <p:spPr/>
        <p:txBody>
          <a:bodyPr/>
          <a:lstStyle/>
          <a:p>
            <a:r>
              <a:rPr lang="en-US" dirty="0"/>
              <a:t>By: Jay Urquhart</a:t>
            </a:r>
          </a:p>
        </p:txBody>
      </p:sp>
    </p:spTree>
    <p:extLst>
      <p:ext uri="{BB962C8B-B14F-4D97-AF65-F5344CB8AC3E}">
        <p14:creationId xmlns:p14="http://schemas.microsoft.com/office/powerpoint/2010/main" val="17002220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ext Placeholder 4"/>
          <p:cNvSpPr txBox="1">
            <a:spLocks/>
          </p:cNvSpPr>
          <p:nvPr/>
        </p:nvSpPr>
        <p:spPr>
          <a:xfrm>
            <a:off x="544442" y="1234013"/>
            <a:ext cx="4222994" cy="86341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2"/>
                </a:solidFill>
                <a:latin typeface="Arial" panose="020B0604020202020204" pitchFamily="34" charset="0"/>
                <a:cs typeface="Arial" panose="020B0604020202020204" pitchFamily="34" charset="0"/>
              </a:rPr>
              <a:t>Fundamentals of an SA Reports</a:t>
            </a:r>
          </a:p>
        </p:txBody>
      </p:sp>
      <p:pic>
        <p:nvPicPr>
          <p:cNvPr id="4098" name="Picture 2" descr="C:\Users\JEREMY~1\AppData\Local\Temp\SNAGHTML1141b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7436" y="1090580"/>
            <a:ext cx="3883891" cy="53864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099"/>
          <p:cNvPicPr>
            <a:picLocks noChangeAspect="1"/>
          </p:cNvPicPr>
          <p:nvPr/>
        </p:nvPicPr>
        <p:blipFill>
          <a:blip r:embed="rId4"/>
          <a:stretch>
            <a:fillRect/>
          </a:stretch>
        </p:blipFill>
        <p:spPr>
          <a:xfrm>
            <a:off x="5173796" y="1253609"/>
            <a:ext cx="495238" cy="428571"/>
          </a:xfrm>
          <a:prstGeom prst="rect">
            <a:avLst/>
          </a:prstGeom>
          <a:ln>
            <a:solidFill>
              <a:schemeClr val="accent1"/>
            </a:solidFill>
          </a:ln>
        </p:spPr>
      </p:pic>
      <p:pic>
        <p:nvPicPr>
          <p:cNvPr id="1026" name="Picture 2"/>
          <p:cNvPicPr>
            <a:picLocks noChangeAspect="1" noChangeArrowheads="1"/>
          </p:cNvPicPr>
          <p:nvPr/>
        </p:nvPicPr>
        <p:blipFill>
          <a:blip r:embed="rId5" cstate="print"/>
          <a:srcRect/>
          <a:stretch>
            <a:fillRect/>
          </a:stretch>
        </p:blipFill>
        <p:spPr bwMode="auto">
          <a:xfrm>
            <a:off x="609600" y="762001"/>
            <a:ext cx="8001000" cy="152399"/>
          </a:xfrm>
          <a:prstGeom prst="rect">
            <a:avLst/>
          </a:prstGeom>
          <a:noFill/>
          <a:ln w="9525">
            <a:noFill/>
            <a:miter lim="800000"/>
            <a:headEnd/>
            <a:tailEnd/>
          </a:ln>
        </p:spPr>
      </p:pic>
      <p:grpSp>
        <p:nvGrpSpPr>
          <p:cNvPr id="11" name="Group 10"/>
          <p:cNvGrpSpPr/>
          <p:nvPr/>
        </p:nvGrpSpPr>
        <p:grpSpPr>
          <a:xfrm>
            <a:off x="0" y="481021"/>
            <a:ext cx="9144000" cy="826201"/>
            <a:chOff x="0" y="481021"/>
            <a:chExt cx="9144000" cy="826201"/>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5"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cxnSp>
        <p:nvCxnSpPr>
          <p:cNvPr id="19" name="Straight Arrow Connector 18"/>
          <p:cNvCxnSpPr/>
          <p:nvPr/>
        </p:nvCxnSpPr>
        <p:spPr>
          <a:xfrm flipH="1">
            <a:off x="2895600" y="1666590"/>
            <a:ext cx="2278197" cy="92421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903340" y="1616154"/>
            <a:ext cx="3505199" cy="152230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Basic Layout Controls</a:t>
            </a:r>
          </a:p>
        </p:txBody>
      </p:sp>
      <p:pic>
        <p:nvPicPr>
          <p:cNvPr id="21" name="Picture 6" descr="C:\Users\JEREMY~1\AppData\Local\Temp\SNAGHTML833b1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592" y="2667000"/>
            <a:ext cx="3048000" cy="309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57" y="1196614"/>
            <a:ext cx="914287" cy="6051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936" y="2043023"/>
            <a:ext cx="4541616" cy="4471625"/>
          </a:xfrm>
          <a:prstGeom prst="rect">
            <a:avLst/>
          </a:prstGeom>
        </p:spPr>
      </p:pic>
      <p:grpSp>
        <p:nvGrpSpPr>
          <p:cNvPr id="25" name="Group 24"/>
          <p:cNvGrpSpPr/>
          <p:nvPr/>
        </p:nvGrpSpPr>
        <p:grpSpPr>
          <a:xfrm>
            <a:off x="4495800" y="3287155"/>
            <a:ext cx="3483077" cy="2247882"/>
            <a:chOff x="5480816" y="2451777"/>
            <a:chExt cx="3483077" cy="2247882"/>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901" y="2931666"/>
              <a:ext cx="2209992" cy="1767993"/>
            </a:xfrm>
            <a:prstGeom prst="rect">
              <a:avLst/>
            </a:prstGeom>
            <a:ln w="28575">
              <a:solidFill>
                <a:srgbClr val="00BEFF"/>
              </a:solidFill>
            </a:ln>
          </p:spPr>
        </p:pic>
        <p:cxnSp>
          <p:nvCxnSpPr>
            <p:cNvPr id="13" name="Elbow Connector 12"/>
            <p:cNvCxnSpPr>
              <a:stCxn id="7" idx="3"/>
              <a:endCxn id="6" idx="0"/>
            </p:cNvCxnSpPr>
            <p:nvPr/>
          </p:nvCxnSpPr>
          <p:spPr>
            <a:xfrm>
              <a:off x="5480816" y="2451777"/>
              <a:ext cx="2378081" cy="479889"/>
            </a:xfrm>
            <a:prstGeom prst="bentConnector2">
              <a:avLst/>
            </a:prstGeom>
            <a:ln w="38100">
              <a:solidFill>
                <a:srgbClr val="00B0F0"/>
              </a:solidFill>
              <a:headEnd type="triangle"/>
              <a:tailEnd type="triangle"/>
            </a:ln>
          </p:spPr>
          <p:style>
            <a:lnRef idx="2">
              <a:schemeClr val="accent5"/>
            </a:lnRef>
            <a:fillRef idx="0">
              <a:schemeClr val="accent5"/>
            </a:fillRef>
            <a:effectRef idx="1">
              <a:schemeClr val="accent5"/>
            </a:effectRef>
            <a:fontRef idx="minor">
              <a:schemeClr val="tx1"/>
            </a:fontRef>
          </p:style>
        </p:cxnSp>
      </p:grpSp>
      <p:sp>
        <p:nvSpPr>
          <p:cNvPr id="24" name="Rectangle 2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28"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sp>
        <p:nvSpPr>
          <p:cNvPr id="3" name="Rectangle 2"/>
          <p:cNvSpPr/>
          <p:nvPr/>
        </p:nvSpPr>
        <p:spPr>
          <a:xfrm>
            <a:off x="1600200" y="2467019"/>
            <a:ext cx="3428944" cy="51011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00200" y="2971800"/>
            <a:ext cx="990600" cy="52370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895600" y="2977129"/>
            <a:ext cx="1600200" cy="62005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600200" y="3596691"/>
            <a:ext cx="3725758" cy="115411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00200" y="4868875"/>
            <a:ext cx="2590800" cy="6937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00200" y="5638800"/>
            <a:ext cx="1828800" cy="3810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62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10" presetClass="exit" presetSubtype="0" fill="hold" grpId="1"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31"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fltVal val="0"/>
                                          </p:val>
                                        </p:tav>
                                        <p:tav tm="100000">
                                          <p:val>
                                            <p:strVal val="#ppt_w"/>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style.rotation</p:attrName>
                                        </p:attrNameLst>
                                      </p:cBhvr>
                                      <p:tavLst>
                                        <p:tav tm="0">
                                          <p:val>
                                            <p:fltVal val="90"/>
                                          </p:val>
                                        </p:tav>
                                        <p:tav tm="100000">
                                          <p:val>
                                            <p:fltVal val="0"/>
                                          </p:val>
                                        </p:tav>
                                      </p:tavLst>
                                    </p:anim>
                                    <p:animEffect transition="in" filter="fade">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3"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3)">
                                      <p:cBhvr>
                                        <p:cTn id="34" dur="1000"/>
                                        <p:tgtEl>
                                          <p:spTgt spid="10"/>
                                        </p:tgtEl>
                                      </p:cBhvr>
                                    </p:animEffect>
                                  </p:childTnLst>
                                </p:cTn>
                              </p:par>
                              <p:par>
                                <p:cTn id="35" presetID="31" presetClass="exit" presetSubtype="0" fill="hold" nodeType="withEffect">
                                  <p:stCondLst>
                                    <p:cond delay="0"/>
                                  </p:stCondLst>
                                  <p:childTnLst>
                                    <p:anim calcmode="lin" valueType="num">
                                      <p:cBhvr>
                                        <p:cTn id="36" dur="1000"/>
                                        <p:tgtEl>
                                          <p:spTgt spid="25"/>
                                        </p:tgtEl>
                                        <p:attrNameLst>
                                          <p:attrName>ppt_w</p:attrName>
                                        </p:attrNameLst>
                                      </p:cBhvr>
                                      <p:tavLst>
                                        <p:tav tm="0">
                                          <p:val>
                                            <p:strVal val="ppt_w"/>
                                          </p:val>
                                        </p:tav>
                                        <p:tav tm="100000">
                                          <p:val>
                                            <p:fltVal val="0"/>
                                          </p:val>
                                        </p:tav>
                                      </p:tavLst>
                                    </p:anim>
                                    <p:anim calcmode="lin" valueType="num">
                                      <p:cBhvr>
                                        <p:cTn id="37" dur="1000"/>
                                        <p:tgtEl>
                                          <p:spTgt spid="25"/>
                                        </p:tgtEl>
                                        <p:attrNameLst>
                                          <p:attrName>ppt_h</p:attrName>
                                        </p:attrNameLst>
                                      </p:cBhvr>
                                      <p:tavLst>
                                        <p:tav tm="0">
                                          <p:val>
                                            <p:strVal val="ppt_h"/>
                                          </p:val>
                                        </p:tav>
                                        <p:tav tm="100000">
                                          <p:val>
                                            <p:fltVal val="0"/>
                                          </p:val>
                                        </p:tav>
                                      </p:tavLst>
                                    </p:anim>
                                    <p:anim calcmode="lin" valueType="num">
                                      <p:cBhvr>
                                        <p:cTn id="38" dur="1000"/>
                                        <p:tgtEl>
                                          <p:spTgt spid="25"/>
                                        </p:tgtEl>
                                        <p:attrNameLst>
                                          <p:attrName>style.rotation</p:attrName>
                                        </p:attrNameLst>
                                      </p:cBhvr>
                                      <p:tavLst>
                                        <p:tav tm="0">
                                          <p:val>
                                            <p:fltVal val="0"/>
                                          </p:val>
                                        </p:tav>
                                        <p:tav tm="100000">
                                          <p:val>
                                            <p:fltVal val="90"/>
                                          </p:val>
                                        </p:tav>
                                      </p:tavLst>
                                    </p:anim>
                                    <p:animEffect transition="out" filter="fade">
                                      <p:cBhvr>
                                        <p:cTn id="39" dur="1000"/>
                                        <p:tgtEl>
                                          <p:spTgt spid="25"/>
                                        </p:tgtEl>
                                      </p:cBhvr>
                                    </p:animEffect>
                                    <p:set>
                                      <p:cBhvr>
                                        <p:cTn id="40" dur="1" fill="hold">
                                          <p:stCondLst>
                                            <p:cond delay="999"/>
                                          </p:stCondLst>
                                        </p:cTn>
                                        <p:tgtEl>
                                          <p:spTgt spid="2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par>
                                <p:cTn id="50" presetID="6" presetClass="exit" presetSubtype="32" fill="hold" grpId="1" nodeType="withEffect">
                                  <p:stCondLst>
                                    <p:cond delay="0"/>
                                  </p:stCondLst>
                                  <p:childTnLst>
                                    <p:animEffect transition="out" filter="circle(out)">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22" presetClass="exit" presetSubtype="4" fill="hold" grpId="1" nodeType="withEffect">
                                  <p:stCondLst>
                                    <p:cond delay="0"/>
                                  </p:stCondLst>
                                  <p:childTnLst>
                                    <p:animEffect transition="out" filter="wipe(down)">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10" grpId="0" animBg="1"/>
      <p:bldP spid="10" grpId="1" animBg="1"/>
      <p:bldP spid="12" grpId="0" animBg="1"/>
      <p:bldP spid="12" grpId="1"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0903" y="1698463"/>
            <a:ext cx="5827554" cy="4230804"/>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artisticBlur radius="5"/>
                    </a14:imgEffect>
                  </a14:imgLayer>
                </a14:imgProps>
              </a:ext>
              <a:ext uri="{28A0092B-C50C-407E-A947-70E740481C1C}">
                <a14:useLocalDpi xmlns:a14="http://schemas.microsoft.com/office/drawing/2010/main" val="0"/>
              </a:ext>
            </a:extLst>
          </a:blip>
          <a:stretch>
            <a:fillRect/>
          </a:stretch>
        </p:blipFill>
        <p:spPr>
          <a:xfrm>
            <a:off x="1920410" y="1956176"/>
            <a:ext cx="5430324" cy="31392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7051" y="3264902"/>
            <a:ext cx="5069672" cy="556747"/>
          </a:xfrm>
          <a:prstGeom prst="rect">
            <a:avLst/>
          </a:prstGeom>
        </p:spPr>
      </p:pic>
      <p:pic>
        <p:nvPicPr>
          <p:cNvPr id="12" name="BeamStat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080707" y="3409632"/>
            <a:ext cx="311445" cy="335402"/>
          </a:xfrm>
          <a:prstGeom prst="rect">
            <a:avLst/>
          </a:prstGeom>
        </p:spPr>
      </p:pic>
      <p:grpSp>
        <p:nvGrpSpPr>
          <p:cNvPr id="29" name="Group 28"/>
          <p:cNvGrpSpPr/>
          <p:nvPr/>
        </p:nvGrpSpPr>
        <p:grpSpPr>
          <a:xfrm>
            <a:off x="2772599" y="2819969"/>
            <a:ext cx="2096197" cy="724979"/>
            <a:chOff x="2772599" y="2819969"/>
            <a:chExt cx="2096197" cy="724979"/>
          </a:xfrm>
        </p:grpSpPr>
        <p:sp>
          <p:nvSpPr>
            <p:cNvPr id="43" name="Subtitle 2"/>
            <p:cNvSpPr txBox="1">
              <a:spLocks/>
            </p:cNvSpPr>
            <p:nvPr/>
          </p:nvSpPr>
          <p:spPr>
            <a:xfrm>
              <a:off x="3336899" y="2819969"/>
              <a:ext cx="1531897" cy="387798"/>
            </a:xfrm>
            <a:prstGeom prst="rect">
              <a:avLst/>
            </a:prstGeom>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600" dirty="0">
                  <a:solidFill>
                    <a:srgbClr val="00BEFF"/>
                  </a:solidFill>
                  <a:latin typeface="Oswald Regular"/>
                  <a:cs typeface="Oswald Regular"/>
                </a:rPr>
                <a:t>Target Name</a:t>
              </a:r>
            </a:p>
          </p:txBody>
        </p:sp>
        <p:cxnSp>
          <p:nvCxnSpPr>
            <p:cNvPr id="44" name="Straight Arrow Connector 43"/>
            <p:cNvCxnSpPr/>
            <p:nvPr/>
          </p:nvCxnSpPr>
          <p:spPr>
            <a:xfrm flipV="1">
              <a:off x="2851838" y="3036729"/>
              <a:ext cx="629961" cy="415131"/>
            </a:xfrm>
            <a:prstGeom prst="straightConnector1">
              <a:avLst/>
            </a:prstGeom>
            <a:ln w="12700" cmpd="sng">
              <a:solidFill>
                <a:srgbClr val="00BEFF"/>
              </a:solidFill>
              <a:headEnd type="oval"/>
              <a:tailEnd type="none"/>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2772599" y="3409632"/>
              <a:ext cx="1418401" cy="13531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Users\Jeremy\AppData\Local\Temp\SNAGHTML1cb512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3260" y="3653320"/>
            <a:ext cx="3140740" cy="156019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Instrument Toolbar</a:t>
            </a:r>
          </a:p>
        </p:txBody>
      </p:sp>
    </p:spTree>
    <p:extLst>
      <p:ext uri="{BB962C8B-B14F-4D97-AF65-F5344CB8AC3E}">
        <p14:creationId xmlns:p14="http://schemas.microsoft.com/office/powerpoint/2010/main" val="10720888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12"/>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109" y="1307222"/>
            <a:ext cx="3384659" cy="4210557"/>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1550216"/>
            <a:ext cx="860157" cy="336469"/>
          </a:xfrm>
          <a:prstGeom prst="rect">
            <a:avLst/>
          </a:prstGeom>
          <a:noFill/>
          <a:ln>
            <a:no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27" y="4394339"/>
            <a:ext cx="4330573" cy="1895746"/>
          </a:xfrm>
          <a:prstGeom prst="rect">
            <a:avLst/>
          </a:prstGeom>
        </p:spPr>
      </p:pic>
      <p:grpSp>
        <p:nvGrpSpPr>
          <p:cNvPr id="35" name="Group 34"/>
          <p:cNvGrpSpPr/>
          <p:nvPr/>
        </p:nvGrpSpPr>
        <p:grpSpPr>
          <a:xfrm>
            <a:off x="707960" y="1818220"/>
            <a:ext cx="7998050" cy="3873812"/>
            <a:chOff x="537377" y="1396191"/>
            <a:chExt cx="7998050" cy="3873812"/>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0525" y="1396191"/>
              <a:ext cx="3164902" cy="336469"/>
            </a:xfrm>
            <a:prstGeom prst="rect">
              <a:avLst/>
            </a:prstGeom>
            <a:noFill/>
            <a:ln>
              <a:noFill/>
            </a:ln>
          </p:spPr>
        </p:pic>
        <p:cxnSp>
          <p:nvCxnSpPr>
            <p:cNvPr id="7" name="Elbow Connector 6"/>
            <p:cNvCxnSpPr>
              <a:stCxn id="19" idx="1"/>
              <a:endCxn id="31" idx="3"/>
            </p:cNvCxnSpPr>
            <p:nvPr/>
          </p:nvCxnSpPr>
          <p:spPr>
            <a:xfrm rot="10800000" flipV="1">
              <a:off x="1397535" y="1564426"/>
              <a:ext cx="3972991" cy="3390196"/>
            </a:xfrm>
            <a:prstGeom prst="bentConnector3">
              <a:avLst>
                <a:gd name="adj1" fmla="val 50000"/>
              </a:avLst>
            </a:prstGeom>
            <a:ln>
              <a:headEnd type="triangle"/>
              <a:tailEnd type="triangle"/>
            </a:ln>
          </p:spPr>
          <p:style>
            <a:lnRef idx="2">
              <a:schemeClr val="accent5"/>
            </a:lnRef>
            <a:fillRef idx="0">
              <a:schemeClr val="accent5"/>
            </a:fillRef>
            <a:effectRef idx="1">
              <a:schemeClr val="accent5"/>
            </a:effectRef>
            <a:fontRef idx="minor">
              <a:schemeClr val="tx1"/>
            </a:fontRef>
          </p:style>
        </p:cxn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7377" y="4639241"/>
              <a:ext cx="860157" cy="630762"/>
            </a:xfrm>
            <a:prstGeom prst="rect">
              <a:avLst/>
            </a:prstGeom>
            <a:noFill/>
            <a:ln>
              <a:noFill/>
            </a:ln>
          </p:spPr>
        </p:pic>
      </p:grpSp>
      <p:grpSp>
        <p:nvGrpSpPr>
          <p:cNvPr id="40" name="Group 39"/>
          <p:cNvGrpSpPr/>
          <p:nvPr/>
        </p:nvGrpSpPr>
        <p:grpSpPr>
          <a:xfrm>
            <a:off x="653719" y="2088170"/>
            <a:ext cx="8052292" cy="3820570"/>
            <a:chOff x="399949" y="1688295"/>
            <a:chExt cx="8052292" cy="3820570"/>
          </a:xfrm>
        </p:grpSpPr>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7339" y="1688295"/>
              <a:ext cx="3164902" cy="430322"/>
            </a:xfrm>
            <a:prstGeom prst="rect">
              <a:avLst/>
            </a:prstGeom>
            <a:noFill/>
            <a:ln>
              <a:noFill/>
            </a:ln>
          </p:spPr>
        </p:pic>
        <p:cxnSp>
          <p:nvCxnSpPr>
            <p:cNvPr id="37" name="Elbow Connector 36"/>
            <p:cNvCxnSpPr>
              <a:stCxn id="36" idx="1"/>
              <a:endCxn id="39" idx="3"/>
            </p:cNvCxnSpPr>
            <p:nvPr/>
          </p:nvCxnSpPr>
          <p:spPr>
            <a:xfrm rot="10800000" flipV="1">
              <a:off x="2415081" y="1903455"/>
              <a:ext cx="2872259" cy="3405871"/>
            </a:xfrm>
            <a:prstGeom prst="bentConnector3">
              <a:avLst>
                <a:gd name="adj1" fmla="val 50000"/>
              </a:avLst>
            </a:prstGeom>
            <a:ln>
              <a:headEnd type="triangle"/>
              <a:tailEnd type="triangle"/>
            </a:ln>
          </p:spPr>
          <p:style>
            <a:lnRef idx="2">
              <a:schemeClr val="accent5"/>
            </a:lnRef>
            <a:fillRef idx="0">
              <a:schemeClr val="accent5"/>
            </a:fillRef>
            <a:effectRef idx="1">
              <a:schemeClr val="accent5"/>
            </a:effectRef>
            <a:fontRef idx="minor">
              <a:schemeClr val="tx1"/>
            </a:fontRef>
          </p:style>
        </p:cxn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49" y="5109788"/>
              <a:ext cx="2015131" cy="399077"/>
            </a:xfrm>
            <a:prstGeom prst="rect">
              <a:avLst/>
            </a:prstGeom>
            <a:noFill/>
            <a:ln>
              <a:noFill/>
            </a:ln>
          </p:spPr>
        </p:pic>
      </p:grpSp>
      <p:sp>
        <p:nvSpPr>
          <p:cNvPr id="21" name="Rectangle 2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23" name="Picture 2"/>
          <p:cNvPicPr>
            <a:picLocks noChangeAspect="1" noChangeArrowheads="1"/>
          </p:cNvPicPr>
          <p:nvPr/>
        </p:nvPicPr>
        <p:blipFill>
          <a:blip r:embed="rId9" cstate="print"/>
          <a:srcRect/>
          <a:stretch>
            <a:fillRect/>
          </a:stretch>
        </p:blipFill>
        <p:spPr bwMode="auto">
          <a:xfrm>
            <a:off x="1143000" y="486590"/>
            <a:ext cx="8001000" cy="152399"/>
          </a:xfrm>
          <a:prstGeom prst="rect">
            <a:avLst/>
          </a:prstGeom>
          <a:noFill/>
          <a:ln w="9525">
            <a:noFill/>
            <a:miter lim="800000"/>
            <a:headEnd/>
            <a:tailEnd/>
          </a:ln>
        </p:spPr>
      </p:pic>
      <p:sp>
        <p:nvSpPr>
          <p:cNvPr id="38" name="Content Placeholder 7"/>
          <p:cNvSpPr txBox="1">
            <a:spLocks/>
          </p:cNvSpPr>
          <p:nvPr/>
        </p:nvSpPr>
        <p:spPr>
          <a:xfrm>
            <a:off x="609600" y="1187192"/>
            <a:ext cx="2209800" cy="60126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200" dirty="0">
                <a:solidFill>
                  <a:schemeClr val="tx2"/>
                </a:solidFill>
                <a:latin typeface="Arial" panose="020B0604020202020204" pitchFamily="34" charset="0"/>
                <a:cs typeface="Arial" panose="020B0604020202020204" pitchFamily="34" charset="0"/>
              </a:rPr>
              <a:t>Users Options:</a:t>
            </a:r>
          </a:p>
        </p:txBody>
      </p:sp>
      <p:sp>
        <p:nvSpPr>
          <p:cNvPr id="41" name="Content Placeholder 2"/>
          <p:cNvSpPr txBox="1">
            <a:spLocks/>
          </p:cNvSpPr>
          <p:nvPr/>
        </p:nvSpPr>
        <p:spPr>
          <a:xfrm>
            <a:off x="1031191" y="1594360"/>
            <a:ext cx="2744166" cy="158284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Logo…</a:t>
            </a:r>
          </a:p>
          <a:p>
            <a:pPr marL="342900" indent="-342900" algn="l">
              <a:buFont typeface="Wingdings" panose="05000000000000000000" pitchFamily="2" charset="2"/>
              <a:buChar char="Ø"/>
            </a:pPr>
            <a:endParaRPr lang="en-US" sz="2000" i="1" dirty="0"/>
          </a:p>
          <a:p>
            <a:pPr marL="342900" indent="-342900" algn="l">
              <a:buFont typeface="Wingdings" panose="05000000000000000000" pitchFamily="2" charset="2"/>
              <a:buChar char="Ø"/>
            </a:pPr>
            <a:r>
              <a:rPr lang="en-US" sz="2000" i="1" dirty="0"/>
              <a:t>Byline…</a:t>
            </a:r>
          </a:p>
        </p:txBody>
      </p:sp>
    </p:spTree>
    <p:extLst>
      <p:ext uri="{BB962C8B-B14F-4D97-AF65-F5344CB8AC3E}">
        <p14:creationId xmlns:p14="http://schemas.microsoft.com/office/powerpoint/2010/main" val="3493847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60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3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10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1800"/>
                                        <p:tgtEl>
                                          <p:spTgt spid="35"/>
                                        </p:tgtEl>
                                      </p:cBhvr>
                                    </p:animEffect>
                                  </p:childTnLst>
                                </p:cTn>
                              </p:par>
                              <p:par>
                                <p:cTn id="13" presetID="14" presetClass="exit" presetSubtype="10" fill="hold" nodeType="withEffect">
                                  <p:stCondLst>
                                    <p:cond delay="0"/>
                                  </p:stCondLst>
                                  <p:childTnLst>
                                    <p:animEffect transition="out" filter="randombar(horizontal)">
                                      <p:cBhvr>
                                        <p:cTn id="14" dur="1000"/>
                                        <p:tgtEl>
                                          <p:spTgt spid="18"/>
                                        </p:tgtEl>
                                      </p:cBhvr>
                                    </p:animEffect>
                                    <p:set>
                                      <p:cBhvr>
                                        <p:cTn id="15" dur="1" fill="hold">
                                          <p:stCondLst>
                                            <p:cond delay="999"/>
                                          </p:stCondLst>
                                        </p:cTn>
                                        <p:tgtEl>
                                          <p:spTgt spid="1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up)">
                                      <p:cBhvr>
                                        <p:cTn id="20" dur="1900"/>
                                        <p:tgtEl>
                                          <p:spTgt spid="40"/>
                                        </p:tgtEl>
                                      </p:cBhvr>
                                    </p:animEffect>
                                  </p:childTnLst>
                                </p:cTn>
                              </p:par>
                              <p:par>
                                <p:cTn id="21" presetID="14" presetClass="exit" presetSubtype="10" fill="hold" nodeType="withEffect">
                                  <p:stCondLst>
                                    <p:cond delay="0"/>
                                  </p:stCondLst>
                                  <p:childTnLst>
                                    <p:animEffect transition="out" filter="randombar(horizontal)">
                                      <p:cBhvr>
                                        <p:cTn id="22" dur="1000"/>
                                        <p:tgtEl>
                                          <p:spTgt spid="35"/>
                                        </p:tgtEl>
                                      </p:cBhvr>
                                    </p:animEffect>
                                    <p:set>
                                      <p:cBhvr>
                                        <p:cTn id="23"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762001"/>
            <a:ext cx="8001000" cy="152399"/>
          </a:xfrm>
          <a:prstGeom prst="rect">
            <a:avLst/>
          </a:prstGeom>
          <a:noFill/>
          <a:ln w="9525">
            <a:noFill/>
            <a:miter lim="800000"/>
            <a:headEnd/>
            <a:tailEnd/>
          </a:ln>
        </p:spPr>
      </p:pic>
      <p:sp>
        <p:nvSpPr>
          <p:cNvPr id="20" name="Content Placeholder 2"/>
          <p:cNvSpPr txBox="1">
            <a:spLocks/>
          </p:cNvSpPr>
          <p:nvPr/>
        </p:nvSpPr>
        <p:spPr>
          <a:xfrm>
            <a:off x="571873" y="3016289"/>
            <a:ext cx="3336524" cy="303817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i="1" dirty="0"/>
              <a:t>Render Modes</a:t>
            </a:r>
          </a:p>
          <a:p>
            <a:pPr marL="342900" indent="-342900" algn="l">
              <a:buFont typeface="Wingdings" panose="05000000000000000000" pitchFamily="2" charset="2"/>
              <a:buChar char="Ø"/>
            </a:pPr>
            <a:r>
              <a:rPr lang="en-US" sz="2000" i="1" dirty="0"/>
              <a:t>Translucency</a:t>
            </a:r>
          </a:p>
          <a:p>
            <a:pPr marL="342900" indent="-342900" algn="l">
              <a:buFont typeface="Wingdings" panose="05000000000000000000" pitchFamily="2" charset="2"/>
              <a:buChar char="Ø"/>
            </a:pPr>
            <a:r>
              <a:rPr lang="en-US" sz="2000" i="1" dirty="0"/>
              <a:t>Color Options</a:t>
            </a:r>
          </a:p>
          <a:p>
            <a:pPr marL="800100" lvl="1" indent="-342900" algn="l">
              <a:buFont typeface="Wingdings" panose="05000000000000000000" pitchFamily="2" charset="2"/>
              <a:buChar char="Ø"/>
            </a:pPr>
            <a:r>
              <a:rPr lang="en-US" sz="1600" i="1" dirty="0"/>
              <a:t>Background</a:t>
            </a:r>
          </a:p>
          <a:p>
            <a:pPr marL="800100" lvl="1" indent="-342900" algn="l">
              <a:buFont typeface="Wingdings" panose="05000000000000000000" pitchFamily="2" charset="2"/>
              <a:buChar char="Ø"/>
            </a:pPr>
            <a:r>
              <a:rPr lang="en-US" sz="1600" i="1" dirty="0"/>
              <a:t>Object colors</a:t>
            </a:r>
          </a:p>
          <a:p>
            <a:pPr marL="342900" indent="-342900" algn="l">
              <a:buFont typeface="Wingdings" panose="05000000000000000000" pitchFamily="2" charset="2"/>
              <a:buChar char="Ø"/>
            </a:pPr>
            <a:r>
              <a:rPr lang="en-US" sz="2000" i="1" dirty="0"/>
              <a:t>New Graphic Window….</a:t>
            </a:r>
          </a:p>
          <a:p>
            <a:pPr marL="800100" lvl="1" indent="-342900" algn="l">
              <a:buFont typeface="Wingdings" panose="05000000000000000000" pitchFamily="2" charset="2"/>
              <a:buChar char="Ø"/>
            </a:pPr>
            <a:r>
              <a:rPr lang="en-US" sz="1600" i="1" dirty="0"/>
              <a:t>Cropping</a:t>
            </a:r>
          </a:p>
          <a:p>
            <a:pPr marL="800100" lvl="1" indent="-342900" algn="l">
              <a:buFont typeface="Wingdings" panose="05000000000000000000" pitchFamily="2" charset="2"/>
              <a:buChar char="Ø"/>
            </a:pPr>
            <a:r>
              <a:rPr lang="en-US" sz="1600" i="1" dirty="0"/>
              <a:t>Formatting</a:t>
            </a:r>
          </a:p>
          <a:p>
            <a:pPr marL="800100" lvl="1" indent="-342900" algn="l">
              <a:buFont typeface="Wingdings" panose="05000000000000000000" pitchFamily="2" charset="2"/>
              <a:buChar char="Ø"/>
            </a:pPr>
            <a:endParaRPr lang="en-US" sz="1600" i="1" dirty="0"/>
          </a:p>
        </p:txBody>
      </p:sp>
      <p:grpSp>
        <p:nvGrpSpPr>
          <p:cNvPr id="23" name="Group 22"/>
          <p:cNvGrpSpPr/>
          <p:nvPr/>
        </p:nvGrpSpPr>
        <p:grpSpPr>
          <a:xfrm>
            <a:off x="0" y="481021"/>
            <a:ext cx="9144000" cy="826201"/>
            <a:chOff x="0" y="481021"/>
            <a:chExt cx="9144000" cy="826201"/>
          </a:xfrm>
        </p:grpSpPr>
        <p:sp>
          <p:nvSpPr>
            <p:cNvPr id="24" name="Rectangle 2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26" name="Picture 2"/>
            <p:cNvPicPr>
              <a:picLocks noChangeAspect="1" noChangeArrowheads="1"/>
            </p:cNvPicPr>
            <p:nvPr/>
          </p:nvPicPr>
          <p:blipFill>
            <a:blip r:embed="rId3" cstate="print"/>
            <a:srcRect/>
            <a:stretch>
              <a:fillRect/>
            </a:stretch>
          </p:blipFill>
          <p:spPr bwMode="auto">
            <a:xfrm>
              <a:off x="1143000" y="486590"/>
              <a:ext cx="8001000" cy="152399"/>
            </a:xfrm>
            <a:prstGeom prst="rect">
              <a:avLst/>
            </a:prstGeom>
            <a:noFill/>
            <a:ln w="9525">
              <a:noFill/>
              <a:miter lim="800000"/>
              <a:headEnd/>
              <a:tailEnd/>
            </a:ln>
          </p:spPr>
        </p:pic>
      </p:grpSp>
      <p:grpSp>
        <p:nvGrpSpPr>
          <p:cNvPr id="21" name="Group 20"/>
          <p:cNvGrpSpPr/>
          <p:nvPr/>
        </p:nvGrpSpPr>
        <p:grpSpPr>
          <a:xfrm>
            <a:off x="3096570" y="1785271"/>
            <a:ext cx="4897787" cy="4129754"/>
            <a:chOff x="3248970" y="1366682"/>
            <a:chExt cx="4897787" cy="4129754"/>
          </a:xfrm>
        </p:grpSpPr>
        <p:grpSp>
          <p:nvGrpSpPr>
            <p:cNvPr id="2" name="Group 1"/>
            <p:cNvGrpSpPr/>
            <p:nvPr/>
          </p:nvGrpSpPr>
          <p:grpSpPr>
            <a:xfrm>
              <a:off x="3778150" y="2440962"/>
              <a:ext cx="4368607" cy="3055474"/>
              <a:chOff x="3778150" y="2440962"/>
              <a:chExt cx="4368607" cy="3055474"/>
            </a:xfrm>
          </p:grpSpPr>
          <p:pic>
            <p:nvPicPr>
              <p:cNvPr id="2052" name="Picture 4" descr="C:\Users\JEREMY~1\AppData\Local\Temp\SNAGHTMLaba36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150" y="2477011"/>
                <a:ext cx="18925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JEREMY~1\AppData\Local\Temp\SNAGHTMLaf46c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2590" y="2440962"/>
                <a:ext cx="2064167" cy="303872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 name="Straight Arrow Connector 6"/>
            <p:cNvCxnSpPr>
              <a:stCxn id="3" idx="2"/>
              <a:endCxn id="2052" idx="0"/>
            </p:cNvCxnSpPr>
            <p:nvPr/>
          </p:nvCxnSpPr>
          <p:spPr>
            <a:xfrm>
              <a:off x="3248970" y="1389412"/>
              <a:ext cx="1475430" cy="108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2"/>
              <a:endCxn id="2054" idx="0"/>
            </p:cNvCxnSpPr>
            <p:nvPr/>
          </p:nvCxnSpPr>
          <p:spPr>
            <a:xfrm>
              <a:off x="5832744" y="1366682"/>
              <a:ext cx="1281930" cy="10742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p:nvPicPr>
        <p:blipFill>
          <a:blip r:embed="rId6"/>
          <a:stretch>
            <a:fillRect/>
          </a:stretch>
        </p:blipFill>
        <p:spPr>
          <a:xfrm>
            <a:off x="1477023" y="1469584"/>
            <a:ext cx="6857143" cy="342857"/>
          </a:xfrm>
          <a:prstGeom prst="rect">
            <a:avLst/>
          </a:prstGeom>
        </p:spPr>
      </p:pic>
      <p:sp>
        <p:nvSpPr>
          <p:cNvPr id="3" name="Rectangle 2"/>
          <p:cNvSpPr/>
          <p:nvPr/>
        </p:nvSpPr>
        <p:spPr>
          <a:xfrm>
            <a:off x="2944170" y="1462185"/>
            <a:ext cx="304800" cy="34581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4732" y="1438322"/>
            <a:ext cx="1066800" cy="36967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527944" y="1439455"/>
            <a:ext cx="304800" cy="34581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590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7"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9576"/>
          <a:stretch/>
        </p:blipFill>
        <p:spPr>
          <a:xfrm>
            <a:off x="1048104" y="4084421"/>
            <a:ext cx="7523809" cy="2059697"/>
          </a:xfrm>
          <a:prstGeom prst="rect">
            <a:avLst/>
          </a:prstGeom>
        </p:spPr>
      </p:pic>
      <p:pic>
        <p:nvPicPr>
          <p:cNvPr id="3" name="TOOLBA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8911" y="2397520"/>
            <a:ext cx="5700254" cy="381033"/>
          </a:xfrm>
          <a:prstGeom prst="rect">
            <a:avLst/>
          </a:prstGeom>
        </p:spPr>
      </p:pic>
      <p:grpSp>
        <p:nvGrpSpPr>
          <p:cNvPr id="83" name="Group 82"/>
          <p:cNvGrpSpPr/>
          <p:nvPr/>
        </p:nvGrpSpPr>
        <p:grpSpPr>
          <a:xfrm>
            <a:off x="7211241" y="2405264"/>
            <a:ext cx="1780359" cy="381033"/>
            <a:chOff x="6944202" y="2770010"/>
            <a:chExt cx="1780359" cy="381033"/>
          </a:xfrm>
        </p:grpSpPr>
        <p:cxnSp>
          <p:nvCxnSpPr>
            <p:cNvPr id="54" name="Straight Arrow Connector 53"/>
            <p:cNvCxnSpPr/>
            <p:nvPr/>
          </p:nvCxnSpPr>
          <p:spPr>
            <a:xfrm>
              <a:off x="7400915" y="2949559"/>
              <a:ext cx="650575" cy="991"/>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62" name="HELP"/>
            <p:cNvSpPr txBox="1">
              <a:spLocks/>
            </p:cNvSpPr>
            <p:nvPr/>
          </p:nvSpPr>
          <p:spPr>
            <a:xfrm>
              <a:off x="8057761" y="2792434"/>
              <a:ext cx="666800" cy="350865"/>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Help</a:t>
              </a:r>
              <a:endParaRPr lang="en-US" sz="1400" dirty="0">
                <a:solidFill>
                  <a:schemeClr val="tx1">
                    <a:lumMod val="60000"/>
                    <a:lumOff val="40000"/>
                  </a:schemeClr>
                </a:solidFill>
                <a:latin typeface="Oswald Light"/>
                <a:cs typeface="Oswald Light"/>
              </a:endParaRPr>
            </a:p>
          </p:txBody>
        </p:sp>
        <p:sp>
          <p:nvSpPr>
            <p:cNvPr id="25" name="HELP BOX"/>
            <p:cNvSpPr/>
            <p:nvPr/>
          </p:nvSpPr>
          <p:spPr>
            <a:xfrm>
              <a:off x="6944202" y="2770010"/>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6417227" y="1003167"/>
            <a:ext cx="905953" cy="1774396"/>
            <a:chOff x="6150188" y="1367913"/>
            <a:chExt cx="905953" cy="1774396"/>
          </a:xfrm>
        </p:grpSpPr>
        <p:cxnSp>
          <p:nvCxnSpPr>
            <p:cNvPr id="53" name="Straight Arrow Connector 52"/>
            <p:cNvCxnSpPr/>
            <p:nvPr/>
          </p:nvCxnSpPr>
          <p:spPr>
            <a:xfrm>
              <a:off x="6616018" y="2374688"/>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33" name="JUMP TO NEXT INPUT FIELD"/>
            <p:cNvSpPr txBox="1">
              <a:spLocks/>
            </p:cNvSpPr>
            <p:nvPr/>
          </p:nvSpPr>
          <p:spPr>
            <a:xfrm>
              <a:off x="6150188" y="1367913"/>
              <a:ext cx="905953" cy="1126462"/>
            </a:xfrm>
            <a:prstGeom prst="rect">
              <a:avLst/>
            </a:prstGeom>
            <a:ln w="28575">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Jump to Next Input Field</a:t>
              </a:r>
              <a:endParaRPr lang="en-US" sz="1400" dirty="0">
                <a:solidFill>
                  <a:schemeClr val="tx1">
                    <a:lumMod val="60000"/>
                    <a:lumOff val="40000"/>
                  </a:schemeClr>
                </a:solidFill>
                <a:latin typeface="Oswald Light"/>
                <a:cs typeface="Oswald Light"/>
              </a:endParaRPr>
            </a:p>
          </p:txBody>
        </p:sp>
        <p:sp>
          <p:nvSpPr>
            <p:cNvPr id="24" name="JUMP"/>
            <p:cNvSpPr/>
            <p:nvPr/>
          </p:nvSpPr>
          <p:spPr>
            <a:xfrm>
              <a:off x="6401114" y="2761276"/>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1" name="Group 80"/>
          <p:cNvGrpSpPr/>
          <p:nvPr/>
        </p:nvGrpSpPr>
        <p:grpSpPr>
          <a:xfrm>
            <a:off x="6046032" y="2396531"/>
            <a:ext cx="735767" cy="1402683"/>
            <a:chOff x="5778994" y="2761277"/>
            <a:chExt cx="735767" cy="1402683"/>
          </a:xfrm>
        </p:grpSpPr>
        <p:cxnSp>
          <p:nvCxnSpPr>
            <p:cNvPr id="52" name="Straight Arrow Connector 51"/>
            <p:cNvCxnSpPr/>
            <p:nvPr/>
          </p:nvCxnSpPr>
          <p:spPr>
            <a:xfrm>
              <a:off x="6112395" y="3142309"/>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60" name="LOCK REPORT"/>
            <p:cNvSpPr txBox="1">
              <a:spLocks/>
            </p:cNvSpPr>
            <p:nvPr/>
          </p:nvSpPr>
          <p:spPr>
            <a:xfrm>
              <a:off x="5778994" y="3554562"/>
              <a:ext cx="735767" cy="609398"/>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Lock Report</a:t>
              </a:r>
              <a:endParaRPr lang="en-US" sz="1400" dirty="0">
                <a:solidFill>
                  <a:schemeClr val="tx1">
                    <a:lumMod val="60000"/>
                    <a:lumOff val="40000"/>
                  </a:schemeClr>
                </a:solidFill>
                <a:latin typeface="Oswald Light"/>
                <a:cs typeface="Oswald Light"/>
              </a:endParaRPr>
            </a:p>
          </p:txBody>
        </p:sp>
        <p:sp>
          <p:nvSpPr>
            <p:cNvPr id="23" name="LOCK"/>
            <p:cNvSpPr/>
            <p:nvPr/>
          </p:nvSpPr>
          <p:spPr>
            <a:xfrm>
              <a:off x="5885874" y="2761277"/>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533318" y="1395217"/>
            <a:ext cx="666800" cy="1382349"/>
            <a:chOff x="5266280" y="1759963"/>
            <a:chExt cx="666800" cy="1382349"/>
          </a:xfrm>
        </p:grpSpPr>
        <p:cxnSp>
          <p:nvCxnSpPr>
            <p:cNvPr id="51" name="Straight Arrow Connector 50"/>
            <p:cNvCxnSpPr/>
            <p:nvPr/>
          </p:nvCxnSpPr>
          <p:spPr>
            <a:xfrm>
              <a:off x="5597155" y="2374688"/>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59" name="EXCEL EPORT"/>
            <p:cNvSpPr txBox="1">
              <a:spLocks/>
            </p:cNvSpPr>
            <p:nvPr/>
          </p:nvSpPr>
          <p:spPr>
            <a:xfrm>
              <a:off x="5266280" y="1759963"/>
              <a:ext cx="666800" cy="867930"/>
            </a:xfrm>
            <a:prstGeom prst="rect">
              <a:avLst/>
            </a:prstGeom>
            <a:ln w="28575">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Excel Export</a:t>
              </a:r>
              <a:endParaRPr lang="en-US" sz="1400" dirty="0">
                <a:solidFill>
                  <a:schemeClr val="tx1">
                    <a:lumMod val="60000"/>
                    <a:lumOff val="40000"/>
                  </a:schemeClr>
                </a:solidFill>
                <a:latin typeface="Oswald Light"/>
                <a:cs typeface="Oswald Light"/>
              </a:endParaRPr>
            </a:p>
          </p:txBody>
        </p:sp>
        <p:sp>
          <p:nvSpPr>
            <p:cNvPr id="22" name="EXCEL"/>
            <p:cNvSpPr/>
            <p:nvPr/>
          </p:nvSpPr>
          <p:spPr>
            <a:xfrm>
              <a:off x="5370634" y="2761279"/>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4999457" y="2396531"/>
            <a:ext cx="666800" cy="1395698"/>
            <a:chOff x="4732419" y="2761278"/>
            <a:chExt cx="666800" cy="1395698"/>
          </a:xfrm>
        </p:grpSpPr>
        <p:cxnSp>
          <p:nvCxnSpPr>
            <p:cNvPr id="50" name="Straight Arrow Connector 49"/>
            <p:cNvCxnSpPr/>
            <p:nvPr/>
          </p:nvCxnSpPr>
          <p:spPr>
            <a:xfrm>
              <a:off x="5073569" y="3142309"/>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57" name="ZOOM 100%"/>
            <p:cNvSpPr txBox="1">
              <a:spLocks/>
            </p:cNvSpPr>
            <p:nvPr/>
          </p:nvSpPr>
          <p:spPr>
            <a:xfrm>
              <a:off x="4732419" y="3547578"/>
              <a:ext cx="666800" cy="609398"/>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Zoom 100%</a:t>
              </a:r>
              <a:endParaRPr lang="en-US" sz="1400" dirty="0">
                <a:solidFill>
                  <a:schemeClr val="tx1">
                    <a:lumMod val="60000"/>
                    <a:lumOff val="40000"/>
                  </a:schemeClr>
                </a:solidFill>
                <a:latin typeface="Oswald Light"/>
                <a:cs typeface="Oswald Light"/>
              </a:endParaRPr>
            </a:p>
          </p:txBody>
        </p:sp>
        <p:sp>
          <p:nvSpPr>
            <p:cNvPr id="21" name="100"/>
            <p:cNvSpPr/>
            <p:nvPr/>
          </p:nvSpPr>
          <p:spPr>
            <a:xfrm>
              <a:off x="4847048" y="2761278"/>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8" name="Group 77"/>
          <p:cNvGrpSpPr/>
          <p:nvPr/>
        </p:nvGrpSpPr>
        <p:grpSpPr>
          <a:xfrm>
            <a:off x="4476075" y="1375871"/>
            <a:ext cx="666800" cy="1403667"/>
            <a:chOff x="4209037" y="1740617"/>
            <a:chExt cx="666800" cy="1403667"/>
          </a:xfrm>
        </p:grpSpPr>
        <p:cxnSp>
          <p:nvCxnSpPr>
            <p:cNvPr id="49" name="Straight Arrow Connector 48"/>
            <p:cNvCxnSpPr/>
            <p:nvPr/>
          </p:nvCxnSpPr>
          <p:spPr>
            <a:xfrm>
              <a:off x="4542971" y="2374688"/>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56" name="ZOOM OUT"/>
            <p:cNvSpPr txBox="1">
              <a:spLocks/>
            </p:cNvSpPr>
            <p:nvPr/>
          </p:nvSpPr>
          <p:spPr>
            <a:xfrm>
              <a:off x="4209037" y="1740617"/>
              <a:ext cx="666800" cy="609398"/>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Zoom Out</a:t>
              </a:r>
              <a:endParaRPr lang="en-US" sz="1400" dirty="0">
                <a:solidFill>
                  <a:schemeClr val="tx1">
                    <a:lumMod val="60000"/>
                    <a:lumOff val="40000"/>
                  </a:schemeClr>
                </a:solidFill>
                <a:latin typeface="Oswald Light"/>
                <a:cs typeface="Oswald Light"/>
              </a:endParaRPr>
            </a:p>
          </p:txBody>
        </p:sp>
        <p:sp>
          <p:nvSpPr>
            <p:cNvPr id="20" name="OUT"/>
            <p:cNvSpPr/>
            <p:nvPr/>
          </p:nvSpPr>
          <p:spPr>
            <a:xfrm>
              <a:off x="4345479" y="2763251"/>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3979186" y="2396535"/>
            <a:ext cx="666800" cy="1402679"/>
            <a:chOff x="3712148" y="2761281"/>
            <a:chExt cx="666800" cy="1402679"/>
          </a:xfrm>
        </p:grpSpPr>
        <p:cxnSp>
          <p:nvCxnSpPr>
            <p:cNvPr id="48" name="Straight Arrow Connector 47"/>
            <p:cNvCxnSpPr/>
            <p:nvPr/>
          </p:nvCxnSpPr>
          <p:spPr>
            <a:xfrm>
              <a:off x="4045548" y="3151043"/>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55" name="ZOOM IN"/>
            <p:cNvSpPr txBox="1">
              <a:spLocks/>
            </p:cNvSpPr>
            <p:nvPr/>
          </p:nvSpPr>
          <p:spPr>
            <a:xfrm>
              <a:off x="3712148" y="3554562"/>
              <a:ext cx="666800" cy="609398"/>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Zoom In</a:t>
              </a:r>
              <a:endParaRPr lang="en-US" sz="1400" dirty="0">
                <a:solidFill>
                  <a:schemeClr val="tx1">
                    <a:lumMod val="60000"/>
                    <a:lumOff val="40000"/>
                  </a:schemeClr>
                </a:solidFill>
                <a:latin typeface="Oswald Light"/>
                <a:cs typeface="Oswald Light"/>
              </a:endParaRPr>
            </a:p>
          </p:txBody>
        </p:sp>
        <p:sp>
          <p:nvSpPr>
            <p:cNvPr id="19" name="IN"/>
            <p:cNvSpPr/>
            <p:nvPr/>
          </p:nvSpPr>
          <p:spPr>
            <a:xfrm>
              <a:off x="3819027" y="2761281"/>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3409559" y="1673821"/>
            <a:ext cx="839996" cy="1105716"/>
            <a:chOff x="3142520" y="2038568"/>
            <a:chExt cx="839996" cy="1105716"/>
          </a:xfrm>
        </p:grpSpPr>
        <p:cxnSp>
          <p:nvCxnSpPr>
            <p:cNvPr id="46" name="Straight Arrow Connector 45"/>
            <p:cNvCxnSpPr/>
            <p:nvPr/>
          </p:nvCxnSpPr>
          <p:spPr>
            <a:xfrm>
              <a:off x="3533594" y="2383422"/>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36" name="REFRESH"/>
            <p:cNvSpPr txBox="1">
              <a:spLocks/>
            </p:cNvSpPr>
            <p:nvPr/>
          </p:nvSpPr>
          <p:spPr>
            <a:xfrm>
              <a:off x="3142520" y="2038568"/>
              <a:ext cx="839996" cy="350865"/>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Refresh</a:t>
              </a:r>
              <a:endParaRPr lang="en-US" sz="1400" dirty="0">
                <a:solidFill>
                  <a:schemeClr val="tx1">
                    <a:lumMod val="60000"/>
                    <a:lumOff val="40000"/>
                  </a:schemeClr>
                </a:solidFill>
                <a:latin typeface="Oswald Light"/>
                <a:cs typeface="Oswald Light"/>
              </a:endParaRPr>
            </a:p>
          </p:txBody>
        </p:sp>
        <p:sp>
          <p:nvSpPr>
            <p:cNvPr id="17" name="REFRESH"/>
            <p:cNvSpPr/>
            <p:nvPr/>
          </p:nvSpPr>
          <p:spPr>
            <a:xfrm>
              <a:off x="3307073" y="2763251"/>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2940361" y="2398505"/>
            <a:ext cx="666800" cy="1365895"/>
            <a:chOff x="2673323" y="2763251"/>
            <a:chExt cx="666800" cy="1365895"/>
          </a:xfrm>
        </p:grpSpPr>
        <p:cxnSp>
          <p:nvCxnSpPr>
            <p:cNvPr id="47" name="Straight Arrow Connector 46"/>
            <p:cNvCxnSpPr/>
            <p:nvPr/>
          </p:nvCxnSpPr>
          <p:spPr>
            <a:xfrm>
              <a:off x="3021409" y="3142309"/>
              <a:ext cx="0" cy="386588"/>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61" name="PAGE SETUP"/>
            <p:cNvSpPr txBox="1">
              <a:spLocks/>
            </p:cNvSpPr>
            <p:nvPr/>
          </p:nvSpPr>
          <p:spPr>
            <a:xfrm>
              <a:off x="2673323" y="3519748"/>
              <a:ext cx="666800" cy="609398"/>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Page Setup</a:t>
              </a:r>
              <a:endParaRPr lang="en-US" sz="1400" dirty="0">
                <a:solidFill>
                  <a:schemeClr val="tx1">
                    <a:lumMod val="60000"/>
                    <a:lumOff val="40000"/>
                  </a:schemeClr>
                </a:solidFill>
                <a:latin typeface="Oswald Light"/>
                <a:cs typeface="Oswald Light"/>
              </a:endParaRPr>
            </a:p>
          </p:txBody>
        </p:sp>
        <p:sp>
          <p:nvSpPr>
            <p:cNvPr id="16" name="PAGE"/>
            <p:cNvSpPr/>
            <p:nvPr/>
          </p:nvSpPr>
          <p:spPr>
            <a:xfrm>
              <a:off x="2798756" y="2763251"/>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2395983" y="1197379"/>
            <a:ext cx="746784" cy="1581172"/>
            <a:chOff x="2128945" y="1562125"/>
            <a:chExt cx="746784" cy="1581172"/>
          </a:xfrm>
        </p:grpSpPr>
        <p:cxnSp>
          <p:nvCxnSpPr>
            <p:cNvPr id="41" name="Straight Arrow Connector 40"/>
            <p:cNvCxnSpPr>
              <a:stCxn id="14" idx="2"/>
              <a:endCxn id="15" idx="0"/>
            </p:cNvCxnSpPr>
            <p:nvPr/>
          </p:nvCxnSpPr>
          <p:spPr>
            <a:xfrm flipH="1">
              <a:off x="2501691" y="2430055"/>
              <a:ext cx="646" cy="332209"/>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14" name="SAVE AS PDF"/>
            <p:cNvSpPr txBox="1">
              <a:spLocks/>
            </p:cNvSpPr>
            <p:nvPr/>
          </p:nvSpPr>
          <p:spPr>
            <a:xfrm>
              <a:off x="2128945" y="1562125"/>
              <a:ext cx="746784" cy="867930"/>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Save as PDF</a:t>
              </a:r>
              <a:endParaRPr lang="en-US" sz="1400" dirty="0">
                <a:solidFill>
                  <a:schemeClr val="tx1">
                    <a:lumMod val="60000"/>
                    <a:lumOff val="40000"/>
                  </a:schemeClr>
                </a:solidFill>
                <a:latin typeface="Oswald Light"/>
                <a:cs typeface="Oswald Light"/>
              </a:endParaRPr>
            </a:p>
          </p:txBody>
        </p:sp>
        <p:sp>
          <p:nvSpPr>
            <p:cNvPr id="15" name="PDF"/>
            <p:cNvSpPr/>
            <p:nvPr/>
          </p:nvSpPr>
          <p:spPr>
            <a:xfrm>
              <a:off x="2275170" y="2762264"/>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521551" y="2153080"/>
            <a:ext cx="1920403" cy="867930"/>
            <a:chOff x="254512" y="2517827"/>
            <a:chExt cx="1920403" cy="867930"/>
          </a:xfrm>
        </p:grpSpPr>
        <p:sp>
          <p:nvSpPr>
            <p:cNvPr id="13" name="PRINT CURRENT REPORT"/>
            <p:cNvSpPr txBox="1">
              <a:spLocks/>
            </p:cNvSpPr>
            <p:nvPr/>
          </p:nvSpPr>
          <p:spPr>
            <a:xfrm>
              <a:off x="254512" y="2517827"/>
              <a:ext cx="816786" cy="867930"/>
            </a:xfrm>
            <a:prstGeom prst="rect">
              <a:avLst/>
            </a:prstGeom>
            <a:ln w="28575">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Print Current Report</a:t>
              </a:r>
            </a:p>
          </p:txBody>
        </p:sp>
        <p:cxnSp>
          <p:nvCxnSpPr>
            <p:cNvPr id="34" name="Straight Arrow Connector 33"/>
            <p:cNvCxnSpPr>
              <a:stCxn id="13" idx="3"/>
              <a:endCxn id="12" idx="1"/>
            </p:cNvCxnSpPr>
            <p:nvPr/>
          </p:nvCxnSpPr>
          <p:spPr>
            <a:xfrm>
              <a:off x="1071298" y="2951792"/>
              <a:ext cx="650575" cy="991"/>
            </a:xfrm>
            <a:prstGeom prst="straightConnector1">
              <a:avLst/>
            </a:prstGeom>
            <a:ln>
              <a:headEnd type="triangle"/>
              <a:tailEnd type="triangle"/>
            </a:ln>
          </p:spPr>
          <p:style>
            <a:lnRef idx="2">
              <a:schemeClr val="accent5"/>
            </a:lnRef>
            <a:fillRef idx="0">
              <a:schemeClr val="accent5"/>
            </a:fillRef>
            <a:effectRef idx="1">
              <a:schemeClr val="accent5"/>
            </a:effectRef>
            <a:fontRef idx="minor">
              <a:schemeClr val="tx1"/>
            </a:fontRef>
          </p:style>
        </p:cxnSp>
        <p:sp>
          <p:nvSpPr>
            <p:cNvPr id="12" name="PRINT CURRENT REPORT BOX"/>
            <p:cNvSpPr/>
            <p:nvPr/>
          </p:nvSpPr>
          <p:spPr>
            <a:xfrm>
              <a:off x="1721873" y="2762266"/>
              <a:ext cx="453042" cy="381033"/>
            </a:xfrm>
            <a:prstGeom prst="rect">
              <a:avLst/>
            </a:prstGeom>
            <a:noFill/>
            <a:ln w="28575">
              <a:solidFill>
                <a:srgbClr val="00BE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0" y="481021"/>
            <a:ext cx="9144000" cy="605175"/>
            <a:chOff x="0" y="481021"/>
            <a:chExt cx="9144000" cy="605175"/>
          </a:xfrm>
        </p:grpSpPr>
        <p:sp>
          <p:nvSpPr>
            <p:cNvPr id="64" name="Rectangle 63"/>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66"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1032810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10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up)">
                                      <p:cBhvr>
                                        <p:cTn id="12" dur="1000"/>
                                        <p:tgtEl>
                                          <p:spTgt spid="74"/>
                                        </p:tgtEl>
                                      </p:cBhvr>
                                    </p:animEffect>
                                  </p:childTnLst>
                                </p:cTn>
                              </p:par>
                              <p:par>
                                <p:cTn id="13" presetID="22" presetClass="exit" presetSubtype="2" fill="hold" nodeType="withEffect">
                                  <p:stCondLst>
                                    <p:cond delay="0"/>
                                  </p:stCondLst>
                                  <p:childTnLst>
                                    <p:animEffect transition="out" filter="wipe(right)">
                                      <p:cBhvr>
                                        <p:cTn id="14" dur="1000"/>
                                        <p:tgtEl>
                                          <p:spTgt spid="73"/>
                                        </p:tgtEl>
                                      </p:cBhvr>
                                    </p:animEffect>
                                    <p:set>
                                      <p:cBhvr>
                                        <p:cTn id="15" dur="1" fill="hold">
                                          <p:stCondLst>
                                            <p:cond delay="999"/>
                                          </p:stCondLst>
                                        </p:cTn>
                                        <p:tgtEl>
                                          <p:spTgt spid="7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down)">
                                      <p:cBhvr>
                                        <p:cTn id="20" dur="1000"/>
                                        <p:tgtEl>
                                          <p:spTgt spid="75"/>
                                        </p:tgtEl>
                                      </p:cBhvr>
                                    </p:animEffect>
                                  </p:childTnLst>
                                </p:cTn>
                              </p:par>
                              <p:par>
                                <p:cTn id="21" presetID="22" presetClass="exit" presetSubtype="4" fill="hold" nodeType="withEffect">
                                  <p:stCondLst>
                                    <p:cond delay="0"/>
                                  </p:stCondLst>
                                  <p:childTnLst>
                                    <p:animEffect transition="out" filter="wipe(down)">
                                      <p:cBhvr>
                                        <p:cTn id="22" dur="1000"/>
                                        <p:tgtEl>
                                          <p:spTgt spid="74"/>
                                        </p:tgtEl>
                                      </p:cBhvr>
                                    </p:animEffect>
                                    <p:set>
                                      <p:cBhvr>
                                        <p:cTn id="23" dur="1" fill="hold">
                                          <p:stCondLst>
                                            <p:cond delay="999"/>
                                          </p:stCondLst>
                                        </p:cTn>
                                        <p:tgtEl>
                                          <p:spTgt spid="7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up)">
                                      <p:cBhvr>
                                        <p:cTn id="28" dur="1000"/>
                                        <p:tgtEl>
                                          <p:spTgt spid="76"/>
                                        </p:tgtEl>
                                      </p:cBhvr>
                                    </p:animEffect>
                                  </p:childTnLst>
                                </p:cTn>
                              </p:par>
                              <p:par>
                                <p:cTn id="29" presetID="22" presetClass="exit" presetSubtype="1" fill="hold" nodeType="withEffect">
                                  <p:stCondLst>
                                    <p:cond delay="0"/>
                                  </p:stCondLst>
                                  <p:childTnLst>
                                    <p:animEffect transition="out" filter="wipe(up)">
                                      <p:cBhvr>
                                        <p:cTn id="30" dur="1000"/>
                                        <p:tgtEl>
                                          <p:spTgt spid="75"/>
                                        </p:tgtEl>
                                      </p:cBhvr>
                                    </p:animEffect>
                                    <p:set>
                                      <p:cBhvr>
                                        <p:cTn id="31" dur="1" fill="hold">
                                          <p:stCondLst>
                                            <p:cond delay="999"/>
                                          </p:stCondLst>
                                        </p:cTn>
                                        <p:tgtEl>
                                          <p:spTgt spid="7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wipe(down)">
                                      <p:cBhvr>
                                        <p:cTn id="36" dur="1000"/>
                                        <p:tgtEl>
                                          <p:spTgt spid="77"/>
                                        </p:tgtEl>
                                      </p:cBhvr>
                                    </p:animEffect>
                                  </p:childTnLst>
                                </p:cTn>
                              </p:par>
                              <p:par>
                                <p:cTn id="37" presetID="22" presetClass="exit" presetSubtype="4" fill="hold" nodeType="withEffect">
                                  <p:stCondLst>
                                    <p:cond delay="0"/>
                                  </p:stCondLst>
                                  <p:childTnLst>
                                    <p:animEffect transition="out" filter="wipe(down)">
                                      <p:cBhvr>
                                        <p:cTn id="38" dur="1000"/>
                                        <p:tgtEl>
                                          <p:spTgt spid="76"/>
                                        </p:tgtEl>
                                      </p:cBhvr>
                                    </p:animEffect>
                                    <p:set>
                                      <p:cBhvr>
                                        <p:cTn id="39" dur="1" fill="hold">
                                          <p:stCondLst>
                                            <p:cond delay="999"/>
                                          </p:stCondLst>
                                        </p:cTn>
                                        <p:tgtEl>
                                          <p:spTgt spid="7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8"/>
                                        </p:tgtEl>
                                        <p:attrNameLst>
                                          <p:attrName>style.visibility</p:attrName>
                                        </p:attrNameLst>
                                      </p:cBhvr>
                                      <p:to>
                                        <p:strVal val="visible"/>
                                      </p:to>
                                    </p:set>
                                    <p:animEffect transition="in" filter="wipe(up)">
                                      <p:cBhvr>
                                        <p:cTn id="44" dur="1000"/>
                                        <p:tgtEl>
                                          <p:spTgt spid="78"/>
                                        </p:tgtEl>
                                      </p:cBhvr>
                                    </p:animEffect>
                                  </p:childTnLst>
                                </p:cTn>
                              </p:par>
                              <p:par>
                                <p:cTn id="45" presetID="22" presetClass="exit" presetSubtype="1" fill="hold" nodeType="withEffect">
                                  <p:stCondLst>
                                    <p:cond delay="0"/>
                                  </p:stCondLst>
                                  <p:childTnLst>
                                    <p:animEffect transition="out" filter="wipe(up)">
                                      <p:cBhvr>
                                        <p:cTn id="46" dur="1000"/>
                                        <p:tgtEl>
                                          <p:spTgt spid="77"/>
                                        </p:tgtEl>
                                      </p:cBhvr>
                                    </p:animEffect>
                                    <p:set>
                                      <p:cBhvr>
                                        <p:cTn id="47" dur="1" fill="hold">
                                          <p:stCondLst>
                                            <p:cond delay="999"/>
                                          </p:stCondLst>
                                        </p:cTn>
                                        <p:tgtEl>
                                          <p:spTgt spid="7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80"/>
                                        </p:tgtEl>
                                        <p:attrNameLst>
                                          <p:attrName>style.visibility</p:attrName>
                                        </p:attrNameLst>
                                      </p:cBhvr>
                                      <p:to>
                                        <p:strVal val="visible"/>
                                      </p:to>
                                    </p:set>
                                    <p:animEffect transition="in" filter="wipe(down)">
                                      <p:cBhvr>
                                        <p:cTn id="52" dur="1000"/>
                                        <p:tgtEl>
                                          <p:spTgt spid="80"/>
                                        </p:tgtEl>
                                      </p:cBhvr>
                                    </p:animEffect>
                                  </p:childTnLst>
                                </p:cTn>
                              </p:par>
                              <p:par>
                                <p:cTn id="53" presetID="22" presetClass="exit" presetSubtype="4" fill="hold" nodeType="withEffect">
                                  <p:stCondLst>
                                    <p:cond delay="0"/>
                                  </p:stCondLst>
                                  <p:childTnLst>
                                    <p:animEffect transition="out" filter="wipe(down)">
                                      <p:cBhvr>
                                        <p:cTn id="54" dur="1000"/>
                                        <p:tgtEl>
                                          <p:spTgt spid="78"/>
                                        </p:tgtEl>
                                      </p:cBhvr>
                                    </p:animEffect>
                                    <p:set>
                                      <p:cBhvr>
                                        <p:cTn id="55" dur="1" fill="hold">
                                          <p:stCondLst>
                                            <p:cond delay="999"/>
                                          </p:stCondLst>
                                        </p:cTn>
                                        <p:tgtEl>
                                          <p:spTgt spid="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wipe(up)">
                                      <p:cBhvr>
                                        <p:cTn id="60" dur="1000"/>
                                        <p:tgtEl>
                                          <p:spTgt spid="79"/>
                                        </p:tgtEl>
                                      </p:cBhvr>
                                    </p:animEffect>
                                  </p:childTnLst>
                                </p:cTn>
                              </p:par>
                              <p:par>
                                <p:cTn id="61" presetID="22" presetClass="exit" presetSubtype="1" fill="hold" nodeType="withEffect">
                                  <p:stCondLst>
                                    <p:cond delay="0"/>
                                  </p:stCondLst>
                                  <p:childTnLst>
                                    <p:animEffect transition="out" filter="wipe(up)">
                                      <p:cBhvr>
                                        <p:cTn id="62" dur="1000"/>
                                        <p:tgtEl>
                                          <p:spTgt spid="80"/>
                                        </p:tgtEl>
                                      </p:cBhvr>
                                    </p:animEffect>
                                    <p:set>
                                      <p:cBhvr>
                                        <p:cTn id="63" dur="1" fill="hold">
                                          <p:stCondLst>
                                            <p:cond delay="999"/>
                                          </p:stCondLst>
                                        </p:cTn>
                                        <p:tgtEl>
                                          <p:spTgt spid="80"/>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down)">
                                      <p:cBhvr>
                                        <p:cTn id="68" dur="1000"/>
                                        <p:tgtEl>
                                          <p:spTgt spid="81"/>
                                        </p:tgtEl>
                                      </p:cBhvr>
                                    </p:animEffect>
                                  </p:childTnLst>
                                </p:cTn>
                              </p:par>
                              <p:par>
                                <p:cTn id="69" presetID="22" presetClass="exit" presetSubtype="4" fill="hold" nodeType="withEffect">
                                  <p:stCondLst>
                                    <p:cond delay="0"/>
                                  </p:stCondLst>
                                  <p:childTnLst>
                                    <p:animEffect transition="out" filter="wipe(down)">
                                      <p:cBhvr>
                                        <p:cTn id="70" dur="1000"/>
                                        <p:tgtEl>
                                          <p:spTgt spid="79"/>
                                        </p:tgtEl>
                                      </p:cBhvr>
                                    </p:animEffect>
                                    <p:set>
                                      <p:cBhvr>
                                        <p:cTn id="71" dur="1" fill="hold">
                                          <p:stCondLst>
                                            <p:cond delay="999"/>
                                          </p:stCondLst>
                                        </p:cTn>
                                        <p:tgtEl>
                                          <p:spTgt spid="7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82"/>
                                        </p:tgtEl>
                                        <p:attrNameLst>
                                          <p:attrName>style.visibility</p:attrName>
                                        </p:attrNameLst>
                                      </p:cBhvr>
                                      <p:to>
                                        <p:strVal val="visible"/>
                                      </p:to>
                                    </p:set>
                                    <p:animEffect transition="in" filter="wipe(up)">
                                      <p:cBhvr>
                                        <p:cTn id="76" dur="1000"/>
                                        <p:tgtEl>
                                          <p:spTgt spid="82"/>
                                        </p:tgtEl>
                                      </p:cBhvr>
                                    </p:animEffect>
                                  </p:childTnLst>
                                </p:cTn>
                              </p:par>
                              <p:par>
                                <p:cTn id="77" presetID="22" presetClass="exit" presetSubtype="1" fill="hold" nodeType="withEffect">
                                  <p:stCondLst>
                                    <p:cond delay="0"/>
                                  </p:stCondLst>
                                  <p:childTnLst>
                                    <p:animEffect transition="out" filter="wipe(up)">
                                      <p:cBhvr>
                                        <p:cTn id="78" dur="1000"/>
                                        <p:tgtEl>
                                          <p:spTgt spid="81"/>
                                        </p:tgtEl>
                                      </p:cBhvr>
                                    </p:animEffect>
                                    <p:set>
                                      <p:cBhvr>
                                        <p:cTn id="79" dur="1" fill="hold">
                                          <p:stCondLst>
                                            <p:cond delay="999"/>
                                          </p:stCondLst>
                                        </p:cTn>
                                        <p:tgtEl>
                                          <p:spTgt spid="81"/>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83"/>
                                        </p:tgtEl>
                                        <p:attrNameLst>
                                          <p:attrName>style.visibility</p:attrName>
                                        </p:attrNameLst>
                                      </p:cBhvr>
                                      <p:to>
                                        <p:strVal val="visible"/>
                                      </p:to>
                                    </p:set>
                                    <p:animEffect transition="in" filter="wipe(right)">
                                      <p:cBhvr>
                                        <p:cTn id="84" dur="1000"/>
                                        <p:tgtEl>
                                          <p:spTgt spid="83"/>
                                        </p:tgtEl>
                                      </p:cBhvr>
                                    </p:animEffect>
                                  </p:childTnLst>
                                </p:cTn>
                              </p:par>
                              <p:par>
                                <p:cTn id="85" presetID="22" presetClass="exit" presetSubtype="4" fill="hold" nodeType="withEffect">
                                  <p:stCondLst>
                                    <p:cond delay="0"/>
                                  </p:stCondLst>
                                  <p:childTnLst>
                                    <p:animEffect transition="out" filter="wipe(down)">
                                      <p:cBhvr>
                                        <p:cTn id="86" dur="1000"/>
                                        <p:tgtEl>
                                          <p:spTgt spid="82"/>
                                        </p:tgtEl>
                                      </p:cBhvr>
                                    </p:animEffect>
                                    <p:set>
                                      <p:cBhvr>
                                        <p:cTn id="87" dur="1" fill="hold">
                                          <p:stCondLst>
                                            <p:cond delay="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1295400"/>
            <a:ext cx="5562600" cy="4648200"/>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sp>
        <p:nvSpPr>
          <p:cNvPr id="6" name="Content Placeholder 7"/>
          <p:cNvSpPr txBox="1">
            <a:spLocks/>
          </p:cNvSpPr>
          <p:nvPr/>
        </p:nvSpPr>
        <p:spPr>
          <a:xfrm>
            <a:off x="533400" y="1268058"/>
            <a:ext cx="4495800" cy="3292740"/>
          </a:xfrm>
          <a:prstGeom prst="rect">
            <a:avLst/>
          </a:prstGeom>
        </p:spPr>
        <p:txBody>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2"/>
                </a:solidFill>
                <a:latin typeface="Arial" panose="020B0604020202020204" pitchFamily="34" charset="0"/>
                <a:cs typeface="Arial" panose="020B0604020202020204" pitchFamily="34" charset="0"/>
              </a:rPr>
              <a:t>Reporting Fields</a:t>
            </a:r>
          </a:p>
          <a:p>
            <a:pPr lvl="1"/>
            <a:r>
              <a:rPr lang="en-US" dirty="0">
                <a:solidFill>
                  <a:schemeClr val="tx2"/>
                </a:solidFill>
                <a:latin typeface="Arial" panose="020B0604020202020204" pitchFamily="34" charset="0"/>
                <a:cs typeface="Arial" panose="020B0604020202020204" pitchFamily="34" charset="0"/>
              </a:rPr>
              <a:t>Input &amp; Export</a:t>
            </a:r>
          </a:p>
          <a:p>
            <a:pPr lvl="1"/>
            <a:r>
              <a:rPr lang="en-US" dirty="0">
                <a:solidFill>
                  <a:schemeClr val="tx2"/>
                </a:solidFill>
                <a:latin typeface="Arial" panose="020B0604020202020204" pitchFamily="34" charset="0"/>
                <a:cs typeface="Arial" panose="020B0604020202020204" pitchFamily="34" charset="0"/>
              </a:rPr>
              <a:t>Values and Tags</a:t>
            </a:r>
          </a:p>
          <a:p>
            <a:pPr lvl="1"/>
            <a:r>
              <a:rPr lang="en-US" dirty="0">
                <a:solidFill>
                  <a:schemeClr val="tx2"/>
                </a:solidFill>
                <a:latin typeface="Arial" panose="020B0604020202020204" pitchFamily="34" charset="0"/>
                <a:cs typeface="Arial" panose="020B0604020202020204" pitchFamily="34" charset="0"/>
              </a:rPr>
              <a:t>Required Fields</a:t>
            </a:r>
          </a:p>
        </p:txBody>
      </p:sp>
      <p:pic>
        <p:nvPicPr>
          <p:cNvPr id="7" name="Picture 2" descr="C:\Users\JEREMY~1\AppData\Local\Temp\SNAGHTMLdab1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39" y="3287990"/>
            <a:ext cx="3297106"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3276600" y="2490809"/>
            <a:ext cx="428571" cy="352381"/>
          </a:xfrm>
          <a:prstGeom prst="rect">
            <a:avLst/>
          </a:prstGeom>
        </p:spPr>
      </p:pic>
      <p:grpSp>
        <p:nvGrpSpPr>
          <p:cNvPr id="10" name="Group 9"/>
          <p:cNvGrpSpPr/>
          <p:nvPr/>
        </p:nvGrpSpPr>
        <p:grpSpPr>
          <a:xfrm>
            <a:off x="0" y="481021"/>
            <a:ext cx="9144000" cy="826201"/>
            <a:chOff x="0" y="481021"/>
            <a:chExt cx="9144000" cy="826201"/>
          </a:xfrm>
        </p:grpSpPr>
        <p:sp>
          <p:nvSpPr>
            <p:cNvPr id="11" name="Rectangle 10"/>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3"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pic>
        <p:nvPicPr>
          <p:cNvPr id="14" name="Picture 13"/>
          <p:cNvPicPr>
            <a:picLocks noChangeAspect="1"/>
          </p:cNvPicPr>
          <p:nvPr/>
        </p:nvPicPr>
        <p:blipFill>
          <a:blip r:embed="rId6"/>
          <a:stretch>
            <a:fillRect/>
          </a:stretch>
        </p:blipFill>
        <p:spPr>
          <a:xfrm>
            <a:off x="4054260" y="1293970"/>
            <a:ext cx="4886529" cy="4201943"/>
          </a:xfrm>
          <a:prstGeom prst="rect">
            <a:avLst/>
          </a:prstGeom>
        </p:spPr>
      </p:pic>
      <p:pic>
        <p:nvPicPr>
          <p:cNvPr id="2" name="Picture 1"/>
          <p:cNvPicPr>
            <a:picLocks noChangeAspect="1"/>
          </p:cNvPicPr>
          <p:nvPr/>
        </p:nvPicPr>
        <p:blipFill>
          <a:blip r:embed="rId7"/>
          <a:stretch>
            <a:fillRect/>
          </a:stretch>
        </p:blipFill>
        <p:spPr>
          <a:xfrm>
            <a:off x="5108864" y="1839137"/>
            <a:ext cx="2663536" cy="3111607"/>
          </a:xfrm>
          <a:prstGeom prst="rect">
            <a:avLst/>
          </a:prstGeom>
        </p:spPr>
      </p:pic>
    </p:spTree>
    <p:extLst>
      <p:ext uri="{BB962C8B-B14F-4D97-AF65-F5344CB8AC3E}">
        <p14:creationId xmlns:p14="http://schemas.microsoft.com/office/powerpoint/2010/main" val="21798225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0" y="1295400"/>
            <a:ext cx="5562600" cy="4648200"/>
          </a:xfrm>
        </p:spPr>
        <p:txBody>
          <a:bodyPr>
            <a:normAutofit/>
          </a:bodyPr>
          <a:lstStyle/>
          <a:p>
            <a:pPr>
              <a:buSzPct val="80000"/>
            </a:pPr>
            <a:endParaRPr lang="en-US" sz="2800" dirty="0">
              <a:solidFill>
                <a:schemeClr val="tx2"/>
              </a:solidFill>
              <a:latin typeface="Arial" pitchFamily="34" charset="0"/>
              <a:cs typeface="Arial" pitchFamily="34" charset="0"/>
            </a:endParaRPr>
          </a:p>
          <a:p>
            <a:endParaRPr lang="en-US" sz="3000" b="1" dirty="0">
              <a:solidFill>
                <a:schemeClr val="tx2"/>
              </a:solidFill>
            </a:endParaRPr>
          </a:p>
        </p:txBody>
      </p:sp>
      <p:pic>
        <p:nvPicPr>
          <p:cNvPr id="6" name="Picture 5"/>
          <p:cNvPicPr>
            <a:picLocks noChangeAspect="1"/>
          </p:cNvPicPr>
          <p:nvPr/>
        </p:nvPicPr>
        <p:blipFill>
          <a:blip r:embed="rId3"/>
          <a:stretch>
            <a:fillRect/>
          </a:stretch>
        </p:blipFill>
        <p:spPr>
          <a:xfrm>
            <a:off x="619581" y="4504338"/>
            <a:ext cx="3647619" cy="904762"/>
          </a:xfrm>
          <a:prstGeom prst="rect">
            <a:avLst/>
          </a:prstGeom>
        </p:spPr>
      </p:pic>
      <p:sp>
        <p:nvSpPr>
          <p:cNvPr id="8" name="TextBox 7"/>
          <p:cNvSpPr txBox="1"/>
          <p:nvPr/>
        </p:nvSpPr>
        <p:spPr>
          <a:xfrm>
            <a:off x="609600" y="1408538"/>
            <a:ext cx="3103735" cy="430887"/>
          </a:xfrm>
          <a:prstGeom prst="rect">
            <a:avLst/>
          </a:prstGeom>
          <a:noFill/>
        </p:spPr>
        <p:txBody>
          <a:bodyPr wrap="none" rtlCol="0">
            <a:spAutoFit/>
          </a:bodyPr>
          <a:lstStyle/>
          <a:p>
            <a:r>
              <a:rPr lang="en-US" sz="2200" dirty="0">
                <a:solidFill>
                  <a:schemeClr val="tx2"/>
                </a:solidFill>
                <a:latin typeface="Arial" panose="020B0604020202020204" pitchFamily="34" charset="0"/>
                <a:cs typeface="Arial" panose="020B0604020202020204" pitchFamily="34" charset="0"/>
              </a:rPr>
              <a:t>Adding Report Shapes </a:t>
            </a:r>
          </a:p>
        </p:txBody>
      </p:sp>
      <p:pic>
        <p:nvPicPr>
          <p:cNvPr id="2054" name="Picture 6" descr="C:\Users\JEREMY~1\AppData\Local\Temp\SNAGHTML101c0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0827" y="1152840"/>
            <a:ext cx="3569808" cy="49367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1\AppData\Local\Temp\SNAGHTMLeb1b8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152840"/>
            <a:ext cx="3574418" cy="494316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481021"/>
            <a:ext cx="9144000" cy="826201"/>
            <a:chOff x="0" y="481021"/>
            <a:chExt cx="9144000" cy="826201"/>
          </a:xfrm>
        </p:grpSpPr>
        <p:sp>
          <p:nvSpPr>
            <p:cNvPr id="12" name="Rectangle 11"/>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ubtitle 2"/>
            <p:cNvSpPr txBox="1">
              <a:spLocks/>
            </p:cNvSpPr>
            <p:nvPr/>
          </p:nvSpPr>
          <p:spPr>
            <a:xfrm>
              <a:off x="271702" y="789953"/>
              <a:ext cx="2887649"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Building a </a:t>
              </a:r>
              <a:r>
                <a:rPr lang="en-US" sz="2500" dirty="0">
                  <a:solidFill>
                    <a:srgbClr val="00BEFF"/>
                  </a:solidFill>
                  <a:latin typeface="Oswald Light"/>
                  <a:cs typeface="Oswald Regular"/>
                </a:rPr>
                <a:t>Report</a:t>
              </a:r>
              <a:endParaRPr lang="en-US" sz="2500" b="1" dirty="0">
                <a:solidFill>
                  <a:srgbClr val="00BEFF"/>
                </a:solidFill>
                <a:latin typeface="Oswald Light"/>
                <a:cs typeface="Oswald Light"/>
              </a:endParaRPr>
            </a:p>
          </p:txBody>
        </p:sp>
        <p:pic>
          <p:nvPicPr>
            <p:cNvPr id="14" name="Picture 2"/>
            <p:cNvPicPr>
              <a:picLocks noChangeAspect="1" noChangeArrowheads="1"/>
            </p:cNvPicPr>
            <p:nvPr/>
          </p:nvPicPr>
          <p:blipFill>
            <a:blip r:embed="rId6" cstate="print"/>
            <a:srcRect/>
            <a:stretch>
              <a:fillRect/>
            </a:stretch>
          </p:blipFill>
          <p:spPr bwMode="auto">
            <a:xfrm>
              <a:off x="1143000" y="486590"/>
              <a:ext cx="8001000" cy="152399"/>
            </a:xfrm>
            <a:prstGeom prst="rect">
              <a:avLst/>
            </a:prstGeom>
            <a:noFill/>
            <a:ln w="9525">
              <a:noFill/>
              <a:miter lim="800000"/>
              <a:headEnd/>
              <a:tailEnd/>
            </a:ln>
          </p:spPr>
        </p:pic>
      </p:grpSp>
      <p:pic>
        <p:nvPicPr>
          <p:cNvPr id="2" name="Picture 1"/>
          <p:cNvPicPr>
            <a:picLocks noChangeAspect="1"/>
          </p:cNvPicPr>
          <p:nvPr/>
        </p:nvPicPr>
        <p:blipFill>
          <a:blip r:embed="rId7"/>
          <a:stretch>
            <a:fillRect/>
          </a:stretch>
        </p:blipFill>
        <p:spPr>
          <a:xfrm>
            <a:off x="1313576" y="2090929"/>
            <a:ext cx="2038095" cy="2161905"/>
          </a:xfrm>
          <a:prstGeom prst="rect">
            <a:avLst/>
          </a:prstGeom>
          <a:ln>
            <a:solidFill>
              <a:schemeClr val="tx1"/>
            </a:solidFill>
          </a:ln>
        </p:spPr>
      </p:pic>
    </p:spTree>
    <p:extLst>
      <p:ext uri="{BB962C8B-B14F-4D97-AF65-F5344CB8AC3E}">
        <p14:creationId xmlns:p14="http://schemas.microsoft.com/office/powerpoint/2010/main" val="33330059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up)">
                                      <p:cBhvr>
                                        <p:cTn id="14"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304634" y="2057990"/>
            <a:ext cx="3675244" cy="2632811"/>
          </a:xfrm>
          <a:prstGeom prst="rect">
            <a:avLst/>
          </a:prstGeom>
        </p:spPr>
      </p:pic>
      <p:pic>
        <p:nvPicPr>
          <p:cNvPr id="2050" name="Picture 2" descr="C:\Users\Jeremy\AppData\Local\Temp\SNAGHTML93013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79" y="2193400"/>
            <a:ext cx="5278378" cy="411166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eremy\AppData\Local\Temp\SNAGHTML9370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79" y="2193400"/>
            <a:ext cx="5278378" cy="41116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486868" y="2133600"/>
            <a:ext cx="3276600" cy="2710022"/>
            <a:chOff x="3886200" y="2319178"/>
            <a:chExt cx="3276600" cy="2710022"/>
          </a:xfrm>
        </p:grpSpPr>
        <p:sp>
          <p:nvSpPr>
            <p:cNvPr id="2" name="Rectangle 1"/>
            <p:cNvSpPr/>
            <p:nvPr/>
          </p:nvSpPr>
          <p:spPr>
            <a:xfrm>
              <a:off x="3886200" y="2667000"/>
              <a:ext cx="3276600" cy="2362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05279" y="2319178"/>
              <a:ext cx="1333442" cy="369332"/>
            </a:xfrm>
            <a:prstGeom prst="rect">
              <a:avLst/>
            </a:prstGeom>
            <a:noFill/>
          </p:spPr>
          <p:txBody>
            <a:bodyPr wrap="none" rtlCol="0">
              <a:spAutoFit/>
            </a:bodyPr>
            <a:lstStyle/>
            <a:p>
              <a:r>
                <a:rPr lang="en-US" b="1" i="1" dirty="0">
                  <a:solidFill>
                    <a:schemeClr val="accent1"/>
                  </a:solidFill>
                </a:rPr>
                <a:t>Fit Statistics</a:t>
              </a:r>
            </a:p>
          </p:txBody>
        </p:sp>
      </p:grpSp>
      <p:grpSp>
        <p:nvGrpSpPr>
          <p:cNvPr id="9" name="Group 8"/>
          <p:cNvGrpSpPr/>
          <p:nvPr/>
        </p:nvGrpSpPr>
        <p:grpSpPr>
          <a:xfrm>
            <a:off x="541351" y="4882099"/>
            <a:ext cx="3613528" cy="1830774"/>
            <a:chOff x="1949072" y="5050899"/>
            <a:chExt cx="3613528" cy="1830774"/>
          </a:xfrm>
        </p:grpSpPr>
        <p:sp>
          <p:nvSpPr>
            <p:cNvPr id="14" name="Rectangle 13"/>
            <p:cNvSpPr/>
            <p:nvPr/>
          </p:nvSpPr>
          <p:spPr>
            <a:xfrm>
              <a:off x="2098260" y="5050899"/>
              <a:ext cx="3464340" cy="119750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949072" y="6512341"/>
              <a:ext cx="1436675" cy="369332"/>
            </a:xfrm>
            <a:prstGeom prst="rect">
              <a:avLst/>
            </a:prstGeom>
            <a:noFill/>
          </p:spPr>
          <p:txBody>
            <a:bodyPr wrap="none" rtlCol="0">
              <a:spAutoFit/>
            </a:bodyPr>
            <a:lstStyle/>
            <a:p>
              <a:r>
                <a:rPr lang="en-US" b="1" i="1" dirty="0">
                  <a:solidFill>
                    <a:schemeClr val="accent1"/>
                  </a:solidFill>
                </a:rPr>
                <a:t>Point Control</a:t>
              </a:r>
            </a:p>
          </p:txBody>
        </p:sp>
      </p:grpSp>
      <p:sp>
        <p:nvSpPr>
          <p:cNvPr id="19" name="Rectangle 18"/>
          <p:cNvSpPr/>
          <p:nvPr/>
        </p:nvSpPr>
        <p:spPr>
          <a:xfrm>
            <a:off x="701186" y="5356885"/>
            <a:ext cx="3464340" cy="16935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C:\Users\Jeremy\AppData\Local\Temp\SNAGHTML940e7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74" y="2208193"/>
            <a:ext cx="5259387" cy="4096871"/>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541351" y="1633075"/>
            <a:ext cx="3715092" cy="46688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t>Fit Stats and Point Control</a:t>
            </a:r>
          </a:p>
        </p:txBody>
      </p:sp>
      <p:sp>
        <p:nvSpPr>
          <p:cNvPr id="22"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Best-Fit – Point Weights</a:t>
            </a:r>
          </a:p>
        </p:txBody>
      </p:sp>
    </p:spTree>
    <p:extLst>
      <p:ext uri="{BB962C8B-B14F-4D97-AF65-F5344CB8AC3E}">
        <p14:creationId xmlns:p14="http://schemas.microsoft.com/office/powerpoint/2010/main" val="152848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782" b="9991"/>
          <a:stretch/>
        </p:blipFill>
        <p:spPr>
          <a:xfrm>
            <a:off x="3505201" y="1680724"/>
            <a:ext cx="1752599" cy="4953000"/>
          </a:xfrm>
          <a:prstGeom prst="rect">
            <a:avLst/>
          </a:prstGeom>
        </p:spPr>
      </p:pic>
      <p:grpSp>
        <p:nvGrpSpPr>
          <p:cNvPr id="7" name="Group 6"/>
          <p:cNvGrpSpPr/>
          <p:nvPr/>
        </p:nvGrpSpPr>
        <p:grpSpPr>
          <a:xfrm>
            <a:off x="5298079" y="2608874"/>
            <a:ext cx="2586832" cy="867930"/>
            <a:chOff x="5123983" y="2104194"/>
            <a:chExt cx="2586832" cy="867930"/>
          </a:xfrm>
        </p:grpSpPr>
        <p:cxnSp>
          <p:nvCxnSpPr>
            <p:cNvPr id="8" name="Elbow Connector 7"/>
            <p:cNvCxnSpPr/>
            <p:nvPr/>
          </p:nvCxnSpPr>
          <p:spPr>
            <a:xfrm>
              <a:off x="5123983" y="2128375"/>
              <a:ext cx="988564" cy="161305"/>
            </a:xfrm>
            <a:prstGeom prst="bentConnector3">
              <a:avLst/>
            </a:prstGeom>
            <a:ln>
              <a:solidFill>
                <a:srgbClr val="00B0F0"/>
              </a:solidFill>
              <a:tailEnd type="triangle"/>
            </a:ln>
          </p:spPr>
          <p:style>
            <a:lnRef idx="2">
              <a:schemeClr val="accent5"/>
            </a:lnRef>
            <a:fillRef idx="0">
              <a:schemeClr val="accent5"/>
            </a:fillRef>
            <a:effectRef idx="1">
              <a:schemeClr val="accent5"/>
            </a:effectRef>
            <a:fontRef idx="minor">
              <a:schemeClr val="tx1"/>
            </a:fontRef>
          </p:style>
        </p:cxnSp>
        <p:sp>
          <p:nvSpPr>
            <p:cNvPr id="9" name="Subtitle 2"/>
            <p:cNvSpPr txBox="1">
              <a:spLocks/>
            </p:cNvSpPr>
            <p:nvPr/>
          </p:nvSpPr>
          <p:spPr>
            <a:xfrm>
              <a:off x="5746162" y="2104194"/>
              <a:ext cx="1964653" cy="867930"/>
            </a:xfrm>
            <a:prstGeom prst="rect">
              <a:avLst/>
            </a:prstGeom>
            <a:ln>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Construction</a:t>
              </a:r>
            </a:p>
            <a:p>
              <a:pPr>
                <a:lnSpc>
                  <a:spcPct val="110000"/>
                </a:lnSpc>
              </a:pPr>
              <a:r>
                <a:rPr lang="en-US" sz="1400" dirty="0">
                  <a:solidFill>
                    <a:schemeClr val="tx1">
                      <a:lumMod val="60000"/>
                      <a:lumOff val="40000"/>
                    </a:schemeClr>
                  </a:solidFill>
                  <a:latin typeface="Oswald Light"/>
                  <a:cs typeface="Oswald Light"/>
                </a:rPr>
                <a:t>Construction Menu Options</a:t>
              </a:r>
            </a:p>
          </p:txBody>
        </p:sp>
      </p:grpSp>
      <p:grpSp>
        <p:nvGrpSpPr>
          <p:cNvPr id="10" name="Group 9"/>
          <p:cNvGrpSpPr/>
          <p:nvPr/>
        </p:nvGrpSpPr>
        <p:grpSpPr>
          <a:xfrm>
            <a:off x="5280377" y="3585830"/>
            <a:ext cx="2658317" cy="1364588"/>
            <a:chOff x="5061077" y="2838697"/>
            <a:chExt cx="2658317" cy="1364588"/>
          </a:xfrm>
        </p:grpSpPr>
        <p:cxnSp>
          <p:nvCxnSpPr>
            <p:cNvPr id="11" name="Elbow Connector 10"/>
            <p:cNvCxnSpPr/>
            <p:nvPr/>
          </p:nvCxnSpPr>
          <p:spPr>
            <a:xfrm>
              <a:off x="5061077" y="2838697"/>
              <a:ext cx="1060995" cy="473603"/>
            </a:xfrm>
            <a:prstGeom prst="bentConnector3">
              <a:avLst/>
            </a:prstGeom>
            <a:ln>
              <a:solidFill>
                <a:srgbClr val="00B0F0"/>
              </a:solidFill>
              <a:tailEnd type="triangle"/>
            </a:ln>
          </p:spPr>
          <p:style>
            <a:lnRef idx="2">
              <a:schemeClr val="accent5"/>
            </a:lnRef>
            <a:fillRef idx="0">
              <a:schemeClr val="accent5"/>
            </a:fillRef>
            <a:effectRef idx="1">
              <a:schemeClr val="accent5"/>
            </a:effectRef>
            <a:fontRef idx="minor">
              <a:schemeClr val="tx1"/>
            </a:fontRef>
          </p:style>
        </p:cxnSp>
        <p:sp>
          <p:nvSpPr>
            <p:cNvPr id="12" name="Subtitle 2"/>
            <p:cNvSpPr txBox="1">
              <a:spLocks/>
            </p:cNvSpPr>
            <p:nvPr/>
          </p:nvSpPr>
          <p:spPr>
            <a:xfrm>
              <a:off x="5707116" y="3098367"/>
              <a:ext cx="2012278" cy="1104918"/>
            </a:xfrm>
            <a:prstGeom prst="rect">
              <a:avLst/>
            </a:prstGeom>
            <a:ln>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Uncertainty</a:t>
              </a:r>
            </a:p>
            <a:p>
              <a:pPr>
                <a:lnSpc>
                  <a:spcPct val="110000"/>
                </a:lnSpc>
              </a:pPr>
              <a:r>
                <a:rPr lang="en-US" sz="1400" dirty="0">
                  <a:solidFill>
                    <a:schemeClr val="tx1">
                      <a:lumMod val="60000"/>
                      <a:lumOff val="40000"/>
                    </a:schemeClr>
                  </a:solidFill>
                  <a:latin typeface="Oswald Light"/>
                  <a:cs typeface="Oswald Light"/>
                </a:rPr>
                <a:t>Calculate uncertainties and measurement simulation</a:t>
              </a:r>
            </a:p>
          </p:txBody>
        </p:sp>
      </p:grpSp>
      <p:sp>
        <p:nvSpPr>
          <p:cNvPr id="15" name="Subtitle 2"/>
          <p:cNvSpPr txBox="1">
            <a:spLocks/>
          </p:cNvSpPr>
          <p:nvPr/>
        </p:nvSpPr>
        <p:spPr>
          <a:xfrm>
            <a:off x="1675439" y="5676882"/>
            <a:ext cx="1865770" cy="1104918"/>
          </a:xfrm>
          <a:prstGeom prst="rect">
            <a:avLst/>
          </a:prstGeom>
          <a:ln>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Scaling</a:t>
            </a:r>
          </a:p>
          <a:p>
            <a:pPr>
              <a:lnSpc>
                <a:spcPct val="110000"/>
              </a:lnSpc>
            </a:pPr>
            <a:r>
              <a:rPr lang="en-US" sz="1400" dirty="0">
                <a:solidFill>
                  <a:schemeClr val="tx1">
                    <a:lumMod val="60000"/>
                    <a:lumOff val="40000"/>
                  </a:schemeClr>
                </a:solidFill>
                <a:latin typeface="Oswald Light"/>
                <a:cs typeface="Oswald Light"/>
              </a:rPr>
              <a:t>Comparison and alignment relationships</a:t>
            </a:r>
          </a:p>
        </p:txBody>
      </p:sp>
      <p:grpSp>
        <p:nvGrpSpPr>
          <p:cNvPr id="18" name="Group 17"/>
          <p:cNvGrpSpPr/>
          <p:nvPr/>
        </p:nvGrpSpPr>
        <p:grpSpPr>
          <a:xfrm>
            <a:off x="841614" y="2169992"/>
            <a:ext cx="2663587" cy="682565"/>
            <a:chOff x="1128889" y="2362300"/>
            <a:chExt cx="2663587" cy="682565"/>
          </a:xfrm>
        </p:grpSpPr>
        <p:sp>
          <p:nvSpPr>
            <p:cNvPr id="19" name="Subtitle 2"/>
            <p:cNvSpPr txBox="1">
              <a:spLocks/>
            </p:cNvSpPr>
            <p:nvPr/>
          </p:nvSpPr>
          <p:spPr>
            <a:xfrm>
              <a:off x="1128889" y="2413923"/>
              <a:ext cx="1977530" cy="630942"/>
            </a:xfrm>
            <a:prstGeom prst="rect">
              <a:avLst/>
            </a:prstGeom>
            <a:ln>
              <a:solidFill>
                <a:schemeClr val="bg1"/>
              </a:solid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VISUALIZATION</a:t>
              </a:r>
            </a:p>
            <a:p>
              <a:pPr>
                <a:lnSpc>
                  <a:spcPct val="110000"/>
                </a:lnSpc>
              </a:pPr>
              <a:r>
                <a:rPr lang="en-US" sz="1400" dirty="0">
                  <a:solidFill>
                    <a:schemeClr val="tx1">
                      <a:lumMod val="60000"/>
                      <a:lumOff val="40000"/>
                    </a:schemeClr>
                  </a:solidFill>
                  <a:latin typeface="Oswald Light"/>
                  <a:cs typeface="Oswald Light"/>
                </a:rPr>
                <a:t>View Control Options</a:t>
              </a:r>
            </a:p>
          </p:txBody>
        </p:sp>
        <p:cxnSp>
          <p:nvCxnSpPr>
            <p:cNvPr id="22" name="Elbow Connector 21"/>
            <p:cNvCxnSpPr/>
            <p:nvPr/>
          </p:nvCxnSpPr>
          <p:spPr>
            <a:xfrm rot="10800000" flipV="1">
              <a:off x="2895600" y="2362300"/>
              <a:ext cx="896876" cy="217581"/>
            </a:xfrm>
            <a:prstGeom prst="bentConnector3">
              <a:avLst/>
            </a:prstGeom>
            <a:ln>
              <a:solidFill>
                <a:srgbClr val="00B0F0"/>
              </a:solidFill>
              <a:tailEnd type="triangle"/>
            </a:ln>
          </p:spPr>
          <p:style>
            <a:lnRef idx="2">
              <a:schemeClr val="accent5"/>
            </a:lnRef>
            <a:fillRef idx="0">
              <a:schemeClr val="accent5"/>
            </a:fillRef>
            <a:effectRef idx="1">
              <a:schemeClr val="accent5"/>
            </a:effectRef>
            <a:fontRef idx="minor">
              <a:schemeClr val="tx1"/>
            </a:fontRef>
          </p:style>
        </p:cxnSp>
      </p:grpSp>
      <p:grpSp>
        <p:nvGrpSpPr>
          <p:cNvPr id="23" name="Group 22"/>
          <p:cNvGrpSpPr/>
          <p:nvPr/>
        </p:nvGrpSpPr>
        <p:grpSpPr>
          <a:xfrm>
            <a:off x="1191166" y="3183866"/>
            <a:ext cx="2342582" cy="1299700"/>
            <a:chOff x="1440369" y="3646294"/>
            <a:chExt cx="2342582" cy="1299700"/>
          </a:xfrm>
        </p:grpSpPr>
        <p:cxnSp>
          <p:nvCxnSpPr>
            <p:cNvPr id="24" name="Elbow Connector 23"/>
            <p:cNvCxnSpPr/>
            <p:nvPr/>
          </p:nvCxnSpPr>
          <p:spPr>
            <a:xfrm rot="10800000" flipV="1">
              <a:off x="2827940" y="3646294"/>
              <a:ext cx="955011" cy="396524"/>
            </a:xfrm>
            <a:prstGeom prst="bentConnector3">
              <a:avLst/>
            </a:prstGeom>
            <a:ln>
              <a:solidFill>
                <a:srgbClr val="00B0F0"/>
              </a:solidFill>
              <a:tailEnd type="triangle"/>
            </a:ln>
          </p:spPr>
          <p:style>
            <a:lnRef idx="2">
              <a:schemeClr val="accent5"/>
            </a:lnRef>
            <a:fillRef idx="0">
              <a:schemeClr val="accent5"/>
            </a:fillRef>
            <a:effectRef idx="1">
              <a:schemeClr val="accent5"/>
            </a:effectRef>
            <a:fontRef idx="minor">
              <a:schemeClr val="tx1"/>
            </a:fontRef>
          </p:style>
        </p:cxnSp>
        <p:sp>
          <p:nvSpPr>
            <p:cNvPr id="25" name="Subtitle 2"/>
            <p:cNvSpPr txBox="1">
              <a:spLocks/>
            </p:cNvSpPr>
            <p:nvPr/>
          </p:nvSpPr>
          <p:spPr>
            <a:xfrm>
              <a:off x="1440369" y="3841076"/>
              <a:ext cx="1850802" cy="1104918"/>
            </a:xfrm>
            <a:prstGeom prst="rect">
              <a:avLst/>
            </a:prstGeom>
            <a:ln>
              <a:noFill/>
            </a:ln>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120000"/>
                </a:lnSpc>
              </a:pPr>
              <a:r>
                <a:rPr lang="en-US" sz="1400" dirty="0">
                  <a:solidFill>
                    <a:srgbClr val="00BEFF"/>
                  </a:solidFill>
                  <a:latin typeface="Oswald Regular"/>
                  <a:cs typeface="Oswald Regular"/>
                </a:rPr>
                <a:t>Fitting</a:t>
              </a:r>
            </a:p>
            <a:p>
              <a:pPr>
                <a:lnSpc>
                  <a:spcPct val="110000"/>
                </a:lnSpc>
              </a:pPr>
              <a:r>
                <a:rPr lang="en-US" sz="1400" dirty="0">
                  <a:solidFill>
                    <a:schemeClr val="tx1">
                      <a:lumMod val="60000"/>
                      <a:lumOff val="40000"/>
                    </a:schemeClr>
                  </a:solidFill>
                  <a:latin typeface="Oswald Light"/>
                  <a:cs typeface="Oswald Light"/>
                </a:rPr>
                <a:t>Quick link for geometry and relationship fitting.</a:t>
              </a:r>
            </a:p>
          </p:txBody>
        </p:sp>
      </p:grpSp>
      <p:sp>
        <p:nvSpPr>
          <p:cNvPr id="27" name="Rectangle 26"/>
          <p:cNvSpPr/>
          <p:nvPr/>
        </p:nvSpPr>
        <p:spPr>
          <a:xfrm>
            <a:off x="3505201" y="1833124"/>
            <a:ext cx="1752599" cy="554449"/>
          </a:xfrm>
          <a:prstGeom prst="rect">
            <a:avLst/>
          </a:prstGeom>
          <a:no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505202" y="2387573"/>
            <a:ext cx="1766710" cy="464984"/>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508739" y="2913664"/>
            <a:ext cx="1766710" cy="464984"/>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505200" y="3392777"/>
            <a:ext cx="1766710" cy="464984"/>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509434" y="3881977"/>
            <a:ext cx="1766710" cy="464984"/>
          </a:xfrm>
          <a:prstGeom prst="rect">
            <a:avLst/>
          </a:prstGeom>
          <a:noFill/>
          <a:ln w="412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p:cNvCxnSpPr/>
          <p:nvPr/>
        </p:nvCxnSpPr>
        <p:spPr>
          <a:xfrm rot="5400000">
            <a:off x="2628369" y="4405274"/>
            <a:ext cx="1344891" cy="1272452"/>
          </a:xfrm>
          <a:prstGeom prst="bentConnector3">
            <a:avLst/>
          </a:prstGeom>
          <a:ln>
            <a:solidFill>
              <a:srgbClr val="00B0F0"/>
            </a:solidFill>
            <a:tailEnd type="triangle"/>
          </a:ln>
        </p:spPr>
        <p:style>
          <a:lnRef idx="2">
            <a:schemeClr val="accent5"/>
          </a:lnRef>
          <a:fillRef idx="0">
            <a:schemeClr val="accent5"/>
          </a:fillRef>
          <a:effectRef idx="1">
            <a:schemeClr val="accent5"/>
          </a:effectRef>
          <a:fontRef idx="minor">
            <a:schemeClr val="tx1"/>
          </a:fontRef>
        </p:style>
      </p:cxnSp>
      <p:sp>
        <p:nvSpPr>
          <p:cNvPr id="26" name="Title 1"/>
          <p:cNvSpPr txBox="1">
            <a:spLocks/>
          </p:cNvSpPr>
          <p:nvPr/>
        </p:nvSpPr>
        <p:spPr>
          <a:xfrm>
            <a:off x="990600" y="302771"/>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Analysis Tab</a:t>
            </a:r>
          </a:p>
        </p:txBody>
      </p:sp>
    </p:spTree>
    <p:extLst>
      <p:ext uri="{BB962C8B-B14F-4D97-AF65-F5344CB8AC3E}">
        <p14:creationId xmlns:p14="http://schemas.microsoft.com/office/powerpoint/2010/main" val="3884829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8"/>
                                        </p:tgtEl>
                                      </p:cBhvr>
                                    </p:animEffect>
                                    <p:set>
                                      <p:cBhvr>
                                        <p:cTn id="15" dur="1" fill="hold">
                                          <p:stCondLst>
                                            <p:cond delay="499"/>
                                          </p:stCondLst>
                                        </p:cTn>
                                        <p:tgtEl>
                                          <p:spTgt spid="1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par>
                          <p:cTn id="54" fill="hold">
                            <p:stCondLst>
                              <p:cond delay="1000"/>
                            </p:stCondLst>
                            <p:childTnLst>
                              <p:par>
                                <p:cTn id="55" presetID="16" presetClass="entr" presetSubtype="21"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xit" presetSubtype="10" fill="hold" grpId="1" nodeType="clickEffect">
                                  <p:stCondLst>
                                    <p:cond delay="0"/>
                                  </p:stCondLst>
                                  <p:childTnLst>
                                    <p:animEffect transition="out" filter="randombar(horizontal)">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8" name="Content Placeholder 2"/>
          <p:cNvSpPr txBox="1">
            <a:spLocks/>
          </p:cNvSpPr>
          <p:nvPr/>
        </p:nvSpPr>
        <p:spPr>
          <a:xfrm>
            <a:off x="282197" y="1504353"/>
            <a:ext cx="8946541" cy="419548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dirty="0"/>
              <a:t>Text orientation control (Screen / Along)</a:t>
            </a:r>
          </a:p>
          <a:p>
            <a:pPr marL="342900" indent="-342900" algn="l">
              <a:buFont typeface="Wingdings" panose="05000000000000000000" pitchFamily="2" charset="2"/>
              <a:buChar char="Ø"/>
            </a:pPr>
            <a:r>
              <a:rPr lang="en-US" sz="2000" dirty="0"/>
              <a:t>Dimension component control (Point to Point)</a:t>
            </a:r>
          </a:p>
          <a:p>
            <a:pPr marL="342900" indent="-342900" algn="l">
              <a:buFont typeface="Wingdings" panose="05000000000000000000" pitchFamily="2" charset="2"/>
              <a:buChar char="Ø"/>
            </a:pPr>
            <a:r>
              <a:rPr lang="en-US" sz="2000" b="1" i="1" dirty="0">
                <a:solidFill>
                  <a:schemeClr val="tx1"/>
                </a:solidFill>
              </a:rPr>
              <a:t>Text Placement control through offset along axis &amp; radial</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pic>
        <p:nvPicPr>
          <p:cNvPr id="10" name="Picture 9"/>
          <p:cNvPicPr>
            <a:picLocks noChangeAspect="1"/>
          </p:cNvPicPr>
          <p:nvPr/>
        </p:nvPicPr>
        <p:blipFill>
          <a:blip r:embed="rId3"/>
          <a:stretch>
            <a:fillRect/>
          </a:stretch>
        </p:blipFill>
        <p:spPr>
          <a:xfrm>
            <a:off x="4559648" y="2563368"/>
            <a:ext cx="4290524" cy="3309668"/>
          </a:xfrm>
          <a:prstGeom prst="rect">
            <a:avLst/>
          </a:prstGeom>
        </p:spPr>
      </p:pic>
      <p:pic>
        <p:nvPicPr>
          <p:cNvPr id="11" name="Picture 10"/>
          <p:cNvPicPr/>
          <p:nvPr/>
        </p:nvPicPr>
        <p:blipFill>
          <a:blip r:embed="rId4"/>
          <a:stretch>
            <a:fillRect/>
          </a:stretch>
        </p:blipFill>
        <p:spPr>
          <a:xfrm>
            <a:off x="1295400" y="2892874"/>
            <a:ext cx="2724150" cy="2593526"/>
          </a:xfrm>
          <a:prstGeom prst="rect">
            <a:avLst/>
          </a:prstGeom>
        </p:spPr>
      </p:pic>
      <p:grpSp>
        <p:nvGrpSpPr>
          <p:cNvPr id="12" name="Group 11"/>
          <p:cNvGrpSpPr/>
          <p:nvPr/>
        </p:nvGrpSpPr>
        <p:grpSpPr>
          <a:xfrm>
            <a:off x="0" y="481021"/>
            <a:ext cx="9144000" cy="605175"/>
            <a:chOff x="0" y="481021"/>
            <a:chExt cx="9144000" cy="605175"/>
          </a:xfrm>
        </p:grpSpPr>
        <p:sp>
          <p:nvSpPr>
            <p:cNvPr id="13" name="Rectangle 12"/>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a:blip r:embed="rId5" cstate="print"/>
            <a:srcRect/>
            <a:stretch>
              <a:fillRect/>
            </a:stretch>
          </p:blipFill>
          <p:spPr bwMode="auto">
            <a:xfrm>
              <a:off x="1143000" y="486590"/>
              <a:ext cx="8001000" cy="152399"/>
            </a:xfrm>
            <a:prstGeom prst="rect">
              <a:avLst/>
            </a:prstGeom>
            <a:noFill/>
            <a:ln w="9525">
              <a:noFill/>
              <a:miter lim="800000"/>
              <a:headEnd/>
              <a:tailEnd/>
            </a:ln>
          </p:spPr>
        </p:pic>
      </p:grpSp>
      <p:sp>
        <p:nvSpPr>
          <p:cNvPr id="16" name="Title 1"/>
          <p:cNvSpPr txBox="1">
            <a:spLocks/>
          </p:cNvSpPr>
          <p:nvPr/>
        </p:nvSpPr>
        <p:spPr>
          <a:xfrm>
            <a:off x="-402455" y="915955"/>
            <a:ext cx="5666199" cy="8303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Dimensions:</a:t>
            </a:r>
          </a:p>
        </p:txBody>
      </p:sp>
      <p:sp>
        <p:nvSpPr>
          <p:cNvPr id="1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Dimensions </a:t>
            </a:r>
            <a:r>
              <a:rPr lang="en-US" sz="2500" dirty="0">
                <a:solidFill>
                  <a:srgbClr val="00BEFF"/>
                </a:solidFill>
                <a:latin typeface="Oswald Light"/>
                <a:cs typeface="Oswald Regular"/>
              </a:rPr>
              <a:t>&amp; Callouts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85144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981200" y="4066899"/>
            <a:ext cx="5066666" cy="169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evron 2"/>
          <p:cNvSpPr/>
          <p:nvPr/>
        </p:nvSpPr>
        <p:spPr>
          <a:xfrm>
            <a:off x="2294338" y="5415136"/>
            <a:ext cx="283973" cy="280919"/>
          </a:xfrm>
          <a:prstGeom prst="chevron">
            <a:avLst/>
          </a:prstGeom>
          <a:noFill/>
          <a:ln w="127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u="sng">
              <a:solidFill>
                <a:schemeClr val="tx1"/>
              </a:solidFill>
            </a:endParaRPr>
          </a:p>
        </p:txBody>
      </p:sp>
      <p:sp>
        <p:nvSpPr>
          <p:cNvPr id="8" name="Content Placeholder 2"/>
          <p:cNvSpPr txBox="1">
            <a:spLocks/>
          </p:cNvSpPr>
          <p:nvPr/>
        </p:nvSpPr>
        <p:spPr>
          <a:xfrm>
            <a:off x="343521" y="1157453"/>
            <a:ext cx="8946541" cy="21399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dirty="0"/>
              <a:t>Text orientation control (Screen / Along)</a:t>
            </a:r>
          </a:p>
          <a:p>
            <a:pPr marL="342900" indent="-342900" algn="l">
              <a:buFont typeface="Wingdings" panose="05000000000000000000" pitchFamily="2" charset="2"/>
              <a:buChar char="Ø"/>
            </a:pPr>
            <a:r>
              <a:rPr lang="en-US" sz="2000" dirty="0"/>
              <a:t>Dimension component control (Point to Point)</a:t>
            </a:r>
          </a:p>
          <a:p>
            <a:pPr marL="342900" indent="-342900" algn="l">
              <a:buFont typeface="Wingdings" panose="05000000000000000000" pitchFamily="2" charset="2"/>
              <a:buChar char="Ø"/>
            </a:pPr>
            <a:r>
              <a:rPr lang="en-US" sz="2000" dirty="0"/>
              <a:t>Text Placement control through offset along axis</a:t>
            </a:r>
          </a:p>
          <a:p>
            <a:pPr marL="342900" indent="-342900" algn="l">
              <a:buFont typeface="Wingdings" panose="05000000000000000000" pitchFamily="2" charset="2"/>
              <a:buChar char="Ø"/>
            </a:pPr>
            <a:r>
              <a:rPr lang="en-US" sz="2000" b="1" i="1" dirty="0">
                <a:solidFill>
                  <a:schemeClr val="tx1"/>
                </a:solidFill>
              </a:rPr>
              <a:t>Dimension Report Tables</a:t>
            </a:r>
          </a:p>
          <a:p>
            <a:pPr algn="l"/>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sp>
        <p:nvSpPr>
          <p:cNvPr id="10" name="Content Placeholder 2"/>
          <p:cNvSpPr txBox="1">
            <a:spLocks/>
          </p:cNvSpPr>
          <p:nvPr/>
        </p:nvSpPr>
        <p:spPr>
          <a:xfrm>
            <a:off x="1190882" y="2631300"/>
            <a:ext cx="2206911" cy="53731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US" sz="2000" b="1" i="1" dirty="0">
                <a:solidFill>
                  <a:schemeClr val="tx1"/>
                </a:solidFill>
              </a:rPr>
              <a:t>In-line Notes </a:t>
            </a:r>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a:p>
            <a:pPr marL="342900" indent="-342900" algn="l">
              <a:buFont typeface="Wingdings" panose="05000000000000000000" pitchFamily="2" charset="2"/>
              <a:buChar char="Ø"/>
            </a:pPr>
            <a:endParaRPr lang="en-US" sz="2000" dirty="0"/>
          </a:p>
        </p:txBody>
      </p:sp>
      <p:pic>
        <p:nvPicPr>
          <p:cNvPr id="13" name="Picture 12"/>
          <p:cNvPicPr>
            <a:picLocks noChangeAspect="1"/>
          </p:cNvPicPr>
          <p:nvPr/>
        </p:nvPicPr>
        <p:blipFill>
          <a:blip r:embed="rId3"/>
          <a:stretch>
            <a:fillRect/>
          </a:stretch>
        </p:blipFill>
        <p:spPr>
          <a:xfrm>
            <a:off x="6034727" y="1157453"/>
            <a:ext cx="2642858" cy="953931"/>
          </a:xfrm>
          <a:prstGeom prst="rect">
            <a:avLst/>
          </a:prstGeom>
        </p:spPr>
      </p:pic>
      <p:pic>
        <p:nvPicPr>
          <p:cNvPr id="14" name="Picture 13"/>
          <p:cNvPicPr>
            <a:picLocks noChangeAspect="1"/>
          </p:cNvPicPr>
          <p:nvPr/>
        </p:nvPicPr>
        <p:blipFill>
          <a:blip r:embed="rId4"/>
          <a:stretch>
            <a:fillRect/>
          </a:stretch>
        </p:blipFill>
        <p:spPr>
          <a:xfrm>
            <a:off x="6495970" y="3386399"/>
            <a:ext cx="1621232" cy="651924"/>
          </a:xfrm>
          <a:prstGeom prst="rect">
            <a:avLst/>
          </a:prstGeom>
        </p:spPr>
      </p:pic>
      <p:pic>
        <p:nvPicPr>
          <p:cNvPr id="15" name="Picture 14"/>
          <p:cNvPicPr>
            <a:picLocks noChangeAspect="1"/>
          </p:cNvPicPr>
          <p:nvPr/>
        </p:nvPicPr>
        <p:blipFill>
          <a:blip r:embed="rId5"/>
          <a:stretch>
            <a:fillRect/>
          </a:stretch>
        </p:blipFill>
        <p:spPr>
          <a:xfrm>
            <a:off x="6034727" y="2231275"/>
            <a:ext cx="2642858" cy="1062411"/>
          </a:xfrm>
          <a:prstGeom prst="rect">
            <a:avLst/>
          </a:prstGeom>
        </p:spPr>
      </p:pic>
      <p:pic>
        <p:nvPicPr>
          <p:cNvPr id="16" name="Picture 2" descr="C:\Users\Jeremy\AppData\Local\Temp\SNAGHTMLf262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7558" y="4155891"/>
            <a:ext cx="5008883" cy="163447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0" y="481021"/>
            <a:ext cx="9144000" cy="605175"/>
            <a:chOff x="0" y="481021"/>
            <a:chExt cx="9144000" cy="605175"/>
          </a:xfrm>
        </p:grpSpPr>
        <p:sp>
          <p:nvSpPr>
            <p:cNvPr id="25" name="Rectangle 24"/>
            <p:cNvSpPr/>
            <p:nvPr/>
          </p:nvSpPr>
          <p:spPr>
            <a:xfrm>
              <a:off x="0" y="481021"/>
              <a:ext cx="9144000" cy="605175"/>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p:cNvPicPr>
              <a:picLocks noChangeAspect="1" noChangeArrowheads="1"/>
            </p:cNvPicPr>
            <p:nvPr/>
          </p:nvPicPr>
          <p:blipFill>
            <a:blip r:embed="rId7" cstate="print"/>
            <a:srcRect/>
            <a:stretch>
              <a:fillRect/>
            </a:stretch>
          </p:blipFill>
          <p:spPr bwMode="auto">
            <a:xfrm>
              <a:off x="1143000" y="486590"/>
              <a:ext cx="8001000" cy="152399"/>
            </a:xfrm>
            <a:prstGeom prst="rect">
              <a:avLst/>
            </a:prstGeom>
            <a:noFill/>
            <a:ln w="9525">
              <a:noFill/>
              <a:miter lim="800000"/>
              <a:headEnd/>
              <a:tailEnd/>
            </a:ln>
          </p:spPr>
        </p:pic>
      </p:grpSp>
      <p:sp>
        <p:nvSpPr>
          <p:cNvPr id="17" name="Subtitle 2"/>
          <p:cNvSpPr txBox="1">
            <a:spLocks/>
          </p:cNvSpPr>
          <p:nvPr/>
        </p:nvSpPr>
        <p:spPr>
          <a:xfrm>
            <a:off x="282197" y="762000"/>
            <a:ext cx="8177151" cy="51726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r>
              <a:rPr lang="en-US" sz="2500" dirty="0">
                <a:solidFill>
                  <a:srgbClr val="FFFFFF"/>
                </a:solidFill>
                <a:latin typeface="Oswald Regular"/>
                <a:cs typeface="Oswald Regular"/>
              </a:rPr>
              <a:t>Dimensions </a:t>
            </a:r>
            <a:r>
              <a:rPr lang="en-US" sz="2500" dirty="0">
                <a:solidFill>
                  <a:srgbClr val="00BEFF"/>
                </a:solidFill>
                <a:latin typeface="Oswald Light"/>
                <a:cs typeface="Oswald Regular"/>
              </a:rPr>
              <a:t>&amp; Callouts</a:t>
            </a:r>
            <a:endParaRPr lang="en-US" sz="2500" b="1" dirty="0">
              <a:solidFill>
                <a:srgbClr val="00BEFF"/>
              </a:solidFill>
              <a:latin typeface="Oswald Light"/>
              <a:cs typeface="Oswald Light"/>
            </a:endParaRPr>
          </a:p>
        </p:txBody>
      </p:sp>
    </p:spTree>
    <p:extLst>
      <p:ext uri="{BB962C8B-B14F-4D97-AF65-F5344CB8AC3E}">
        <p14:creationId xmlns:p14="http://schemas.microsoft.com/office/powerpoint/2010/main" val="366985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4708" b="100000" l="0" r="100000">
                        <a14:foregroundMark x1="15130" y1="45364" x2="15130" y2="45364"/>
                        <a14:foregroundMark x1="5043" y1="53638" x2="5043" y2="53638"/>
                        <a14:foregroundMark x1="2435" y1="72896" x2="2435" y2="72896"/>
                        <a14:foregroundMark x1="43130" y1="72183" x2="43130" y2="72183"/>
                        <a14:foregroundMark x1="52783" y1="94437" x2="52783" y2="94437"/>
                        <a14:foregroundMark x1="5565" y1="65335" x2="5565" y2="65335"/>
                        <a14:foregroundMark x1="80348" y1="14836" x2="80348" y2="14836"/>
                        <a14:foregroundMark x1="76261" y1="4850" x2="76261" y2="4850"/>
                        <a14:foregroundMark x1="93652" y1="19116" x2="93652" y2="19116"/>
                        <a14:backgroundMark x1="7565" y1="21541" x2="7565" y2="21541"/>
                      </a14:backgroundRemoval>
                    </a14:imgEffect>
                  </a14:imgLayer>
                </a14:imgProps>
              </a:ext>
              <a:ext uri="{28A0092B-C50C-407E-A947-70E740481C1C}">
                <a14:useLocalDpi xmlns:a14="http://schemas.microsoft.com/office/drawing/2010/main" val="0"/>
              </a:ext>
            </a:extLst>
          </a:blip>
          <a:stretch>
            <a:fillRect/>
          </a:stretch>
        </p:blipFill>
        <p:spPr>
          <a:xfrm>
            <a:off x="1547664" y="1585470"/>
            <a:ext cx="6048672" cy="3687060"/>
          </a:xfrm>
          <a:prstGeom prst="rect">
            <a:avLst/>
          </a:prstGeom>
        </p:spPr>
      </p:pic>
      <p:grpSp>
        <p:nvGrpSpPr>
          <p:cNvPr id="4" name="Group 3"/>
          <p:cNvGrpSpPr/>
          <p:nvPr/>
        </p:nvGrpSpPr>
        <p:grpSpPr>
          <a:xfrm>
            <a:off x="971600" y="1916832"/>
            <a:ext cx="7056784" cy="3140943"/>
            <a:chOff x="971600" y="1916832"/>
            <a:chExt cx="7056784" cy="3140943"/>
          </a:xfrm>
        </p:grpSpPr>
        <p:cxnSp>
          <p:nvCxnSpPr>
            <p:cNvPr id="10" name="Straight Arrow Connector 9"/>
            <p:cNvCxnSpPr/>
            <p:nvPr/>
          </p:nvCxnSpPr>
          <p:spPr bwMode="auto">
            <a:xfrm flipV="1">
              <a:off x="6084168" y="2852936"/>
              <a:ext cx="288032" cy="57606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 name="Group 1"/>
            <p:cNvGrpSpPr/>
            <p:nvPr/>
          </p:nvGrpSpPr>
          <p:grpSpPr>
            <a:xfrm>
              <a:off x="971600" y="1916832"/>
              <a:ext cx="7056784" cy="3140943"/>
              <a:chOff x="971600" y="1916832"/>
              <a:chExt cx="7056784" cy="3140943"/>
            </a:xfrm>
          </p:grpSpPr>
          <p:cxnSp>
            <p:nvCxnSpPr>
              <p:cNvPr id="9" name="Straight Arrow Connector 8"/>
              <p:cNvCxnSpPr/>
              <p:nvPr/>
            </p:nvCxnSpPr>
            <p:spPr bwMode="auto">
              <a:xfrm flipH="1" flipV="1">
                <a:off x="3851920" y="1916832"/>
                <a:ext cx="504056" cy="288032"/>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5508105" y="4581128"/>
                <a:ext cx="260929" cy="216024"/>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a:off x="7380312" y="3861048"/>
                <a:ext cx="648072" cy="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Arrow Connector 15"/>
              <p:cNvCxnSpPr/>
              <p:nvPr/>
            </p:nvCxnSpPr>
            <p:spPr bwMode="auto">
              <a:xfrm flipH="1">
                <a:off x="971600" y="4365104"/>
                <a:ext cx="648072" cy="72008"/>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flipH="1" flipV="1">
                <a:off x="2123728" y="2852936"/>
                <a:ext cx="106152" cy="54006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6012160" y="2060849"/>
                <a:ext cx="504056" cy="200769"/>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7236296" y="2636912"/>
                <a:ext cx="468052" cy="0"/>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H="1">
                <a:off x="3581400" y="4631804"/>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 name="Straight Arrow Connector 23"/>
              <p:cNvCxnSpPr/>
              <p:nvPr/>
            </p:nvCxnSpPr>
            <p:spPr bwMode="auto">
              <a:xfrm flipH="1">
                <a:off x="4410075" y="4688954"/>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flipH="1">
                <a:off x="2362200" y="4736579"/>
                <a:ext cx="422" cy="321196"/>
              </a:xfrm>
              <a:prstGeom prst="straightConnector1">
                <a:avLst/>
              </a:prstGeom>
              <a:solidFill>
                <a:schemeClr val="accent1"/>
              </a:solidFill>
              <a:ln w="38100" cap="flat" cmpd="sng" algn="ctr">
                <a:solidFill>
                  <a:srgbClr val="00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sp>
        <p:nvSpPr>
          <p:cNvPr id="26" name="Title 1"/>
          <p:cNvSpPr txBox="1">
            <a:spLocks/>
          </p:cNvSpPr>
          <p:nvPr/>
        </p:nvSpPr>
        <p:spPr>
          <a:xfrm>
            <a:off x="1143000" y="295200"/>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Recorded Measurements</a:t>
            </a:r>
          </a:p>
        </p:txBody>
      </p:sp>
    </p:spTree>
    <p:extLst>
      <p:ext uri="{BB962C8B-B14F-4D97-AF65-F5344CB8AC3E}">
        <p14:creationId xmlns:p14="http://schemas.microsoft.com/office/powerpoint/2010/main" val="136026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RK SA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ize xmlns="90f3057d-be35-426e-93f3-44736a1f2dc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BD05C33B4FE247A2EDB88B870A6246" ma:contentTypeVersion="3" ma:contentTypeDescription="Create a new document." ma:contentTypeScope="" ma:versionID="3c2cd3b8b9c990f02e751086bdedff85">
  <xsd:schema xmlns:xsd="http://www.w3.org/2001/XMLSchema" xmlns:xs="http://www.w3.org/2001/XMLSchema" xmlns:p="http://schemas.microsoft.com/office/2006/metadata/properties" xmlns:ns2="02507264-d98b-4027-bd06-e7f421967de1" xmlns:ns3="90f3057d-be35-426e-93f3-44736a1f2dc3" targetNamespace="http://schemas.microsoft.com/office/2006/metadata/properties" ma:root="true" ma:fieldsID="999ee92658e08dc72db12f49b34f0c49" ns2:_="" ns3:_="">
    <xsd:import namespace="02507264-d98b-4027-bd06-e7f421967de1"/>
    <xsd:import namespace="90f3057d-be35-426e-93f3-44736a1f2dc3"/>
    <xsd:element name="properties">
      <xsd:complexType>
        <xsd:sequence>
          <xsd:element name="documentManagement">
            <xsd:complexType>
              <xsd:all>
                <xsd:element ref="ns2:SharedWithUsers" minOccurs="0"/>
                <xsd:element ref="ns2:SharedWithDetails" minOccurs="0"/>
                <xsd:element ref="ns3:Siz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07264-d98b-4027-bd06-e7f421967d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f3057d-be35-426e-93f3-44736a1f2dc3" elementFormDefault="qualified">
    <xsd:import namespace="http://schemas.microsoft.com/office/2006/documentManagement/types"/>
    <xsd:import namespace="http://schemas.microsoft.com/office/infopath/2007/PartnerControls"/>
    <xsd:element name="Size" ma:index="10" nillable="true" ma:displayName="Size" ma:internalName="Size">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F0405F-2581-4460-BE55-F0C97D559C21}">
  <ds:schemaRefs>
    <ds:schemaRef ds:uri="http://schemas.microsoft.com/sharepoint/v3/contenttype/forms"/>
  </ds:schemaRefs>
</ds:datastoreItem>
</file>

<file path=customXml/itemProps2.xml><?xml version="1.0" encoding="utf-8"?>
<ds:datastoreItem xmlns:ds="http://schemas.openxmlformats.org/officeDocument/2006/customXml" ds:itemID="{CC8E95D3-51D3-4E68-81C4-E13CF6138443}">
  <ds:schemaRefs>
    <ds:schemaRef ds:uri="http://schemas.microsoft.com/office/2006/metadata/properties"/>
    <ds:schemaRef ds:uri="http://schemas.microsoft.com/office/infopath/2007/PartnerControls"/>
    <ds:schemaRef ds:uri="90f3057d-be35-426e-93f3-44736a1f2dc3"/>
  </ds:schemaRefs>
</ds:datastoreItem>
</file>

<file path=customXml/itemProps3.xml><?xml version="1.0" encoding="utf-8"?>
<ds:datastoreItem xmlns:ds="http://schemas.openxmlformats.org/officeDocument/2006/customXml" ds:itemID="{267B28DB-C9A7-4FE7-8288-C160B29CA3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507264-d98b-4027-bd06-e7f421967de1"/>
    <ds:schemaRef ds:uri="90f3057d-be35-426e-93f3-44736a1f2d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NRK SA PPT Template</Template>
  <TotalTime>15042</TotalTime>
  <Words>7926</Words>
  <Application>Microsoft Office PowerPoint</Application>
  <PresentationFormat>On-screen Show (4:3)</PresentationFormat>
  <Paragraphs>964</Paragraphs>
  <Slides>111</Slides>
  <Notes>102</Notes>
  <HiddenSlides>24</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111</vt:i4>
      </vt:variant>
    </vt:vector>
  </HeadingPairs>
  <TitlesOfParts>
    <vt:vector size="123" baseType="lpstr">
      <vt:lpstr>Arial</vt:lpstr>
      <vt:lpstr>Calibri</vt:lpstr>
      <vt:lpstr>MyriadPro-Regular</vt:lpstr>
      <vt:lpstr>Open Sans bold</vt:lpstr>
      <vt:lpstr>Open Sans Light</vt:lpstr>
      <vt:lpstr>Open Sans Semibold</vt:lpstr>
      <vt:lpstr>Oswald</vt:lpstr>
      <vt:lpstr>Oswald Bold</vt:lpstr>
      <vt:lpstr>Oswald Light</vt:lpstr>
      <vt:lpstr>Oswald Regular</vt:lpstr>
      <vt:lpstr>Wingdings</vt:lpstr>
      <vt:lpstr>NRK SA PPT Template</vt:lpstr>
      <vt:lpstr>Re-Intro to SA</vt:lpstr>
      <vt:lpstr>Working With Instruments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 Control</vt:lpstr>
      <vt:lpstr>Best-Fit Alignment</vt:lpstr>
      <vt:lpstr>PowerPoint Presentation</vt:lpstr>
      <vt:lpstr>PowerPoint Presentation</vt:lpstr>
      <vt:lpstr>PowerPoint Presentation</vt:lpstr>
      <vt:lpstr>Best-Fit – Auto Vectors</vt:lpstr>
      <vt:lpstr>PowerPoint Presentation</vt:lpstr>
      <vt:lpstr>Toolkit Relationships</vt:lpstr>
      <vt:lpstr>PowerPoint Presentation</vt:lpstr>
      <vt:lpstr>PowerPoint Presentation</vt:lpstr>
      <vt:lpstr>PowerPoint Presentation</vt:lpstr>
      <vt:lpstr>PowerPoint Presentation</vt:lpstr>
      <vt:lpstr>PowerPoint Presentation</vt:lpstr>
      <vt:lpstr>PowerPoint Presentation</vt:lpstr>
      <vt:lpstr>Inspection Tab Icon Status</vt:lpstr>
      <vt:lpstr>PowerPoint Presentation</vt:lpstr>
      <vt:lpstr>PowerPoint Presentation</vt:lpstr>
      <vt:lpstr>PowerPoint Presentation</vt:lpstr>
      <vt:lpstr>PowerPoint Presentation</vt:lpstr>
      <vt:lpstr>PowerPoint Presentation</vt:lpstr>
      <vt:lpstr>PowerPoint Presentation</vt:lpstr>
      <vt:lpstr>Auto Vector – Fit Geometry</vt:lpstr>
      <vt:lpstr>AVN – Cardinal Points</vt:lpstr>
      <vt:lpstr>AVN – Input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Trapping Vectors</vt:lpstr>
      <vt:lpstr>PowerPoint Presentation</vt:lpstr>
      <vt:lpstr>Frame Wizard Relationship</vt:lpstr>
      <vt:lpstr>PowerPoint Presentation</vt:lpstr>
      <vt:lpstr>Point Clouds in SA</vt:lpstr>
      <vt:lpstr>PowerPoint Presentation</vt:lpstr>
      <vt:lpstr>PowerPoint Presentation</vt:lpstr>
      <vt:lpstr>Deleting Vectors/Cloud Point Pairs</vt:lpstr>
      <vt:lpstr>Real Time Coarse Mesh</vt:lpstr>
      <vt:lpstr>Colorized Mesh</vt:lpstr>
      <vt:lpstr>Large Volume Scanning</vt:lpstr>
      <vt:lpstr>Room Meshing</vt:lpstr>
      <vt:lpstr>Dimensions and Callouts</vt:lpstr>
      <vt:lpstr>PowerPoint Presentation</vt:lpstr>
      <vt:lpstr>PowerPoint Presentation</vt:lpstr>
      <vt:lpstr>PowerPoint Presentation</vt:lpstr>
      <vt:lpstr>Dimension Tolerance</vt:lpstr>
      <vt:lpstr>Dimension Tolerance</vt:lpstr>
      <vt:lpstr>PowerPoint Presentation</vt:lpstr>
      <vt:lpstr>PowerPoint Presentation</vt:lpstr>
      <vt:lpstr>Callouts</vt:lpstr>
      <vt:lpstr>Image Callout</vt:lpstr>
      <vt:lpstr>PowerPoint Presentation</vt:lpstr>
      <vt:lpstr>Vector Callout (Max/Min)</vt:lpstr>
      <vt:lpstr>Building a Report</vt:lpstr>
      <vt:lpstr>Building a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dc:creator>
  <cp:lastModifiedBy>Jeremy Winn</cp:lastModifiedBy>
  <cp:revision>887</cp:revision>
  <dcterms:created xsi:type="dcterms:W3CDTF">2012-04-19T18:01:28Z</dcterms:created>
  <dcterms:modified xsi:type="dcterms:W3CDTF">2017-04-24T18:43:18Z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0x0101005ABD05C33B4FE247A2EDB88B870A6246</vt:lpwstr>
  </property>
</Properties>
</file>