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80" r:id="rId3"/>
    <p:sldId id="279" r:id="rId4"/>
    <p:sldId id="281" r:id="rId5"/>
    <p:sldId id="282" r:id="rId6"/>
    <p:sldId id="297" r:id="rId7"/>
    <p:sldId id="298" r:id="rId8"/>
    <p:sldId id="299" r:id="rId9"/>
    <p:sldId id="300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FB"/>
    <a:srgbClr val="0632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0" d="100"/>
          <a:sy n="130" d="100"/>
        </p:scale>
        <p:origin x="1378" y="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E69C5-8D75-44D7-B148-F0DE793C4E21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9AB25-D0A3-4B66-8124-56D9546CE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638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050D9-0B00-426A-88DB-D89D0DDDF553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50627-4523-452D-92F1-AA970B312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939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682C4-D673-4847-B77E-36B4B3BFD57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Identify</a:t>
            </a:r>
            <a:r>
              <a:rPr lang="en-US" baseline="0" dirty="0"/>
              <a:t> robot base coordinate system relative to tracker and tool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A1243-00B4-F04C-9060-9BD25731BC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20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Normally (DH-Parameter identification):</a:t>
            </a:r>
          </a:p>
          <a:p>
            <a:r>
              <a:rPr lang="en-US" dirty="0"/>
              <a:t>Newton-Gauss</a:t>
            </a:r>
            <a:r>
              <a:rPr lang="en-US" baseline="0" dirty="0"/>
              <a:t> Algorithm</a:t>
            </a:r>
          </a:p>
          <a:p>
            <a:r>
              <a:rPr lang="en-US" dirty="0" err="1"/>
              <a:t>Levenberg</a:t>
            </a:r>
            <a:r>
              <a:rPr lang="en-US" dirty="0"/>
              <a:t>-Marquardt Algorithm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have our</a:t>
            </a:r>
            <a:r>
              <a:rPr lang="en-US" baseline="0" dirty="0"/>
              <a:t> own specialized algorithms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A1243-00B4-F04C-9060-9BD25731BC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98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 of this method, zone</a:t>
            </a:r>
            <a:r>
              <a:rPr lang="en-US" baseline="0" dirty="0"/>
              <a:t> specific calibration is very easy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A1243-00B4-F04C-9060-9BD25731BC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50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 sectio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4800600"/>
            <a:ext cx="7543800" cy="860425"/>
          </a:xfrm>
        </p:spPr>
        <p:txBody>
          <a:bodyPr>
            <a:normAutofit/>
          </a:bodyPr>
          <a:lstStyle>
            <a:lvl1pPr>
              <a:lnSpc>
                <a:spcPts val="3800"/>
              </a:lnSpc>
              <a:defRPr sz="3200">
                <a:solidFill>
                  <a:schemeClr val="bg1"/>
                </a:solidFill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90600" y="6096000"/>
            <a:ext cx="6212541" cy="38100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By: 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990600" y="5715000"/>
            <a:ext cx="18288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fld id="{3A531EAC-9995-4FB6-BC47-EB3A1A3ABB6E}" type="datetime1">
              <a:rPr lang="en-US" smtClean="0"/>
              <a:t>5/1/2017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914462"/>
            <a:ext cx="9144000" cy="760775"/>
          </a:xfrm>
          <a:prstGeom prst="rect">
            <a:avLst/>
          </a:prstGeom>
          <a:solidFill>
            <a:srgbClr val="0038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69265" y="1146048"/>
            <a:ext cx="8174736" cy="694944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70000"/>
              </a:lnSpc>
              <a:buNone/>
              <a:defRPr sz="2500">
                <a:solidFill>
                  <a:schemeClr val="bg1"/>
                </a:solidFill>
                <a:latin typeface="Oswald Regular" panose="020B0604020202020204" charset="0"/>
              </a:defRPr>
            </a:lvl1pPr>
          </a:lstStyle>
          <a:p>
            <a:pPr algn="l">
              <a:lnSpc>
                <a:spcPct val="70000"/>
              </a:lnSpc>
            </a:pPr>
            <a:r>
              <a:rPr lang="en-US" sz="2500" dirty="0">
                <a:solidFill>
                  <a:schemeClr val="bg1"/>
                </a:solidFill>
                <a:latin typeface="Oswald Regular"/>
                <a:cs typeface="Oswald Regular"/>
              </a:rPr>
              <a:t>Listen</a:t>
            </a:r>
            <a:r>
              <a:rPr lang="en-US" sz="2500" dirty="0">
                <a:solidFill>
                  <a:srgbClr val="4D4D4D"/>
                </a:solidFill>
                <a:latin typeface="Oswald Light"/>
                <a:cs typeface="Oswald Light"/>
              </a:rPr>
              <a:t> </a:t>
            </a:r>
            <a:r>
              <a:rPr lang="en-US" sz="2500" dirty="0">
                <a:solidFill>
                  <a:srgbClr val="00BEFF"/>
                </a:solidFill>
                <a:latin typeface="Oswald Light"/>
                <a:cs typeface="Oswald Light"/>
              </a:rPr>
              <a:t>Here!</a:t>
            </a:r>
            <a:endParaRPr lang="en-US" sz="2500" b="1" dirty="0">
              <a:solidFill>
                <a:srgbClr val="00BEFF"/>
              </a:solidFill>
              <a:latin typeface="Oswald Light"/>
              <a:cs typeface="Oswald Light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69264" y="1945641"/>
            <a:ext cx="8174736" cy="4525963"/>
          </a:xfrm>
        </p:spPr>
        <p:txBody>
          <a:bodyPr/>
          <a:lstStyle>
            <a:lvl1pPr>
              <a:defRPr sz="1600" baseline="0">
                <a:solidFill>
                  <a:srgbClr val="003876"/>
                </a:solidFill>
                <a:latin typeface="Oswald Light" panose="020B0604020202020204" charset="0"/>
              </a:defRPr>
            </a:lvl1pPr>
            <a:lvl2pPr>
              <a:defRPr sz="1400">
                <a:solidFill>
                  <a:srgbClr val="000000"/>
                </a:solidFill>
                <a:latin typeface="Oswald Light" panose="020B0604020202020204" charset="0"/>
              </a:defRPr>
            </a:lvl2pPr>
            <a:lvl3pPr>
              <a:defRPr sz="1200">
                <a:solidFill>
                  <a:srgbClr val="000000"/>
                </a:solidFill>
                <a:latin typeface="Oswald Light" panose="020B0604020202020204" charset="0"/>
              </a:defRPr>
            </a:lvl3pPr>
            <a:lvl4pPr>
              <a:defRPr>
                <a:latin typeface="Oswald Light" panose="020B0604020202020204" charset="0"/>
              </a:defRPr>
            </a:lvl4pPr>
            <a:lvl5pPr>
              <a:defRPr>
                <a:latin typeface="Oswald Light" panose="020B060402020202020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80495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 sectio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276600"/>
            <a:ext cx="7543800" cy="1470025"/>
          </a:xfrm>
        </p:spPr>
        <p:txBody>
          <a:bodyPr>
            <a:normAutofit/>
          </a:bodyPr>
          <a:lstStyle>
            <a:lvl1pPr>
              <a:lnSpc>
                <a:spcPts val="3800"/>
              </a:lnSpc>
              <a:defRPr sz="3200">
                <a:solidFill>
                  <a:schemeClr val="bg1"/>
                </a:solidFill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724400"/>
            <a:ext cx="6212541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90600" y="1524000"/>
            <a:ext cx="762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 section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4747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04800"/>
            <a:ext cx="2743199" cy="838200"/>
          </a:xfrm>
        </p:spPr>
        <p:txBody>
          <a:bodyPr anchor="b"/>
          <a:lstStyle>
            <a:lvl1pPr algn="l">
              <a:lnSpc>
                <a:spcPts val="28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533400"/>
            <a:ext cx="4953000" cy="55927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743199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3A8B0-FF8F-4ADE-AAD3-CA27215F7FC0}" type="datetime1">
              <a:rPr lang="en-US" smtClean="0"/>
              <a:t>5/1/2017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295400"/>
            <a:ext cx="27432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37F4B-DECC-483C-8789-A8F41DD0C1E8}" type="datetime1">
              <a:rPr lang="en-US" smtClean="0"/>
              <a:t>5/1/2017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43000" y="1600200"/>
            <a:ext cx="7543800" cy="0"/>
          </a:xfrm>
          <a:prstGeom prst="line">
            <a:avLst/>
          </a:prstGeom>
          <a:ln w="19050">
            <a:solidFill>
              <a:srgbClr val="008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D5C92-AC52-482E-8E3D-BAD8BD045D14}" type="datetime1">
              <a:rPr lang="en-US" smtClean="0"/>
              <a:t>5/1/2017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43000" y="1600200"/>
            <a:ext cx="7543800" cy="0"/>
          </a:xfrm>
          <a:prstGeom prst="line">
            <a:avLst/>
          </a:prstGeom>
          <a:ln w="19050">
            <a:solidFill>
              <a:srgbClr val="008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1828800"/>
            <a:ext cx="2971800" cy="429736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6654-AF07-4312-99C1-34D7B54382B5}" type="datetime1">
              <a:rPr lang="en-US" smtClean="0"/>
              <a:t>5/1/2017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43000" y="1600200"/>
            <a:ext cx="7543800" cy="0"/>
          </a:xfrm>
          <a:prstGeom prst="line">
            <a:avLst/>
          </a:prstGeom>
          <a:ln w="19050">
            <a:solidFill>
              <a:srgbClr val="008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143000" y="1828800"/>
            <a:ext cx="4495800" cy="426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2895600" cy="429736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9B77-85EB-4F5E-828A-97DA7E7FD722}" type="datetime1">
              <a:rPr lang="en-US" smtClean="0"/>
              <a:t>5/1/2017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43000" y="1600200"/>
            <a:ext cx="7543800" cy="0"/>
          </a:xfrm>
          <a:prstGeom prst="line">
            <a:avLst/>
          </a:prstGeom>
          <a:ln w="19050">
            <a:solidFill>
              <a:srgbClr val="008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191000" y="1828800"/>
            <a:ext cx="4495800" cy="426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43000" y="1600200"/>
            <a:ext cx="7543800" cy="0"/>
          </a:xfrm>
          <a:prstGeom prst="line">
            <a:avLst/>
          </a:prstGeom>
          <a:ln w="19050">
            <a:solidFill>
              <a:srgbClr val="008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5105400" y="4267201"/>
            <a:ext cx="3581400" cy="1964055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105400" y="1752600"/>
            <a:ext cx="3581400" cy="23404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6"/>
          </p:nvPr>
        </p:nvSpPr>
        <p:spPr>
          <a:xfrm>
            <a:off x="1143000" y="4267201"/>
            <a:ext cx="3581400" cy="1964055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1143000" y="1752600"/>
            <a:ext cx="3581400" cy="23404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914462"/>
            <a:ext cx="9144000" cy="760775"/>
          </a:xfrm>
          <a:prstGeom prst="rect">
            <a:avLst/>
          </a:prstGeom>
          <a:solidFill>
            <a:srgbClr val="0038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936806" y="5139772"/>
            <a:ext cx="5207194" cy="0"/>
          </a:xfrm>
          <a:prstGeom prst="line">
            <a:avLst/>
          </a:prstGeom>
          <a:ln w="6350" cmpd="sng">
            <a:solidFill>
              <a:srgbClr val="4D4D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3936807" y="5152312"/>
            <a:ext cx="2422003" cy="109003"/>
          </a:xfrm>
          <a:prstGeom prst="rect">
            <a:avLst/>
          </a:prstGeom>
          <a:solidFill>
            <a:srgbClr val="0038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325573" y="2375202"/>
            <a:ext cx="2947988" cy="37309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4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3936806" y="3571543"/>
            <a:ext cx="5062414" cy="459316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1600" b="0" baseline="0">
                <a:solidFill>
                  <a:srgbClr val="003876"/>
                </a:solidFill>
                <a:latin typeface="+mj-lt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1600" dirty="0">
                <a:solidFill>
                  <a:srgbClr val="003876"/>
                </a:solidFill>
                <a:latin typeface="Oswald Regular"/>
                <a:cs typeface="Oswald Regular"/>
              </a:rPr>
              <a:t>Did You Know?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3936806" y="4017500"/>
            <a:ext cx="5062414" cy="112227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4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Oswald Light"/>
                <a:cs typeface="Oswald Light"/>
              </a:rPr>
              <a:t>Failing to purchase SA can make your life much worse. It will probably put you out of business.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69265" y="1146048"/>
            <a:ext cx="8177213" cy="694944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70000"/>
              </a:lnSpc>
              <a:buNone/>
              <a:defRPr sz="2500">
                <a:solidFill>
                  <a:schemeClr val="bg1"/>
                </a:solidFill>
                <a:latin typeface="Oswald Regular" panose="020B0604020202020204" charset="0"/>
              </a:defRPr>
            </a:lvl1pPr>
          </a:lstStyle>
          <a:p>
            <a:pPr algn="l">
              <a:lnSpc>
                <a:spcPct val="70000"/>
              </a:lnSpc>
            </a:pPr>
            <a:r>
              <a:rPr lang="en-US" sz="2500" dirty="0">
                <a:solidFill>
                  <a:schemeClr val="bg1"/>
                </a:solidFill>
                <a:latin typeface="Oswald Regular"/>
                <a:cs typeface="Oswald Regular"/>
              </a:rPr>
              <a:t>Listen</a:t>
            </a:r>
            <a:r>
              <a:rPr lang="en-US" sz="2500" dirty="0">
                <a:solidFill>
                  <a:srgbClr val="4D4D4D"/>
                </a:solidFill>
                <a:latin typeface="Oswald Light"/>
                <a:cs typeface="Oswald Light"/>
              </a:rPr>
              <a:t> </a:t>
            </a:r>
            <a:r>
              <a:rPr lang="en-US" sz="2500" dirty="0">
                <a:solidFill>
                  <a:srgbClr val="00BEFF"/>
                </a:solidFill>
                <a:latin typeface="Oswald Light"/>
                <a:cs typeface="Oswald Light"/>
              </a:rPr>
              <a:t>Here!</a:t>
            </a:r>
            <a:endParaRPr lang="en-US" sz="2500" b="1" dirty="0">
              <a:solidFill>
                <a:srgbClr val="00BEFF"/>
              </a:solidFill>
              <a:latin typeface="Oswald Light"/>
              <a:cs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3091219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543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75438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81800" y="617220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fld id="{C1EB2139-400F-4D2D-BD4F-683486C78469}" type="datetime1">
              <a:rPr lang="en-US" smtClean="0"/>
              <a:t>5/1/2017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6172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6" r:id="rId3"/>
    <p:sldLayoutId id="2147483650" r:id="rId4"/>
    <p:sldLayoutId id="2147483658" r:id="rId5"/>
    <p:sldLayoutId id="2147483661" r:id="rId6"/>
    <p:sldLayoutId id="2147483663" r:id="rId7"/>
    <p:sldLayoutId id="2147483660" r:id="rId8"/>
    <p:sldLayoutId id="2147483664" r:id="rId9"/>
    <p:sldLayoutId id="2147483665" r:id="rId10"/>
  </p:sldLayoutIdLst>
  <p:hf sldNum="0" hdr="0" ftr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4000" kern="1200">
          <a:solidFill>
            <a:srgbClr val="063247"/>
          </a:solidFill>
          <a:latin typeface="Open Sans Semibold" pitchFamily="34" charset="0"/>
          <a:ea typeface="Open Sans Semibold" pitchFamily="34" charset="0"/>
          <a:cs typeface="Open Sans Semibold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Open Sans Light" pitchFamily="34" charset="0"/>
          <a:ea typeface="Open Sans Light" pitchFamily="34" charset="0"/>
          <a:cs typeface="Open Sans Light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Open Sans Light" pitchFamily="34" charset="0"/>
          <a:ea typeface="Open Sans Light" pitchFamily="34" charset="0"/>
          <a:cs typeface="Open Sans Light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en Sans Light" pitchFamily="34" charset="0"/>
          <a:ea typeface="Open Sans Light" pitchFamily="34" charset="0"/>
          <a:cs typeface="Open Sans Light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en Sans Light" pitchFamily="34" charset="0"/>
          <a:ea typeface="Open Sans Light" pitchFamily="34" charset="0"/>
          <a:cs typeface="Open Sans Light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en Sans Light" pitchFamily="34" charset="0"/>
          <a:ea typeface="Open Sans Light" pitchFamily="34" charset="0"/>
          <a:cs typeface="Open Sans Light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cid:image005.jpg@01D05A4E.75448C80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5" Type="http://schemas.openxmlformats.org/officeDocument/2006/relationships/image" Target="cid:image006.jpg@01D05A4E.75448C80" TargetMode="Externa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 Robot Calibration Appliance Workshop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Sandwith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04678-F084-4C98-851F-ABBEFEA78BB8}" type="datetime1">
              <a:rPr lang="en-US" smtClean="0"/>
              <a:t>5/1/2017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Acquire measurement data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Measure n – 6DoF positions distributed over the work space of the robot..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Calibration </a:t>
            </a:r>
            <a:r>
              <a:rPr lang="en-US" dirty="0">
                <a:solidFill>
                  <a:srgbClr val="9CF4FF"/>
                </a:solidFill>
                <a:latin typeface="+mn-lt"/>
              </a:rPr>
              <a:t>Process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5635" r="40433" b="11756"/>
          <a:stretch/>
        </p:blipFill>
        <p:spPr>
          <a:xfrm>
            <a:off x="346659" y="2302101"/>
            <a:ext cx="2975039" cy="355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89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Calibration </a:t>
            </a:r>
            <a:r>
              <a:rPr lang="en-US" dirty="0">
                <a:solidFill>
                  <a:srgbClr val="9CF4FF"/>
                </a:solidFill>
              </a:rPr>
              <a:t>Process – SA Machine</a:t>
            </a:r>
          </a:p>
          <a:p>
            <a:endParaRPr lang="en-US" dirty="0"/>
          </a:p>
        </p:txBody>
      </p:sp>
      <p:pic>
        <p:nvPicPr>
          <p:cNvPr id="4" name="CalibrationMov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4205" y="2237994"/>
            <a:ext cx="6204857" cy="3490232"/>
          </a:xfrm>
        </p:spPr>
      </p:pic>
    </p:spTree>
    <p:extLst>
      <p:ext uri="{BB962C8B-B14F-4D97-AF65-F5344CB8AC3E}">
        <p14:creationId xmlns:p14="http://schemas.microsoft.com/office/powerpoint/2010/main" val="220844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Extrinsic Calibration  </a:t>
            </a:r>
            <a:r>
              <a:rPr lang="en-US" dirty="0">
                <a:solidFill>
                  <a:srgbClr val="9CF4FF"/>
                </a:solidFill>
                <a:latin typeface="+mn-lt"/>
              </a:rPr>
              <a:t>Cell Alignment</a:t>
            </a:r>
          </a:p>
        </p:txBody>
      </p:sp>
      <p:pic>
        <p:nvPicPr>
          <p:cNvPr id="4" name="Grafik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88" r="2838" b="15066"/>
          <a:stretch/>
        </p:blipFill>
        <p:spPr>
          <a:xfrm>
            <a:off x="1895034" y="2237994"/>
            <a:ext cx="5722420" cy="362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20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Base Offset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Calculate base offset by fixing all other parameters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Extrinsic </a:t>
            </a:r>
            <a:r>
              <a:rPr lang="en-US" dirty="0">
                <a:solidFill>
                  <a:srgbClr val="9CF4FF"/>
                </a:solidFill>
                <a:latin typeface="+mn-lt"/>
              </a:rPr>
              <a:t>Calibration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700" b="1700"/>
          <a:stretch>
            <a:fillRect/>
          </a:stretch>
        </p:blipFill>
        <p:spPr>
          <a:xfrm>
            <a:off x="762000" y="2152020"/>
            <a:ext cx="2947988" cy="373095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877150" y="3962400"/>
            <a:ext cx="1475650" cy="52117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21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Optimize Physical Parameters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Optimize geometric parameters (</a:t>
            </a:r>
            <a:r>
              <a:rPr lang="en-US" dirty="0" err="1"/>
              <a:t>Denavitt</a:t>
            </a:r>
            <a:r>
              <a:rPr lang="en-US" dirty="0"/>
              <a:t> </a:t>
            </a:r>
            <a:r>
              <a:rPr lang="en-US" dirty="0" err="1"/>
              <a:t>Hartenberg</a:t>
            </a:r>
            <a:r>
              <a:rPr lang="en-US" dirty="0"/>
              <a:t> parameters)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Intrinsic </a:t>
            </a:r>
            <a:r>
              <a:rPr lang="en-US" dirty="0">
                <a:solidFill>
                  <a:srgbClr val="9CF4FF"/>
                </a:solidFill>
                <a:latin typeface="+mn-lt"/>
              </a:rPr>
              <a:t>Calibration</a:t>
            </a:r>
          </a:p>
        </p:txBody>
      </p:sp>
      <p:sp>
        <p:nvSpPr>
          <p:cNvPr id="7" name="Oval 6"/>
          <p:cNvSpPr/>
          <p:nvPr/>
        </p:nvSpPr>
        <p:spPr>
          <a:xfrm>
            <a:off x="1444825" y="4037760"/>
            <a:ext cx="1317037" cy="36877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700" b="1700"/>
          <a:stretch>
            <a:fillRect/>
          </a:stretch>
        </p:blipFill>
        <p:spPr>
          <a:xfrm>
            <a:off x="681389" y="2356665"/>
            <a:ext cx="2947988" cy="373095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828800" y="2944071"/>
            <a:ext cx="1212957" cy="33962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28800" y="4293455"/>
            <a:ext cx="635747" cy="95362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3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Zone Specific </a:t>
            </a:r>
            <a:r>
              <a:rPr lang="en-US" dirty="0">
                <a:solidFill>
                  <a:srgbClr val="9CF4FF"/>
                </a:solidFill>
                <a:latin typeface="+mn-lt"/>
              </a:rPr>
              <a:t>Calibration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5635" r="5900" b="11756"/>
          <a:stretch/>
        </p:blipFill>
        <p:spPr>
          <a:xfrm>
            <a:off x="2590800" y="1981200"/>
            <a:ext cx="6110126" cy="37072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12666" y="2126109"/>
            <a:ext cx="1349733" cy="10742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26808" y="2878358"/>
            <a:ext cx="1335792" cy="6521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74776" y="3733800"/>
            <a:ext cx="1083024" cy="1122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97030" y="2113888"/>
            <a:ext cx="103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Zone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2725" y="2496123"/>
            <a:ext cx="103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Zone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0" y="4055485"/>
            <a:ext cx="103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Zone 3</a:t>
            </a:r>
          </a:p>
        </p:txBody>
      </p:sp>
    </p:spTree>
    <p:extLst>
      <p:ext uri="{BB962C8B-B14F-4D97-AF65-F5344CB8AC3E}">
        <p14:creationId xmlns:p14="http://schemas.microsoft.com/office/powerpoint/2010/main" val="175277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Compliance Model Identification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Extract weights and centers of gravity from CAD data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Elasticity </a:t>
            </a:r>
            <a:r>
              <a:rPr lang="en-US" dirty="0">
                <a:solidFill>
                  <a:srgbClr val="9CF4FF"/>
                </a:solidFill>
                <a:latin typeface="+mn-lt"/>
              </a:rPr>
              <a:t>Calibration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10019" y="2277081"/>
            <a:ext cx="2743200" cy="3545013"/>
            <a:chOff x="4870528" y="1251439"/>
            <a:chExt cx="3837263" cy="4958861"/>
          </a:xfrm>
        </p:grpSpPr>
        <p:pic>
          <p:nvPicPr>
            <p:cNvPr id="6" name="Grafik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9" r="6692"/>
            <a:stretch/>
          </p:blipFill>
          <p:spPr>
            <a:xfrm>
              <a:off x="5323415" y="1251439"/>
              <a:ext cx="3384376" cy="4958861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4881024" y="3141174"/>
              <a:ext cx="1645688" cy="10217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4870528" y="3643883"/>
              <a:ext cx="1656184" cy="576064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5940152" y="2339079"/>
              <a:ext cx="1512168" cy="413476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213020" y="3965334"/>
              <a:ext cx="1656184" cy="576064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6895797" y="4365104"/>
              <a:ext cx="1113045" cy="755363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315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32" y="2477123"/>
            <a:ext cx="3678396" cy="320007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Compliance Model Identification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Extract weights and centers of gravity from CAD data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Elasticity </a:t>
            </a:r>
            <a:r>
              <a:rPr lang="en-US" dirty="0">
                <a:solidFill>
                  <a:srgbClr val="9CF4FF"/>
                </a:solidFill>
                <a:latin typeface="+mn-lt"/>
              </a:rPr>
              <a:t>Calibration</a:t>
            </a:r>
          </a:p>
        </p:txBody>
      </p:sp>
      <p:sp>
        <p:nvSpPr>
          <p:cNvPr id="9" name="Oval 8"/>
          <p:cNvSpPr/>
          <p:nvPr/>
        </p:nvSpPr>
        <p:spPr>
          <a:xfrm>
            <a:off x="2213338" y="3293897"/>
            <a:ext cx="1279535" cy="35827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14399" y="3777237"/>
            <a:ext cx="2768795" cy="34008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06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953000" y="3571543"/>
            <a:ext cx="4046220" cy="459316"/>
          </a:xfrm>
        </p:spPr>
        <p:txBody>
          <a:bodyPr/>
          <a:lstStyle/>
          <a:p>
            <a:r>
              <a:rPr lang="en-US" dirty="0"/>
              <a:t>Gravitation Settings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953000" y="4017500"/>
            <a:ext cx="4046220" cy="1122272"/>
          </a:xfrm>
        </p:spPr>
        <p:txBody>
          <a:bodyPr/>
          <a:lstStyle/>
          <a:p>
            <a:r>
              <a:rPr lang="en-US" dirty="0"/>
              <a:t>Define gravity relative to active base frame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Elasticity </a:t>
            </a:r>
            <a:r>
              <a:rPr lang="en-US" dirty="0">
                <a:solidFill>
                  <a:srgbClr val="9CF4FF"/>
                </a:solidFill>
                <a:latin typeface="+mn-lt"/>
              </a:rPr>
              <a:t>Calibration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362200"/>
            <a:ext cx="3738504" cy="265376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514600" y="2895600"/>
            <a:ext cx="1985904" cy="5334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48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Calibrate for Different Load Cases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Attach different tool loads and repeat the calibration process in order to obtain a compound calibration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Tool </a:t>
            </a:r>
            <a:r>
              <a:rPr lang="en-US" dirty="0">
                <a:solidFill>
                  <a:srgbClr val="9CF4FF"/>
                </a:solidFill>
                <a:latin typeface="+mn-lt"/>
              </a:rPr>
              <a:t>Loads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700" b="1700"/>
          <a:stretch>
            <a:fillRect/>
          </a:stretch>
        </p:blipFill>
        <p:spPr>
          <a:xfrm>
            <a:off x="762000" y="2165379"/>
            <a:ext cx="2947988" cy="373095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95400" y="4724400"/>
            <a:ext cx="1080120" cy="122413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54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81200"/>
            <a:ext cx="3968874" cy="251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543800" cy="1143000"/>
          </a:xfrm>
        </p:spPr>
        <p:txBody>
          <a:bodyPr/>
          <a:lstStyle/>
          <a:p>
            <a:r>
              <a:rPr lang="en-US" dirty="0"/>
              <a:t>What can SARCA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752600"/>
            <a:ext cx="4189598" cy="429736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Solve as-built kinematic model of a robot in cell</a:t>
            </a:r>
          </a:p>
          <a:p>
            <a:r>
              <a:rPr lang="en-US" dirty="0"/>
              <a:t>Solve robot base coordinate system</a:t>
            </a:r>
          </a:p>
          <a:p>
            <a:r>
              <a:rPr lang="en-US" dirty="0"/>
              <a:t>Solve for As-built TCP offset</a:t>
            </a:r>
          </a:p>
          <a:p>
            <a:r>
              <a:rPr lang="en-US" dirty="0"/>
              <a:t>Calibrate a robot in specific zones</a:t>
            </a:r>
          </a:p>
          <a:p>
            <a:r>
              <a:rPr lang="en-US" dirty="0"/>
              <a:t>Compensate for Robot deflection loads</a:t>
            </a:r>
          </a:p>
          <a:p>
            <a:r>
              <a:rPr lang="en-US" dirty="0"/>
              <a:t>Compensate for joint backlash</a:t>
            </a:r>
          </a:p>
          <a:p>
            <a:r>
              <a:rPr lang="en-US" dirty="0"/>
              <a:t>Compensate gravitational deflection</a:t>
            </a:r>
          </a:p>
          <a:p>
            <a:r>
              <a:rPr lang="en-US" dirty="0"/>
              <a:t>Used with native robot language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A819-E2A7-4D59-900F-F66D8C0ED1D2}" type="datetime1">
              <a:rPr lang="en-US" smtClean="0"/>
              <a:t>5/1/2017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70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Tool </a:t>
            </a:r>
            <a:r>
              <a:rPr lang="en-US" dirty="0">
                <a:solidFill>
                  <a:srgbClr val="9CF4FF"/>
                </a:solidFill>
                <a:latin typeface="+mn-lt"/>
              </a:rPr>
              <a:t>Loads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57200" y="3082602"/>
            <a:ext cx="2756992" cy="2067744"/>
            <a:chOff x="457200" y="3356992"/>
            <a:chExt cx="2756992" cy="2067744"/>
          </a:xfrm>
        </p:grpSpPr>
        <p:pic>
          <p:nvPicPr>
            <p:cNvPr id="17" name="Picture 2" descr="http://www.3dcadbrowser.com/th/1/24/2440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356992"/>
              <a:ext cx="2756992" cy="2067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2627784" y="3501008"/>
              <a:ext cx="0" cy="648072"/>
            </a:xfrm>
            <a:prstGeom prst="straightConnector1">
              <a:avLst/>
            </a:prstGeom>
            <a:ln w="19050">
              <a:solidFill>
                <a:srgbClr val="0A0AB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267744" y="4211358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5 kg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10063" y="3082602"/>
            <a:ext cx="2756992" cy="2067744"/>
            <a:chOff x="457200" y="3356992"/>
            <a:chExt cx="2756992" cy="2067744"/>
          </a:xfrm>
        </p:grpSpPr>
        <p:pic>
          <p:nvPicPr>
            <p:cNvPr id="21" name="Picture 2" descr="http://www.3dcadbrowser.com/th/1/24/2440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356992"/>
              <a:ext cx="2756992" cy="2067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Straight Arrow Connector 21"/>
            <p:cNvCxnSpPr/>
            <p:nvPr/>
          </p:nvCxnSpPr>
          <p:spPr>
            <a:xfrm>
              <a:off x="2627784" y="3501008"/>
              <a:ext cx="0" cy="648072"/>
            </a:xfrm>
            <a:prstGeom prst="straightConnector1">
              <a:avLst/>
            </a:prstGeom>
            <a:ln w="19050">
              <a:solidFill>
                <a:srgbClr val="0A0AB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267744" y="4211358"/>
              <a:ext cx="843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10 kg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44816" y="3082602"/>
            <a:ext cx="2756992" cy="2067744"/>
            <a:chOff x="457200" y="3356992"/>
            <a:chExt cx="2756992" cy="2067744"/>
          </a:xfrm>
        </p:grpSpPr>
        <p:pic>
          <p:nvPicPr>
            <p:cNvPr id="25" name="Picture 2" descr="http://www.3dcadbrowser.com/th/1/24/2440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356992"/>
              <a:ext cx="2756992" cy="2067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25"/>
            <p:cNvCxnSpPr/>
            <p:nvPr/>
          </p:nvCxnSpPr>
          <p:spPr>
            <a:xfrm>
              <a:off x="2627784" y="3501008"/>
              <a:ext cx="0" cy="648072"/>
            </a:xfrm>
            <a:prstGeom prst="straightConnector1">
              <a:avLst/>
            </a:prstGeom>
            <a:ln w="19050">
              <a:solidFill>
                <a:srgbClr val="0A0AB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2267744" y="4211358"/>
              <a:ext cx="843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20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6965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Backlash Identification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Empirically determined by measurement or configured based on specifications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Backlash </a:t>
            </a:r>
            <a:r>
              <a:rPr lang="en-US" dirty="0">
                <a:solidFill>
                  <a:srgbClr val="9CF4FF"/>
                </a:solidFill>
                <a:latin typeface="+mn-lt"/>
              </a:rPr>
              <a:t>Compensation</a:t>
            </a:r>
          </a:p>
        </p:txBody>
      </p:sp>
      <p:pic>
        <p:nvPicPr>
          <p:cNvPr id="8" name="Picture 2" descr="http://3.bp.blogspot.com/-g9PGfCW9NQw/UDkr28DQdrI/AAAAAAAADW0/BpSGkERen0I/s1600/backlas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94595"/>
            <a:ext cx="2977520" cy="158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907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Evaluate Calibration Results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The nearer to zero the better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Solution </a:t>
            </a:r>
            <a:r>
              <a:rPr lang="en-US" dirty="0">
                <a:solidFill>
                  <a:srgbClr val="9CF4FF"/>
                </a:solidFill>
                <a:latin typeface="+mn-lt"/>
              </a:rPr>
              <a:t>RMS, Robustness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700" b="1700"/>
          <a:stretch>
            <a:fillRect/>
          </a:stretch>
        </p:blipFill>
        <p:spPr>
          <a:xfrm>
            <a:off x="786161" y="2133600"/>
            <a:ext cx="2947988" cy="373095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057400" y="5257800"/>
            <a:ext cx="1600200" cy="6858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61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Calibration Appliance Communication</a:t>
            </a:r>
          </a:p>
        </p:txBody>
      </p:sp>
      <p:pic>
        <p:nvPicPr>
          <p:cNvPr id="4" name="Picture 2" descr="http://www.kuka-robotics.com/NR/rdonlyres/B942F187-B76E-4A20-9625-06054AA25042/0/PR_KUKA_Industrial_Robot_KR30_HA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55" y="2820634"/>
            <a:ext cx="1405790" cy="19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5"/>
          <p:cNvGrpSpPr>
            <a:grpSpLocks noChangeAspect="1"/>
          </p:cNvGrpSpPr>
          <p:nvPr/>
        </p:nvGrpSpPr>
        <p:grpSpPr bwMode="auto">
          <a:xfrm>
            <a:off x="742437" y="4795543"/>
            <a:ext cx="1295400" cy="720082"/>
            <a:chOff x="1882" y="1344"/>
            <a:chExt cx="771" cy="376"/>
          </a:xfrm>
        </p:grpSpPr>
        <p:sp>
          <p:nvSpPr>
            <p:cNvPr id="6" name="Rectangle 46"/>
            <p:cNvSpPr>
              <a:spLocks noChangeAspect="1" noChangeArrowheads="1"/>
            </p:cNvSpPr>
            <p:nvPr/>
          </p:nvSpPr>
          <p:spPr bwMode="auto">
            <a:xfrm>
              <a:off x="1882" y="1344"/>
              <a:ext cx="771" cy="37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9pPr>
            </a:lstStyle>
            <a:p>
              <a:pPr eaLnBrk="1" hangingPunct="1"/>
              <a:endParaRPr lang="de-CH" altLang="en-US" sz="1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endParaRPr>
            </a:p>
          </p:txBody>
        </p:sp>
        <p:sp>
          <p:nvSpPr>
            <p:cNvPr id="7" name="Rectangle 47"/>
            <p:cNvSpPr>
              <a:spLocks noChangeAspect="1" noChangeArrowheads="1"/>
            </p:cNvSpPr>
            <p:nvPr/>
          </p:nvSpPr>
          <p:spPr bwMode="auto">
            <a:xfrm>
              <a:off x="1973" y="1389"/>
              <a:ext cx="590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-107" charset="-128"/>
                  <a:sym typeface="Arial" panose="020B0604020202020204" pitchFamily="34" charset="0"/>
                </a:rPr>
                <a:t>Application  Computer</a:t>
              </a:r>
            </a:p>
            <a:p>
              <a:pPr algn="ctr" eaLnBrk="1" hangingPunct="1"/>
              <a:r>
                <a:rPr lang="en-US" alt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-107" charset="-128"/>
                  <a:sym typeface="Arial" panose="020B0604020202020204" pitchFamily="34" charset="0"/>
                </a:rPr>
                <a:t>Running SA</a:t>
              </a:r>
              <a:endParaRPr lang="en-US" altLang="en-US" sz="1200" dirty="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61480" y="2981800"/>
            <a:ext cx="1201437" cy="1754020"/>
            <a:chOff x="5278438" y="1754188"/>
            <a:chExt cx="990600" cy="1446212"/>
          </a:xfrm>
        </p:grpSpPr>
        <p:sp>
          <p:nvSpPr>
            <p:cNvPr id="9" name="Rectangle 70"/>
            <p:cNvSpPr>
              <a:spLocks noChangeAspect="1" noChangeArrowheads="1"/>
            </p:cNvSpPr>
            <p:nvPr/>
          </p:nvSpPr>
          <p:spPr bwMode="auto">
            <a:xfrm>
              <a:off x="5316538" y="1754188"/>
              <a:ext cx="914400" cy="1446212"/>
            </a:xfrm>
            <a:prstGeom prst="rect">
              <a:avLst/>
            </a:prstGeom>
            <a:solidFill>
              <a:srgbClr val="FFC0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9pPr>
            </a:lstStyle>
            <a:p>
              <a:pPr eaLnBrk="1" hangingPunct="1"/>
              <a:endParaRPr lang="de-CH" altLang="en-US" sz="1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endParaRPr>
            </a:p>
          </p:txBody>
        </p:sp>
        <p:sp>
          <p:nvSpPr>
            <p:cNvPr id="10" name="Rectangle 71"/>
            <p:cNvSpPr>
              <a:spLocks noChangeAspect="1" noChangeArrowheads="1"/>
            </p:cNvSpPr>
            <p:nvPr/>
          </p:nvSpPr>
          <p:spPr bwMode="auto">
            <a:xfrm>
              <a:off x="5357813" y="1825625"/>
              <a:ext cx="838200" cy="508000"/>
            </a:xfrm>
            <a:prstGeom prst="rect">
              <a:avLst/>
            </a:prstGeom>
            <a:solidFill>
              <a:srgbClr val="FFC0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9pPr>
            </a:lstStyle>
            <a:p>
              <a:pPr eaLnBrk="1" hangingPunct="1"/>
              <a:endParaRPr lang="de-CH" altLang="en-US" sz="1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endParaRPr>
            </a:p>
          </p:txBody>
        </p:sp>
        <p:sp>
          <p:nvSpPr>
            <p:cNvPr id="11" name="Rectangle 72"/>
            <p:cNvSpPr>
              <a:spLocks noChangeAspect="1" noChangeArrowheads="1"/>
            </p:cNvSpPr>
            <p:nvPr/>
          </p:nvSpPr>
          <p:spPr bwMode="auto">
            <a:xfrm>
              <a:off x="5278438" y="1898650"/>
              <a:ext cx="990600" cy="304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9pPr>
            </a:lstStyle>
            <a:p>
              <a:pPr algn="ctr" eaLnBrk="1" hangingPunct="1"/>
              <a:r>
                <a:rPr lang="de-CH" alt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-107" charset="-128"/>
                  <a:sym typeface="Arial" panose="020B0604020202020204" pitchFamily="34" charset="0"/>
                </a:rPr>
                <a:t>Robot</a:t>
              </a:r>
            </a:p>
            <a:p>
              <a:pPr algn="ctr" eaLnBrk="1" hangingPunct="1"/>
              <a:r>
                <a:rPr lang="de-CH" alt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-107" charset="-128"/>
                  <a:sym typeface="Arial" panose="020B0604020202020204" pitchFamily="34" charset="0"/>
                </a:rPr>
                <a:t>Controller</a:t>
              </a:r>
              <a:endParaRPr lang="en-US" altLang="en-US" sz="1200" dirty="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endParaRPr>
            </a:p>
          </p:txBody>
        </p:sp>
      </p:grpSp>
      <p:sp>
        <p:nvSpPr>
          <p:cNvPr id="12" name="Rectangle 73"/>
          <p:cNvSpPr>
            <a:spLocks noChangeAspect="1" noChangeArrowheads="1"/>
          </p:cNvSpPr>
          <p:nvPr/>
        </p:nvSpPr>
        <p:spPr bwMode="auto">
          <a:xfrm flipV="1">
            <a:off x="6825832" y="4496107"/>
            <a:ext cx="1078872" cy="6470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/>
            <a:endParaRPr lang="de-CH" altLang="en-US" sz="1800">
              <a:solidFill>
                <a:srgbClr val="000000"/>
              </a:solidFill>
              <a:latin typeface="Arial" panose="020B0604020202020204" pitchFamily="34" charset="0"/>
              <a:ea typeface="ヒラギノ角ゴ ProN W3" pitchFamily="-107" charset="-128"/>
              <a:sym typeface="Arial" panose="020B0604020202020204" pitchFamily="34" charset="0"/>
            </a:endParaRPr>
          </a:p>
        </p:txBody>
      </p:sp>
      <p:grpSp>
        <p:nvGrpSpPr>
          <p:cNvPr id="13" name="Group 36"/>
          <p:cNvGrpSpPr>
            <a:grpSpLocks noChangeAspect="1"/>
          </p:cNvGrpSpPr>
          <p:nvPr/>
        </p:nvGrpSpPr>
        <p:grpSpPr bwMode="auto">
          <a:xfrm>
            <a:off x="726663" y="3899871"/>
            <a:ext cx="1295400" cy="533400"/>
            <a:chOff x="1655" y="935"/>
            <a:chExt cx="771" cy="318"/>
          </a:xfrm>
        </p:grpSpPr>
        <p:sp>
          <p:nvSpPr>
            <p:cNvPr id="14" name="Rectangle 37"/>
            <p:cNvSpPr>
              <a:spLocks noChangeAspect="1" noChangeArrowheads="1"/>
            </p:cNvSpPr>
            <p:nvPr/>
          </p:nvSpPr>
          <p:spPr bwMode="auto">
            <a:xfrm>
              <a:off x="1655" y="935"/>
              <a:ext cx="771" cy="31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9pPr>
            </a:lstStyle>
            <a:p>
              <a:pPr eaLnBrk="1" hangingPunct="1"/>
              <a:endParaRPr lang="de-CH" altLang="en-US" sz="1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endParaRPr>
            </a:p>
          </p:txBody>
        </p:sp>
        <p:sp>
          <p:nvSpPr>
            <p:cNvPr id="15" name="Rectangle 38"/>
            <p:cNvSpPr>
              <a:spLocks noChangeAspect="1" noChangeArrowheads="1"/>
            </p:cNvSpPr>
            <p:nvPr/>
          </p:nvSpPr>
          <p:spPr bwMode="auto">
            <a:xfrm>
              <a:off x="1701" y="977"/>
              <a:ext cx="725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-107" charset="-128"/>
                  <a:sym typeface="Arial" panose="020B0604020202020204" pitchFamily="34" charset="0"/>
                </a:rPr>
                <a:t>Laser Tracker Controller ATC</a:t>
              </a:r>
              <a:endParaRPr lang="en-US" altLang="en-US" sz="12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endParaRPr>
            </a:p>
          </p:txBody>
        </p:sp>
      </p:grpSp>
      <p:sp>
        <p:nvSpPr>
          <p:cNvPr id="16" name="Rectangle 49"/>
          <p:cNvSpPr>
            <a:spLocks noChangeAspect="1" noChangeArrowheads="1"/>
          </p:cNvSpPr>
          <p:nvPr/>
        </p:nvSpPr>
        <p:spPr bwMode="auto">
          <a:xfrm rot="-5400000">
            <a:off x="2226273" y="4491748"/>
            <a:ext cx="114141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/>
            <a:r>
              <a:rPr lang="de-CH" alt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rPr>
              <a:t>LAN (RJ45)</a:t>
            </a:r>
            <a:endParaRPr lang="en-US" altLang="en-US" sz="1200" dirty="0">
              <a:solidFill>
                <a:schemeClr val="tx1"/>
              </a:solidFill>
              <a:latin typeface="Arial" panose="020B0604020202020204" pitchFamily="34" charset="0"/>
              <a:ea typeface="ヒラギノ角ゴ ProN W3" pitchFamily="-107" charset="-128"/>
              <a:sym typeface="Arial" panose="020B0604020202020204" pitchFamily="34" charset="0"/>
            </a:endParaRPr>
          </a:p>
        </p:txBody>
      </p:sp>
      <p:grpSp>
        <p:nvGrpSpPr>
          <p:cNvPr id="17" name="Group 65"/>
          <p:cNvGrpSpPr>
            <a:grpSpLocks noChangeAspect="1"/>
          </p:cNvGrpSpPr>
          <p:nvPr/>
        </p:nvGrpSpPr>
        <p:grpSpPr bwMode="auto">
          <a:xfrm rot="10800000">
            <a:off x="2034654" y="4166572"/>
            <a:ext cx="227013" cy="989013"/>
            <a:chOff x="3288" y="1933"/>
            <a:chExt cx="272" cy="408"/>
          </a:xfrm>
        </p:grpSpPr>
        <p:sp>
          <p:nvSpPr>
            <p:cNvPr id="18" name="Line 66"/>
            <p:cNvSpPr>
              <a:spLocks noChangeAspect="1" noChangeShapeType="1"/>
            </p:cNvSpPr>
            <p:nvPr/>
          </p:nvSpPr>
          <p:spPr bwMode="auto">
            <a:xfrm flipH="1">
              <a:off x="3288" y="2341"/>
              <a:ext cx="272" cy="0"/>
            </a:xfrm>
            <a:prstGeom prst="line">
              <a:avLst/>
            </a:prstGeom>
            <a:noFill/>
            <a:ln w="19050">
              <a:solidFill>
                <a:srgbClr val="0A0AB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67"/>
            <p:cNvSpPr>
              <a:spLocks noChangeAspect="1" noChangeShapeType="1"/>
            </p:cNvSpPr>
            <p:nvPr/>
          </p:nvSpPr>
          <p:spPr bwMode="auto">
            <a:xfrm flipV="1">
              <a:off x="3288" y="1933"/>
              <a:ext cx="0" cy="408"/>
            </a:xfrm>
            <a:prstGeom prst="line">
              <a:avLst/>
            </a:prstGeom>
            <a:noFill/>
            <a:ln w="19050">
              <a:solidFill>
                <a:srgbClr val="0A0AB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68"/>
            <p:cNvSpPr>
              <a:spLocks noChangeAspect="1" noChangeShapeType="1"/>
            </p:cNvSpPr>
            <p:nvPr/>
          </p:nvSpPr>
          <p:spPr bwMode="auto">
            <a:xfrm>
              <a:off x="3288" y="1933"/>
              <a:ext cx="272" cy="0"/>
            </a:xfrm>
            <a:prstGeom prst="line">
              <a:avLst/>
            </a:prstGeom>
            <a:noFill/>
            <a:ln w="19050">
              <a:solidFill>
                <a:srgbClr val="0A0AB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64" y="1884645"/>
            <a:ext cx="819879" cy="192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49"/>
          <p:cNvSpPr>
            <a:spLocks noChangeAspect="1" noChangeArrowheads="1"/>
          </p:cNvSpPr>
          <p:nvPr/>
        </p:nvSpPr>
        <p:spPr bwMode="auto">
          <a:xfrm rot="-5400000">
            <a:off x="1802688" y="4491750"/>
            <a:ext cx="114141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/>
            <a:r>
              <a:rPr lang="de-CH" alt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rPr>
              <a:t>LAN (RJ45)</a:t>
            </a:r>
            <a:endParaRPr lang="en-US" altLang="en-US" sz="1200" dirty="0">
              <a:solidFill>
                <a:schemeClr val="tx1"/>
              </a:solidFill>
              <a:latin typeface="Arial" panose="020B0604020202020204" pitchFamily="34" charset="0"/>
              <a:ea typeface="ヒラギノ角ゴ ProN W3" pitchFamily="-107" charset="-128"/>
              <a:sym typeface="Arial" panose="020B0604020202020204" pitchFamily="34" charset="0"/>
            </a:endParaRPr>
          </a:p>
        </p:txBody>
      </p:sp>
      <p:sp>
        <p:nvSpPr>
          <p:cNvPr id="23" name="Rectangle 49"/>
          <p:cNvSpPr>
            <a:spLocks noChangeAspect="1" noChangeArrowheads="1"/>
          </p:cNvSpPr>
          <p:nvPr/>
        </p:nvSpPr>
        <p:spPr bwMode="auto">
          <a:xfrm>
            <a:off x="4731589" y="3951477"/>
            <a:ext cx="114141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/>
            <a:r>
              <a:rPr lang="de-CH" alt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rPr>
              <a:t>LAN (RJ45)</a:t>
            </a:r>
            <a:endParaRPr lang="en-US" altLang="en-US" sz="1200" dirty="0">
              <a:solidFill>
                <a:schemeClr val="tx1"/>
              </a:solidFill>
              <a:latin typeface="Arial" panose="020B0604020202020204" pitchFamily="34" charset="0"/>
              <a:ea typeface="ヒラギノ角ゴ ProN W3" pitchFamily="-107" charset="-128"/>
              <a:sym typeface="Arial" panose="020B0604020202020204" pitchFamily="34" charset="0"/>
            </a:endParaRPr>
          </a:p>
        </p:txBody>
      </p:sp>
      <p:grpSp>
        <p:nvGrpSpPr>
          <p:cNvPr id="24" name="Group 45"/>
          <p:cNvGrpSpPr>
            <a:grpSpLocks noChangeAspect="1"/>
          </p:cNvGrpSpPr>
          <p:nvPr/>
        </p:nvGrpSpPr>
        <p:grpSpPr bwMode="auto">
          <a:xfrm>
            <a:off x="3299832" y="3808375"/>
            <a:ext cx="1295400" cy="720082"/>
            <a:chOff x="1882" y="1344"/>
            <a:chExt cx="771" cy="376"/>
          </a:xfrm>
        </p:grpSpPr>
        <p:sp>
          <p:nvSpPr>
            <p:cNvPr id="25" name="Rectangle 46"/>
            <p:cNvSpPr>
              <a:spLocks noChangeAspect="1" noChangeArrowheads="1"/>
            </p:cNvSpPr>
            <p:nvPr/>
          </p:nvSpPr>
          <p:spPr bwMode="auto">
            <a:xfrm>
              <a:off x="1882" y="1344"/>
              <a:ext cx="771" cy="37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9pPr>
            </a:lstStyle>
            <a:p>
              <a:pPr eaLnBrk="1" hangingPunct="1"/>
              <a:endParaRPr lang="de-CH" altLang="en-US" sz="18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endParaRPr>
            </a:p>
          </p:txBody>
        </p:sp>
        <p:sp>
          <p:nvSpPr>
            <p:cNvPr id="26" name="Rectangle 47"/>
            <p:cNvSpPr>
              <a:spLocks noChangeAspect="1" noChangeArrowheads="1"/>
            </p:cNvSpPr>
            <p:nvPr/>
          </p:nvSpPr>
          <p:spPr bwMode="auto">
            <a:xfrm>
              <a:off x="1973" y="1389"/>
              <a:ext cx="590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-107" charset="-128"/>
                  <a:sym typeface="Arial" panose="020B0604020202020204" pitchFamily="34" charset="0"/>
                </a:rPr>
                <a:t>Embedded</a:t>
              </a:r>
            </a:p>
            <a:p>
              <a:pPr algn="ctr" eaLnBrk="1" hangingPunct="1"/>
              <a:r>
                <a:rPr lang="en-US" alt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-107" charset="-128"/>
                  <a:sym typeface="Arial" panose="020B0604020202020204" pitchFamily="34" charset="0"/>
                </a:rPr>
                <a:t>SARCA</a:t>
              </a:r>
            </a:p>
            <a:p>
              <a:pPr algn="ctr" eaLnBrk="1" hangingPunct="1"/>
              <a:r>
                <a:rPr lang="en-US" alt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-107" charset="-128"/>
                  <a:sym typeface="Arial" panose="020B0604020202020204" pitchFamily="34" charset="0"/>
                </a:rPr>
                <a:t>Controller</a:t>
              </a:r>
              <a:endParaRPr lang="en-US" altLang="en-US" sz="1200" dirty="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endParaRPr>
            </a:p>
          </p:txBody>
        </p:sp>
      </p:grpSp>
      <p:cxnSp>
        <p:nvCxnSpPr>
          <p:cNvPr id="27" name="Elbow Connector 26"/>
          <p:cNvCxnSpPr/>
          <p:nvPr/>
        </p:nvCxnSpPr>
        <p:spPr>
          <a:xfrm flipV="1">
            <a:off x="2034652" y="4152314"/>
            <a:ext cx="1257132" cy="1134877"/>
          </a:xfrm>
          <a:prstGeom prst="bentConnector3">
            <a:avLst/>
          </a:prstGeom>
          <a:ln w="19050">
            <a:solidFill>
              <a:srgbClr val="0A0AB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5" idx="3"/>
          </p:cNvCxnSpPr>
          <p:nvPr/>
        </p:nvCxnSpPr>
        <p:spPr>
          <a:xfrm flipV="1">
            <a:off x="4595232" y="4166572"/>
            <a:ext cx="1112456" cy="1845"/>
          </a:xfrm>
          <a:prstGeom prst="line">
            <a:avLst/>
          </a:prstGeom>
          <a:ln w="19050">
            <a:solidFill>
              <a:srgbClr val="0A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35306" y="2961288"/>
            <a:ext cx="1054281" cy="74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28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627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Calibration Appliance Process Flowchart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8944"/>
            <a:ext cx="4741524" cy="391721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Inputs: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Set </a:t>
            </a:r>
            <a:r>
              <a:rPr lang="en-US" sz="2400" dirty="0" err="1"/>
              <a:t>CalibrationID</a:t>
            </a:r>
            <a:endParaRPr lang="en-US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Program Poses (Zone)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Interface Metrology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Run Robot Cal Program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Solve / Accept Cal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Output: As-Built Kinematic Models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9986" y="1461459"/>
            <a:ext cx="3475241" cy="48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72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Production Run Configuration Schematic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2" y="2590799"/>
            <a:ext cx="4287659" cy="3384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1078" y="4026979"/>
            <a:ext cx="922140" cy="64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84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429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Calibrated Robot Production Run Flowchart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2364"/>
            <a:ext cx="4951707" cy="4163799"/>
          </a:xfrm>
        </p:spPr>
        <p:txBody>
          <a:bodyPr>
            <a:normAutofit/>
          </a:bodyPr>
          <a:lstStyle/>
          <a:p>
            <a:r>
              <a:rPr lang="en-US" dirty="0"/>
              <a:t>Program Robot (Native Language)</a:t>
            </a:r>
          </a:p>
          <a:p>
            <a:pPr lvl="1"/>
            <a:r>
              <a:rPr lang="en-US" dirty="0"/>
              <a:t>Run – Select </a:t>
            </a:r>
            <a:r>
              <a:rPr lang="en-US" dirty="0" err="1"/>
              <a:t>CalibrationID</a:t>
            </a:r>
            <a:endParaRPr lang="en-US" dirty="0"/>
          </a:p>
          <a:p>
            <a:pPr lvl="1"/>
            <a:r>
              <a:rPr lang="en-US" dirty="0"/>
              <a:t>Retrieve Cal Base and Tool</a:t>
            </a:r>
          </a:p>
          <a:p>
            <a:pPr lvl="1"/>
            <a:r>
              <a:rPr lang="en-US" dirty="0"/>
              <a:t>For each Point(i) 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Inverse Kinematics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Compute Accurate Joint Angles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Forward Kinematics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Point(i’) [Calibrated]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8907" y="1294959"/>
            <a:ext cx="3108369" cy="530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30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Calibration Appliance Communication</a:t>
            </a:r>
          </a:p>
        </p:txBody>
      </p:sp>
      <p:pic>
        <p:nvPicPr>
          <p:cNvPr id="4" name="Picture 2" descr="http://www.kuka-robotics.com/NR/rdonlyres/B942F187-B76E-4A20-9625-06054AA25042/0/PR_KUKA_Industrial_Robot_KR30_HA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80" y="2554110"/>
            <a:ext cx="1759831" cy="246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6684" y="2862382"/>
            <a:ext cx="4486179" cy="1388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594" t="8882" r="77055" b="11046"/>
          <a:stretch/>
        </p:blipFill>
        <p:spPr>
          <a:xfrm>
            <a:off x="6602162" y="2383909"/>
            <a:ext cx="1761400" cy="3430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6622" y="4330733"/>
            <a:ext cx="1238826" cy="87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9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ABB 6640 </a:t>
            </a:r>
          </a:p>
          <a:p>
            <a:r>
              <a:rPr lang="en-US" sz="2400" dirty="0"/>
              <a:t>Leica AT-901 + T-MAC</a:t>
            </a:r>
          </a:p>
          <a:p>
            <a:r>
              <a:rPr lang="en-US" sz="2400" dirty="0"/>
              <a:t>SARCA</a:t>
            </a:r>
          </a:p>
          <a:p>
            <a:r>
              <a:rPr lang="en-US" sz="2400" dirty="0"/>
              <a:t>Network Switch</a:t>
            </a:r>
          </a:p>
        </p:txBody>
      </p:sp>
      <p:pic>
        <p:nvPicPr>
          <p:cNvPr id="1026" name="Picture 2" descr="C:\Users\tgn5122\Documents\Support\777-X\SARCA\SARCA March\IMG_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7313" y="1124490"/>
            <a:ext cx="4318084" cy="2424253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9084" y="3614057"/>
            <a:ext cx="4241142" cy="259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4742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1828800"/>
            <a:ext cx="5473520" cy="45517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 Volume:  80” x 40” x 40”</a:t>
            </a:r>
          </a:p>
        </p:txBody>
      </p:sp>
    </p:spTree>
    <p:extLst>
      <p:ext uri="{BB962C8B-B14F-4D97-AF65-F5344CB8AC3E}">
        <p14:creationId xmlns:p14="http://schemas.microsoft.com/office/powerpoint/2010/main" val="493256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145439"/>
            <a:ext cx="1552651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132" y="1797010"/>
            <a:ext cx="1543868" cy="21614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245" y="3493287"/>
            <a:ext cx="1828800" cy="251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543800" cy="1143000"/>
          </a:xfrm>
        </p:spPr>
        <p:txBody>
          <a:bodyPr/>
          <a:lstStyle/>
          <a:p>
            <a:r>
              <a:rPr lang="en-US" dirty="0"/>
              <a:t>Advantages of SARCA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4800600" cy="4297363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r>
              <a:rPr lang="en-US" dirty="0"/>
              <a:t>Supports </a:t>
            </a:r>
            <a:r>
              <a:rPr lang="en-US" dirty="0" err="1"/>
              <a:t>Kuka</a:t>
            </a:r>
            <a:r>
              <a:rPr lang="en-US" dirty="0"/>
              <a:t>, ABB, FANUC, </a:t>
            </a:r>
            <a:r>
              <a:rPr lang="en-US" dirty="0" err="1"/>
              <a:t>Comau</a:t>
            </a:r>
            <a:endParaRPr lang="en-US" dirty="0"/>
          </a:p>
          <a:p>
            <a:r>
              <a:rPr lang="en-US" dirty="0"/>
              <a:t>Robot accuracy performance improvement</a:t>
            </a:r>
          </a:p>
          <a:p>
            <a:r>
              <a:rPr lang="en-US" dirty="0"/>
              <a:t>Enhanced robot kinematic model</a:t>
            </a:r>
          </a:p>
          <a:p>
            <a:r>
              <a:rPr lang="en-US" dirty="0"/>
              <a:t>Multiple Zone and Load Calibrations available at Run Time</a:t>
            </a:r>
          </a:p>
          <a:p>
            <a:r>
              <a:rPr lang="en-US" dirty="0"/>
              <a:t>Native Robot language access to SARCA calibration can be used to write motion programs</a:t>
            </a:r>
          </a:p>
          <a:p>
            <a:r>
              <a:rPr lang="en-US" dirty="0"/>
              <a:t>SARCA calibration do not require metrology in production</a:t>
            </a:r>
          </a:p>
          <a:p>
            <a:r>
              <a:rPr lang="en-US" dirty="0"/>
              <a:t>Metrology system could be used for several robots at the same time</a:t>
            </a:r>
          </a:p>
          <a:p>
            <a:r>
              <a:rPr lang="en-US" dirty="0"/>
              <a:t>3 Reflectors can be used for 6DoF measurements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88D21-25B0-499C-B8D8-1D3913A81F50}" type="datetime1">
              <a:rPr lang="en-US" smtClean="0"/>
              <a:t>5/1/2017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209800"/>
            <a:ext cx="1548511" cy="19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17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79870" y="2668242"/>
            <a:ext cx="3906930" cy="2534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AbsAcc</a:t>
            </a:r>
            <a:r>
              <a:rPr lang="en-US" dirty="0"/>
              <a:t> v. SARCA Validation Errors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629915"/>
            <a:ext cx="3989896" cy="2611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837127" y="1892703"/>
            <a:ext cx="297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AbsAcc</a:t>
            </a:r>
            <a:r>
              <a:rPr lang="en-US" sz="2400" dirty="0"/>
              <a:t> Errors (x 1000)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5586" y="1892703"/>
            <a:ext cx="2899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SARCA Errors (x 1000)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04586" y="5769736"/>
            <a:ext cx="2843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Volume: 80” x 40” x 40”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1194" y="5400405"/>
            <a:ext cx="2360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Max: 0.046” </a:t>
            </a:r>
            <a:r>
              <a:rPr lang="en-US" dirty="0" err="1"/>
              <a:t>Avg</a:t>
            </a:r>
            <a:r>
              <a:rPr lang="en-US" dirty="0"/>
              <a:t>: 0.025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53332" y="5400404"/>
            <a:ext cx="2360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Max: 0.009” </a:t>
            </a:r>
            <a:r>
              <a:rPr lang="en-US" dirty="0" err="1"/>
              <a:t>Avg</a:t>
            </a:r>
            <a:r>
              <a:rPr lang="en-US" dirty="0"/>
              <a:t>: 0.005</a:t>
            </a:r>
          </a:p>
        </p:txBody>
      </p:sp>
    </p:spTree>
    <p:extLst>
      <p:ext uri="{BB962C8B-B14F-4D97-AF65-F5344CB8AC3E}">
        <p14:creationId xmlns:p14="http://schemas.microsoft.com/office/powerpoint/2010/main" val="2107960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Analysis comparison (inches) programming to the work object (2 m x 1 m x 1 m).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764405" y="2653281"/>
          <a:ext cx="6529590" cy="3652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55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6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59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SARCA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AbsAcc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92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Min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0.001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0.008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92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Max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0.009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0.046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92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Average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0.005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0.025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92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StdDev from Avg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0.002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0.009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92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StdDev from Zero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0.005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0.027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92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RMS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0.005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</a:rPr>
                        <a:t>0.027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438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Results</a:t>
            </a:r>
          </a:p>
        </p:txBody>
      </p:sp>
      <p:pic>
        <p:nvPicPr>
          <p:cNvPr id="4" name="Picture 3" descr="cid:image005.jpg@01D05A4E.75448C80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522" y="3889419"/>
            <a:ext cx="6778278" cy="216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4" descr="cid:image006.jpg@01D05A4E.75448C80"/>
          <p:cNvPicPr>
            <a:picLocks noGrp="1"/>
          </p:cNvPicPr>
          <p:nvPr>
            <p:ph idx="1"/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522" y="1417638"/>
            <a:ext cx="6778278" cy="22487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38260" y="2191306"/>
            <a:ext cx="1577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AbsAcc</a:t>
            </a:r>
            <a:r>
              <a:rPr lang="en-US" dirty="0"/>
              <a:t>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8259" y="4789138"/>
            <a:ext cx="152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SARCA Results</a:t>
            </a:r>
          </a:p>
        </p:txBody>
      </p:sp>
    </p:spTree>
    <p:extLst>
      <p:ext uri="{BB962C8B-B14F-4D97-AF65-F5344CB8AC3E}">
        <p14:creationId xmlns:p14="http://schemas.microsoft.com/office/powerpoint/2010/main" val="3095204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Medical Patient Positioning</a:t>
            </a:r>
          </a:p>
          <a:p>
            <a:r>
              <a:rPr lang="en-US" dirty="0"/>
              <a:t>Accurate Determinate Assembly Drilling</a:t>
            </a:r>
          </a:p>
          <a:p>
            <a:r>
              <a:rPr lang="en-US" dirty="0"/>
              <a:t>Accurate Torch Cutting Paths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37F4B-DECC-483C-8789-A8F41DD0C1E8}" type="datetime1">
              <a:rPr lang="en-US" smtClean="0"/>
              <a:t>5/1/2017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Accurate SARCA Applications</a:t>
            </a:r>
          </a:p>
        </p:txBody>
      </p:sp>
    </p:spTree>
    <p:extLst>
      <p:ext uri="{BB962C8B-B14F-4D97-AF65-F5344CB8AC3E}">
        <p14:creationId xmlns:p14="http://schemas.microsoft.com/office/powerpoint/2010/main" val="325376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kuka-robotics.com/NR/rdonlyres/B942F187-B76E-4A20-9625-06054AA25042/0/PR_KUKA_Industrial_Robot_KR30_HA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903" y="2975327"/>
            <a:ext cx="1054343" cy="147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grpSp>
        <p:nvGrpSpPr>
          <p:cNvPr id="19" name="Group 45"/>
          <p:cNvGrpSpPr>
            <a:grpSpLocks noChangeAspect="1"/>
          </p:cNvGrpSpPr>
          <p:nvPr/>
        </p:nvGrpSpPr>
        <p:grpSpPr bwMode="auto">
          <a:xfrm>
            <a:off x="1665389" y="4456509"/>
            <a:ext cx="971550" cy="540062"/>
            <a:chOff x="1882" y="1344"/>
            <a:chExt cx="771" cy="376"/>
          </a:xfrm>
        </p:grpSpPr>
        <p:sp>
          <p:nvSpPr>
            <p:cNvPr id="20" name="Rectangle 46"/>
            <p:cNvSpPr>
              <a:spLocks noChangeAspect="1" noChangeArrowheads="1"/>
            </p:cNvSpPr>
            <p:nvPr/>
          </p:nvSpPr>
          <p:spPr bwMode="auto">
            <a:xfrm>
              <a:off x="1882" y="1344"/>
              <a:ext cx="771" cy="37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9pPr>
            </a:lstStyle>
            <a:p>
              <a:pPr eaLnBrk="1" hangingPunct="1"/>
              <a:endParaRPr lang="de-CH" altLang="en-US" sz="135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endParaRPr>
            </a:p>
          </p:txBody>
        </p:sp>
        <p:sp>
          <p:nvSpPr>
            <p:cNvPr id="25" name="Rectangle 47"/>
            <p:cNvSpPr>
              <a:spLocks noChangeAspect="1" noChangeArrowheads="1"/>
            </p:cNvSpPr>
            <p:nvPr/>
          </p:nvSpPr>
          <p:spPr bwMode="auto">
            <a:xfrm>
              <a:off x="1973" y="1389"/>
              <a:ext cx="590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900" b="1" dirty="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-107" charset="-128"/>
                  <a:sym typeface="Arial" panose="020B0604020202020204" pitchFamily="34" charset="0"/>
                </a:rPr>
                <a:t>Application  Computer</a:t>
              </a:r>
            </a:p>
            <a:p>
              <a:pPr algn="ctr" eaLnBrk="1" hangingPunct="1"/>
              <a:r>
                <a:rPr lang="en-US" altLang="en-US" sz="900" b="1" dirty="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-107" charset="-128"/>
                  <a:sym typeface="Arial" panose="020B0604020202020204" pitchFamily="34" charset="0"/>
                </a:rPr>
                <a:t>Running SA</a:t>
              </a:r>
              <a:endParaRPr lang="en-US" altLang="en-US" sz="900" dirty="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354670" y="3096203"/>
            <a:ext cx="901078" cy="1315515"/>
            <a:chOff x="5278438" y="1754188"/>
            <a:chExt cx="990600" cy="1446212"/>
          </a:xfrm>
        </p:grpSpPr>
        <p:sp>
          <p:nvSpPr>
            <p:cNvPr id="26" name="Rectangle 70"/>
            <p:cNvSpPr>
              <a:spLocks noChangeAspect="1" noChangeArrowheads="1"/>
            </p:cNvSpPr>
            <p:nvPr/>
          </p:nvSpPr>
          <p:spPr bwMode="auto">
            <a:xfrm>
              <a:off x="5316538" y="1754188"/>
              <a:ext cx="914400" cy="1446212"/>
            </a:xfrm>
            <a:prstGeom prst="rect">
              <a:avLst/>
            </a:prstGeom>
            <a:solidFill>
              <a:srgbClr val="FFC0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9pPr>
            </a:lstStyle>
            <a:p>
              <a:pPr eaLnBrk="1" hangingPunct="1"/>
              <a:endParaRPr lang="de-CH" altLang="en-US" sz="135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endParaRPr>
            </a:p>
          </p:txBody>
        </p:sp>
        <p:sp>
          <p:nvSpPr>
            <p:cNvPr id="27" name="Rectangle 71"/>
            <p:cNvSpPr>
              <a:spLocks noChangeAspect="1" noChangeArrowheads="1"/>
            </p:cNvSpPr>
            <p:nvPr/>
          </p:nvSpPr>
          <p:spPr bwMode="auto">
            <a:xfrm>
              <a:off x="5357813" y="1825625"/>
              <a:ext cx="838200" cy="508000"/>
            </a:xfrm>
            <a:prstGeom prst="rect">
              <a:avLst/>
            </a:prstGeom>
            <a:solidFill>
              <a:srgbClr val="FFC0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9pPr>
            </a:lstStyle>
            <a:p>
              <a:pPr eaLnBrk="1" hangingPunct="1"/>
              <a:endParaRPr lang="de-CH" altLang="en-US" sz="135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endParaRPr>
            </a:p>
          </p:txBody>
        </p:sp>
        <p:sp>
          <p:nvSpPr>
            <p:cNvPr id="28" name="Rectangle 72"/>
            <p:cNvSpPr>
              <a:spLocks noChangeAspect="1" noChangeArrowheads="1"/>
            </p:cNvSpPr>
            <p:nvPr/>
          </p:nvSpPr>
          <p:spPr bwMode="auto">
            <a:xfrm>
              <a:off x="5278438" y="1898650"/>
              <a:ext cx="990600" cy="304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9pPr>
            </a:lstStyle>
            <a:p>
              <a:pPr algn="ctr" eaLnBrk="1" hangingPunct="1"/>
              <a:r>
                <a:rPr lang="de-CH" altLang="en-US" sz="900" b="1" dirty="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-107" charset="-128"/>
                  <a:sym typeface="Arial" panose="020B0604020202020204" pitchFamily="34" charset="0"/>
                </a:rPr>
                <a:t>Robot</a:t>
              </a:r>
            </a:p>
            <a:p>
              <a:pPr algn="ctr" eaLnBrk="1" hangingPunct="1"/>
              <a:r>
                <a:rPr lang="de-CH" altLang="en-US" sz="900" b="1" dirty="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-107" charset="-128"/>
                  <a:sym typeface="Arial" panose="020B0604020202020204" pitchFamily="34" charset="0"/>
                </a:rPr>
                <a:t>Controller</a:t>
              </a:r>
              <a:endParaRPr lang="en-US" altLang="en-US" sz="900" dirty="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endParaRPr>
            </a:p>
          </p:txBody>
        </p:sp>
      </p:grpSp>
      <p:sp>
        <p:nvSpPr>
          <p:cNvPr id="29" name="Rectangle 73"/>
          <p:cNvSpPr>
            <a:spLocks noChangeAspect="1" noChangeArrowheads="1"/>
          </p:cNvSpPr>
          <p:nvPr/>
        </p:nvSpPr>
        <p:spPr bwMode="auto">
          <a:xfrm flipV="1">
            <a:off x="6227935" y="4231933"/>
            <a:ext cx="809154" cy="4852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/>
            <a:endParaRPr lang="de-CH" altLang="en-US" sz="1350">
              <a:solidFill>
                <a:srgbClr val="000000"/>
              </a:solidFill>
              <a:latin typeface="Arial" panose="020B0604020202020204" pitchFamily="34" charset="0"/>
              <a:ea typeface="ヒラギノ角ゴ ProN W3" pitchFamily="-107" charset="-128"/>
              <a:sym typeface="Arial" panose="020B0604020202020204" pitchFamily="34" charset="0"/>
            </a:endParaRPr>
          </a:p>
        </p:txBody>
      </p:sp>
      <p:grpSp>
        <p:nvGrpSpPr>
          <p:cNvPr id="45" name="Group 36"/>
          <p:cNvGrpSpPr>
            <a:grpSpLocks noChangeAspect="1"/>
          </p:cNvGrpSpPr>
          <p:nvPr/>
        </p:nvGrpSpPr>
        <p:grpSpPr bwMode="auto">
          <a:xfrm>
            <a:off x="1653558" y="3784755"/>
            <a:ext cx="971550" cy="400050"/>
            <a:chOff x="1655" y="935"/>
            <a:chExt cx="771" cy="318"/>
          </a:xfrm>
        </p:grpSpPr>
        <p:sp>
          <p:nvSpPr>
            <p:cNvPr id="46" name="Rectangle 37"/>
            <p:cNvSpPr>
              <a:spLocks noChangeAspect="1" noChangeArrowheads="1"/>
            </p:cNvSpPr>
            <p:nvPr/>
          </p:nvSpPr>
          <p:spPr bwMode="auto">
            <a:xfrm>
              <a:off x="1655" y="935"/>
              <a:ext cx="771" cy="31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9pPr>
            </a:lstStyle>
            <a:p>
              <a:pPr eaLnBrk="1" hangingPunct="1"/>
              <a:endParaRPr lang="de-CH" altLang="en-US" sz="135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endParaRPr>
            </a:p>
          </p:txBody>
        </p:sp>
        <p:sp>
          <p:nvSpPr>
            <p:cNvPr id="47" name="Rectangle 38"/>
            <p:cNvSpPr>
              <a:spLocks noChangeAspect="1" noChangeArrowheads="1"/>
            </p:cNvSpPr>
            <p:nvPr/>
          </p:nvSpPr>
          <p:spPr bwMode="auto">
            <a:xfrm>
              <a:off x="1701" y="977"/>
              <a:ext cx="725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900" b="1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-107" charset="-128"/>
                  <a:sym typeface="Arial" panose="020B0604020202020204" pitchFamily="34" charset="0"/>
                </a:rPr>
                <a:t>Laser Tracker Controller ATC</a:t>
              </a:r>
              <a:endParaRPr lang="en-US" altLang="en-US" sz="9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endParaRPr>
            </a:p>
          </p:txBody>
        </p:sp>
      </p:grpSp>
      <p:sp>
        <p:nvSpPr>
          <p:cNvPr id="52" name="Rectangle 49"/>
          <p:cNvSpPr>
            <a:spLocks noChangeAspect="1" noChangeArrowheads="1"/>
          </p:cNvSpPr>
          <p:nvPr/>
        </p:nvSpPr>
        <p:spPr bwMode="auto">
          <a:xfrm rot="-5400000">
            <a:off x="2778265" y="4228665"/>
            <a:ext cx="85606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/>
            <a:r>
              <a:rPr lang="de-CH" altLang="en-US" sz="900" b="1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rPr>
              <a:t>LAN (RJ45)</a:t>
            </a:r>
            <a:endParaRPr lang="en-US" altLang="en-US" sz="900" dirty="0">
              <a:solidFill>
                <a:schemeClr val="tx1"/>
              </a:solidFill>
              <a:latin typeface="Arial" panose="020B0604020202020204" pitchFamily="34" charset="0"/>
              <a:ea typeface="ヒラギノ角ゴ ProN W3" pitchFamily="-107" charset="-128"/>
              <a:sym typeface="Arial" panose="020B0604020202020204" pitchFamily="34" charset="0"/>
            </a:endParaRPr>
          </a:p>
        </p:txBody>
      </p:sp>
      <p:grpSp>
        <p:nvGrpSpPr>
          <p:cNvPr id="59" name="Group 65"/>
          <p:cNvGrpSpPr>
            <a:grpSpLocks noChangeAspect="1"/>
          </p:cNvGrpSpPr>
          <p:nvPr/>
        </p:nvGrpSpPr>
        <p:grpSpPr bwMode="auto">
          <a:xfrm rot="10800000">
            <a:off x="2634551" y="3984780"/>
            <a:ext cx="170260" cy="741760"/>
            <a:chOff x="3288" y="1933"/>
            <a:chExt cx="272" cy="408"/>
          </a:xfrm>
        </p:grpSpPr>
        <p:sp>
          <p:nvSpPr>
            <p:cNvPr id="60" name="Line 66"/>
            <p:cNvSpPr>
              <a:spLocks noChangeAspect="1" noChangeShapeType="1"/>
            </p:cNvSpPr>
            <p:nvPr/>
          </p:nvSpPr>
          <p:spPr bwMode="auto">
            <a:xfrm flipH="1">
              <a:off x="3288" y="2341"/>
              <a:ext cx="272" cy="0"/>
            </a:xfrm>
            <a:prstGeom prst="line">
              <a:avLst/>
            </a:prstGeom>
            <a:noFill/>
            <a:ln w="19050">
              <a:solidFill>
                <a:srgbClr val="0A0AB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1" name="Line 67"/>
            <p:cNvSpPr>
              <a:spLocks noChangeAspect="1" noChangeShapeType="1"/>
            </p:cNvSpPr>
            <p:nvPr/>
          </p:nvSpPr>
          <p:spPr bwMode="auto">
            <a:xfrm flipV="1">
              <a:off x="3288" y="1933"/>
              <a:ext cx="0" cy="408"/>
            </a:xfrm>
            <a:prstGeom prst="line">
              <a:avLst/>
            </a:prstGeom>
            <a:noFill/>
            <a:ln w="19050">
              <a:solidFill>
                <a:srgbClr val="0A0AB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2" name="Line 68"/>
            <p:cNvSpPr>
              <a:spLocks noChangeAspect="1" noChangeShapeType="1"/>
            </p:cNvSpPr>
            <p:nvPr/>
          </p:nvSpPr>
          <p:spPr bwMode="auto">
            <a:xfrm>
              <a:off x="3288" y="1933"/>
              <a:ext cx="272" cy="0"/>
            </a:xfrm>
            <a:prstGeom prst="line">
              <a:avLst/>
            </a:prstGeom>
            <a:noFill/>
            <a:ln w="19050">
              <a:solidFill>
                <a:srgbClr val="0A0AB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60" y="2273335"/>
            <a:ext cx="614909" cy="144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49"/>
          <p:cNvSpPr>
            <a:spLocks noChangeAspect="1" noChangeArrowheads="1"/>
          </p:cNvSpPr>
          <p:nvPr/>
        </p:nvSpPr>
        <p:spPr bwMode="auto">
          <a:xfrm rot="-5400000">
            <a:off x="2460576" y="4228666"/>
            <a:ext cx="85606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/>
            <a:r>
              <a:rPr lang="de-CH" altLang="en-US" sz="900" b="1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rPr>
              <a:t>LAN (RJ45)</a:t>
            </a:r>
            <a:endParaRPr lang="en-US" altLang="en-US" sz="900" dirty="0">
              <a:solidFill>
                <a:schemeClr val="tx1"/>
              </a:solidFill>
              <a:latin typeface="Arial" panose="020B0604020202020204" pitchFamily="34" charset="0"/>
              <a:ea typeface="ヒラギノ角ゴ ProN W3" pitchFamily="-107" charset="-128"/>
              <a:sym typeface="Arial" panose="020B0604020202020204" pitchFamily="34" charset="0"/>
            </a:endParaRPr>
          </a:p>
        </p:txBody>
      </p:sp>
      <p:sp>
        <p:nvSpPr>
          <p:cNvPr id="109" name="Rectangle 49"/>
          <p:cNvSpPr>
            <a:spLocks noChangeAspect="1" noChangeArrowheads="1"/>
          </p:cNvSpPr>
          <p:nvPr/>
        </p:nvSpPr>
        <p:spPr bwMode="auto">
          <a:xfrm>
            <a:off x="4657252" y="3823461"/>
            <a:ext cx="85606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/>
            <a:r>
              <a:rPr lang="de-CH" altLang="en-US" sz="900" b="1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rPr>
              <a:t>LAN (RJ45)</a:t>
            </a:r>
            <a:endParaRPr lang="en-US" altLang="en-US" sz="900" dirty="0">
              <a:solidFill>
                <a:schemeClr val="tx1"/>
              </a:solidFill>
              <a:latin typeface="Arial" panose="020B0604020202020204" pitchFamily="34" charset="0"/>
              <a:ea typeface="ヒラギノ角ゴ ProN W3" pitchFamily="-107" charset="-128"/>
              <a:sym typeface="Arial" panose="020B0604020202020204" pitchFamily="34" charset="0"/>
            </a:endParaRPr>
          </a:p>
        </p:txBody>
      </p:sp>
      <p:grpSp>
        <p:nvGrpSpPr>
          <p:cNvPr id="49" name="Group 45"/>
          <p:cNvGrpSpPr>
            <a:grpSpLocks noChangeAspect="1"/>
          </p:cNvGrpSpPr>
          <p:nvPr/>
        </p:nvGrpSpPr>
        <p:grpSpPr bwMode="auto">
          <a:xfrm>
            <a:off x="3583435" y="3716133"/>
            <a:ext cx="971550" cy="540062"/>
            <a:chOff x="1882" y="1344"/>
            <a:chExt cx="771" cy="376"/>
          </a:xfrm>
        </p:grpSpPr>
        <p:sp>
          <p:nvSpPr>
            <p:cNvPr id="50" name="Rectangle 46"/>
            <p:cNvSpPr>
              <a:spLocks noChangeAspect="1" noChangeArrowheads="1"/>
            </p:cNvSpPr>
            <p:nvPr/>
          </p:nvSpPr>
          <p:spPr bwMode="auto">
            <a:xfrm>
              <a:off x="1882" y="1344"/>
              <a:ext cx="771" cy="37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9pPr>
            </a:lstStyle>
            <a:p>
              <a:pPr eaLnBrk="1" hangingPunct="1"/>
              <a:endParaRPr lang="de-CH" altLang="en-US" sz="135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endParaRPr>
            </a:p>
          </p:txBody>
        </p:sp>
        <p:sp>
          <p:nvSpPr>
            <p:cNvPr id="51" name="Rectangle 47"/>
            <p:cNvSpPr>
              <a:spLocks noChangeAspect="1" noChangeArrowheads="1"/>
            </p:cNvSpPr>
            <p:nvPr/>
          </p:nvSpPr>
          <p:spPr bwMode="auto">
            <a:xfrm>
              <a:off x="1973" y="1389"/>
              <a:ext cx="590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2"/>
                  </a:solidFill>
                  <a:latin typeface="Helvetica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900" b="1" dirty="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-107" charset="-128"/>
                  <a:sym typeface="Arial" panose="020B0604020202020204" pitchFamily="34" charset="0"/>
                </a:rPr>
                <a:t>Embedded</a:t>
              </a:r>
            </a:p>
            <a:p>
              <a:pPr algn="ctr" eaLnBrk="1" hangingPunct="1"/>
              <a:r>
                <a:rPr lang="en-US" altLang="en-US" sz="900" b="1" dirty="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-107" charset="-128"/>
                  <a:sym typeface="Arial" panose="020B0604020202020204" pitchFamily="34" charset="0"/>
                </a:rPr>
                <a:t>SARCA</a:t>
              </a:r>
            </a:p>
            <a:p>
              <a:pPr algn="ctr" eaLnBrk="1" hangingPunct="1"/>
              <a:r>
                <a:rPr lang="en-US" altLang="en-US" sz="900" b="1" dirty="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itchFamily="-107" charset="-128"/>
                  <a:sym typeface="Arial" panose="020B0604020202020204" pitchFamily="34" charset="0"/>
                </a:rPr>
                <a:t>Controller</a:t>
              </a:r>
              <a:endParaRPr lang="en-US" altLang="en-US" sz="900" dirty="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-107" charset="-128"/>
                <a:sym typeface="Arial" panose="020B0604020202020204" pitchFamily="34" charset="0"/>
              </a:endParaRPr>
            </a:p>
          </p:txBody>
        </p:sp>
      </p:grpSp>
      <p:cxnSp>
        <p:nvCxnSpPr>
          <p:cNvPr id="5" name="Elbow Connector 4"/>
          <p:cNvCxnSpPr/>
          <p:nvPr/>
        </p:nvCxnSpPr>
        <p:spPr>
          <a:xfrm flipV="1">
            <a:off x="2634551" y="3974087"/>
            <a:ext cx="942849" cy="851158"/>
          </a:xfrm>
          <a:prstGeom prst="bentConnector3">
            <a:avLst/>
          </a:prstGeom>
          <a:ln w="19050">
            <a:solidFill>
              <a:srgbClr val="0A0AB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0" idx="3"/>
          </p:cNvCxnSpPr>
          <p:nvPr/>
        </p:nvCxnSpPr>
        <p:spPr>
          <a:xfrm flipV="1">
            <a:off x="4554985" y="3984780"/>
            <a:ext cx="834342" cy="1384"/>
          </a:xfrm>
          <a:prstGeom prst="line">
            <a:avLst/>
          </a:prstGeom>
          <a:ln w="19050">
            <a:solidFill>
              <a:srgbClr val="0A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041" y="3080818"/>
            <a:ext cx="790711" cy="55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84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627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Calibration Appliance Process Flowchart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8944"/>
            <a:ext cx="4741524" cy="391721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Inputs: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Set </a:t>
            </a:r>
            <a:r>
              <a:rPr lang="en-US" sz="2400" dirty="0" err="1"/>
              <a:t>CalibrationID</a:t>
            </a:r>
            <a:endParaRPr lang="en-US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Program Poses (Zone)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Interface Metrology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Run Robot Cal Program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Solve / Accept Cal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Output: As-Built Kinematic Models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9986" y="1461459"/>
            <a:ext cx="3475241" cy="48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21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Production Run Configuration Schematic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2" y="2590799"/>
            <a:ext cx="4287659" cy="3384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1078" y="4026979"/>
            <a:ext cx="922140" cy="64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70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429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Calibrated Robot Production Run Flowchart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2364"/>
            <a:ext cx="4951707" cy="4163799"/>
          </a:xfrm>
        </p:spPr>
        <p:txBody>
          <a:bodyPr>
            <a:normAutofit/>
          </a:bodyPr>
          <a:lstStyle/>
          <a:p>
            <a:r>
              <a:rPr lang="en-US" sz="2400" dirty="0"/>
              <a:t>Program Robot (Native Language)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Run – Select </a:t>
            </a:r>
            <a:r>
              <a:rPr lang="en-US" sz="2400" dirty="0" err="1"/>
              <a:t>CalibrationID</a:t>
            </a:r>
            <a:endParaRPr lang="en-US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Retrieve Cal Base and Tool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For each Point(i)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Inverse Kinematics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Compute Accurate Joint Angles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Forward Kinematics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Point(i’) [Calibrated]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8907" y="1294959"/>
            <a:ext cx="3108369" cy="530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33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Calibration Appliance Communication</a:t>
            </a:r>
          </a:p>
        </p:txBody>
      </p:sp>
      <p:pic>
        <p:nvPicPr>
          <p:cNvPr id="4" name="Picture 2" descr="http://www.kuka-robotics.com/NR/rdonlyres/B942F187-B76E-4A20-9625-06054AA25042/0/PR_KUKA_Industrial_Robot_KR30_HA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80" y="2554110"/>
            <a:ext cx="1759831" cy="246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6684" y="2862382"/>
            <a:ext cx="4486179" cy="1388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594" t="8882" r="77055" b="11046"/>
          <a:stretch/>
        </p:blipFill>
        <p:spPr>
          <a:xfrm>
            <a:off x="6602162" y="2383909"/>
            <a:ext cx="1761400" cy="3430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6622" y="4330733"/>
            <a:ext cx="1238826" cy="87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73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3683</TotalTime>
  <Words>675</Words>
  <Application>Microsoft Office PowerPoint</Application>
  <PresentationFormat>On-screen Show (4:3)</PresentationFormat>
  <Paragraphs>181</Paragraphs>
  <Slides>32</Slides>
  <Notes>4</Notes>
  <HiddenSlides>1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Calibri</vt:lpstr>
      <vt:lpstr>Open Sans bold</vt:lpstr>
      <vt:lpstr>Open Sans Light</vt:lpstr>
      <vt:lpstr>Open Sans Semibold</vt:lpstr>
      <vt:lpstr>Oswald Light</vt:lpstr>
      <vt:lpstr>Oswald Regular</vt:lpstr>
      <vt:lpstr>Times New Roman</vt:lpstr>
      <vt:lpstr>Wingdings</vt:lpstr>
      <vt:lpstr>ヒラギノ角ゴ ProN W3</vt:lpstr>
      <vt:lpstr>Office Theme</vt:lpstr>
      <vt:lpstr>SA Robot Calibration Appliance Workshop</vt:lpstr>
      <vt:lpstr>What can SARCA do?</vt:lpstr>
      <vt:lpstr>Advantages of SARCA</vt:lpstr>
      <vt:lpstr>Accurate SARCA Applications</vt:lpstr>
      <vt:lpstr>How does it work?</vt:lpstr>
      <vt:lpstr>Calibration Appliance Process Flowchart</vt:lpstr>
      <vt:lpstr>Architecture</vt:lpstr>
      <vt:lpstr>Calibrated Robot Production Run Flowchart</vt:lpstr>
      <vt:lpstr>Calibration Appliance Communication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Calibration Appliance Communication</vt:lpstr>
      <vt:lpstr>Calibration Appliance Process Flowchart</vt:lpstr>
      <vt:lpstr>Architecture</vt:lpstr>
      <vt:lpstr>Calibrated Robot Production Run Flowchart</vt:lpstr>
      <vt:lpstr>Calibration Appliance Communication</vt:lpstr>
      <vt:lpstr>Test Setup</vt:lpstr>
      <vt:lpstr>Test Setup</vt:lpstr>
      <vt:lpstr>AbsAcc v. SARCA Validation Errors</vt:lpstr>
      <vt:lpstr>Test Results</vt:lpstr>
      <vt:lpstr>Test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Jessica</dc:creator>
  <cp:lastModifiedBy>Scott Sandwith</cp:lastModifiedBy>
  <cp:revision>34</cp:revision>
  <dcterms:created xsi:type="dcterms:W3CDTF">2006-08-16T00:00:00Z</dcterms:created>
  <dcterms:modified xsi:type="dcterms:W3CDTF">2017-05-01T15:22:50Z</dcterms:modified>
</cp:coreProperties>
</file>