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9.xml" ContentType="application/vnd.openxmlformats-officedocument.presentationml.slide+xml"/>
  <Override PartName="/ppt/slides/slide13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4.xml" ContentType="application/vnd.openxmlformats-officedocument.presentationml.slide+xml"/>
  <Override PartName="/ppt/slides/slide48.xml" ContentType="application/vnd.openxmlformats-officedocument.presentationml.slide+xml"/>
  <Override PartName="/ppt/slides/slide56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55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66.xml" ContentType="application/vnd.openxmlformats-officedocument.presentationml.slide+xml"/>
  <Override PartName="/ppt/slides/slide72.xml" ContentType="application/vnd.openxmlformats-officedocument.presentationml.slide+xml"/>
  <Override PartName="/ppt/slides/slide65.xml" ContentType="application/vnd.openxmlformats-officedocument.presentationml.slide+xml"/>
  <Override PartName="/ppt/slides/slide59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notesSlides/notesSlide6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5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396" r:id="rId3"/>
    <p:sldId id="359" r:id="rId4"/>
    <p:sldId id="361" r:id="rId5"/>
    <p:sldId id="362" r:id="rId6"/>
    <p:sldId id="268" r:id="rId7"/>
    <p:sldId id="367" r:id="rId8"/>
    <p:sldId id="328" r:id="rId9"/>
    <p:sldId id="270" r:id="rId10"/>
    <p:sldId id="330" r:id="rId11"/>
    <p:sldId id="271" r:id="rId12"/>
    <p:sldId id="273" r:id="rId13"/>
    <p:sldId id="274" r:id="rId14"/>
    <p:sldId id="275" r:id="rId15"/>
    <p:sldId id="276" r:id="rId16"/>
    <p:sldId id="383" r:id="rId17"/>
    <p:sldId id="333" r:id="rId18"/>
    <p:sldId id="281" r:id="rId19"/>
    <p:sldId id="282" r:id="rId20"/>
    <p:sldId id="283" r:id="rId21"/>
    <p:sldId id="284" r:id="rId22"/>
    <p:sldId id="336" r:id="rId23"/>
    <p:sldId id="344" r:id="rId24"/>
    <p:sldId id="345" r:id="rId25"/>
    <p:sldId id="346" r:id="rId26"/>
    <p:sldId id="412" r:id="rId27"/>
    <p:sldId id="413" r:id="rId28"/>
    <p:sldId id="414" r:id="rId29"/>
    <p:sldId id="415" r:id="rId30"/>
    <p:sldId id="416" r:id="rId31"/>
    <p:sldId id="417" r:id="rId32"/>
    <p:sldId id="392" r:id="rId33"/>
    <p:sldId id="393" r:id="rId34"/>
    <p:sldId id="394" r:id="rId35"/>
    <p:sldId id="397" r:id="rId36"/>
    <p:sldId id="395" r:id="rId37"/>
    <p:sldId id="424" r:id="rId38"/>
    <p:sldId id="369" r:id="rId39"/>
    <p:sldId id="355" r:id="rId40"/>
    <p:sldId id="288" r:id="rId41"/>
    <p:sldId id="289" r:id="rId42"/>
    <p:sldId id="364" r:id="rId43"/>
    <p:sldId id="291" r:id="rId44"/>
    <p:sldId id="365" r:id="rId45"/>
    <p:sldId id="399" r:id="rId46"/>
    <p:sldId id="425" r:id="rId47"/>
    <p:sldId id="426" r:id="rId48"/>
    <p:sldId id="429" r:id="rId49"/>
    <p:sldId id="350" r:id="rId50"/>
    <p:sldId id="400" r:id="rId51"/>
    <p:sldId id="401" r:id="rId52"/>
    <p:sldId id="371" r:id="rId53"/>
    <p:sldId id="302" r:id="rId54"/>
    <p:sldId id="306" r:id="rId55"/>
    <p:sldId id="338" r:id="rId56"/>
    <p:sldId id="339" r:id="rId57"/>
    <p:sldId id="370" r:id="rId58"/>
    <p:sldId id="297" r:id="rId59"/>
    <p:sldId id="357" r:id="rId60"/>
    <p:sldId id="358" r:id="rId61"/>
    <p:sldId id="337" r:id="rId62"/>
    <p:sldId id="387" r:id="rId63"/>
    <p:sldId id="388" r:id="rId64"/>
    <p:sldId id="389" r:id="rId65"/>
    <p:sldId id="390" r:id="rId66"/>
    <p:sldId id="316" r:id="rId67"/>
    <p:sldId id="317" r:id="rId68"/>
    <p:sldId id="260" r:id="rId69"/>
    <p:sldId id="261" r:id="rId70"/>
    <p:sldId id="262" r:id="rId71"/>
    <p:sldId id="264" r:id="rId72"/>
    <p:sldId id="428" r:id="rId73"/>
    <p:sldId id="427" r:id="rId74"/>
    <p:sldId id="301" r:id="rId75"/>
    <p:sldId id="378" r:id="rId76"/>
    <p:sldId id="381" r:id="rId77"/>
    <p:sldId id="314" r:id="rId78"/>
    <p:sldId id="382" r:id="rId79"/>
    <p:sldId id="391" r:id="rId80"/>
    <p:sldId id="352" r:id="rId81"/>
    <p:sldId id="408" r:id="rId82"/>
    <p:sldId id="409" r:id="rId83"/>
    <p:sldId id="410" r:id="rId84"/>
    <p:sldId id="411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FB"/>
    <a:srgbClr val="063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69" autoAdjust="0"/>
    <p:restoredTop sz="88424" autoAdjust="0"/>
  </p:normalViewPr>
  <p:slideViewPr>
    <p:cSldViewPr>
      <p:cViewPr varScale="1">
        <p:scale>
          <a:sx n="101" d="100"/>
          <a:sy n="101" d="100"/>
        </p:scale>
        <p:origin x="192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9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050D9-0B00-426A-88DB-D89D0DDDF553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0627-4523-452D-92F1-AA970B312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9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2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6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5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1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2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5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7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64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60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86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9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0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38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73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05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9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00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008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6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33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25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217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1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5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72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229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4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84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Feature Check selection simplifies check </a:t>
            </a:r>
            <a:r>
              <a:rPr lang="en-US" dirty="0" err="1"/>
              <a:t>assocation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26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95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62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61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929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618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098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76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431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2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50627-4523-452D-92F1-AA970B312F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426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47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905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700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64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635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731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45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218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</a:t>
            </a:r>
            <a:r>
              <a:rPr lang="en-US" baseline="0" dirty="0"/>
              <a:t> is to demonstrate:</a:t>
            </a:r>
          </a:p>
          <a:p>
            <a:pPr marL="228600" indent="-228600">
              <a:buAutoNum type="arabicPeriod"/>
            </a:pPr>
            <a:r>
              <a:rPr lang="en-US" baseline="0" dirty="0"/>
              <a:t>Setting a view for the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Adding </a:t>
            </a:r>
            <a:r>
              <a:rPr lang="en-US" baseline="0" dirty="0" err="1"/>
              <a:t>Datums</a:t>
            </a:r>
            <a:r>
              <a:rPr lang="en-US" baseline="0" dirty="0"/>
              <a:t>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Adding Feature checks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Opening the Properties and changing properties</a:t>
            </a:r>
          </a:p>
          <a:p>
            <a:pPr marL="228600" indent="-228600">
              <a:buAutoNum type="arabicPeriod"/>
            </a:pPr>
            <a:r>
              <a:rPr lang="en-US" baseline="0" dirty="0"/>
              <a:t>Controlling Graphical Placement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End with Direct CAD Import with all the </a:t>
            </a:r>
            <a:r>
              <a:rPr lang="en-US" baseline="0" dirty="0" err="1"/>
              <a:t>annnotations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832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514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935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58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083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53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SA’s GD&amp;T Inspection tools provides engineer’s the ability to perform standardized Geometric Dimensioning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Tolerancing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complete confidence that their inspection is in accordance with the guidelines of the ASME or ISO standard.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032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739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</a:t>
            </a:r>
            <a:r>
              <a:rPr lang="en-US" baseline="0" dirty="0"/>
              <a:t> is to demonstrate:</a:t>
            </a:r>
          </a:p>
          <a:p>
            <a:pPr marL="228600" indent="-228600">
              <a:buAutoNum type="arabicPeriod"/>
            </a:pPr>
            <a:r>
              <a:rPr lang="en-US" baseline="0" dirty="0"/>
              <a:t>Setting a view for the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Adding </a:t>
            </a:r>
            <a:r>
              <a:rPr lang="en-US" baseline="0" dirty="0" err="1"/>
              <a:t>Datums</a:t>
            </a:r>
            <a:r>
              <a:rPr lang="en-US" baseline="0" dirty="0"/>
              <a:t>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Adding Feature checks Annotations</a:t>
            </a:r>
          </a:p>
          <a:p>
            <a:pPr marL="228600" indent="-228600">
              <a:buAutoNum type="arabicPeriod"/>
            </a:pPr>
            <a:r>
              <a:rPr lang="en-US" baseline="0" dirty="0"/>
              <a:t>Opening the Properties and changing properties</a:t>
            </a:r>
          </a:p>
          <a:p>
            <a:pPr marL="228600" indent="-228600">
              <a:buAutoNum type="arabicPeriod"/>
            </a:pPr>
            <a:r>
              <a:rPr lang="en-US" baseline="0" dirty="0"/>
              <a:t>Controlling Graphical Placement</a:t>
            </a:r>
          </a:p>
          <a:p>
            <a:pPr marL="228600" indent="-228600">
              <a:buAutoNum type="arabicPeriod"/>
            </a:pPr>
            <a:r>
              <a:rPr lang="en-US" baseline="0" dirty="0"/>
              <a:t>End with Direct CAD Import with all the </a:t>
            </a:r>
            <a:r>
              <a:rPr lang="en-US" baseline="0" dirty="0" err="1"/>
              <a:t>annnotations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2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3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E1081-F332-4F14-B61E-E977D8FF6E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4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A1243-00B4-F04C-9060-9BD25731BC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c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4800600"/>
            <a:ext cx="7543800" cy="860425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6096000"/>
            <a:ext cx="6212541" cy="3810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By: 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5715000"/>
            <a:ext cx="18288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D71AB106-F467-4650-859F-31DFDC458DD8}" type="datetime4">
              <a:rPr lang="en-US" smtClean="0"/>
              <a:pPr/>
              <a:t>April 23, 2017</a:t>
            </a:fld>
            <a:endParaRPr lang="en-US" dirty="0"/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secti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76600"/>
            <a:ext cx="7543800" cy="1470025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defRPr sz="3200">
                <a:solidFill>
                  <a:schemeClr val="bg1"/>
                </a:solidFill>
                <a:latin typeface="Open Sans bold" pitchFamily="34" charset="0"/>
                <a:ea typeface="Open Sans bold" pitchFamily="34" charset="0"/>
                <a:cs typeface="Open Sans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212541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66800" y="4572000"/>
            <a:ext cx="762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section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747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2743199" cy="838200"/>
          </a:xfrm>
        </p:spPr>
        <p:txBody>
          <a:bodyPr anchor="b"/>
          <a:lstStyle>
            <a:lvl1pPr algn="l">
              <a:lnSpc>
                <a:spcPts val="28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4953000" cy="5592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743199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758D-6D73-4B2A-98A1-4D4C436F0565}" type="datetime1">
              <a:rPr lang="en-US" smtClean="0"/>
              <a:t>4/23/2017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295400"/>
            <a:ext cx="2743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4/23/2017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4/23/2017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828800"/>
            <a:ext cx="2971800" cy="42973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4/23/2017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43000" y="1828800"/>
            <a:ext cx="44958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2895600" cy="4297363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4/23/2017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191000" y="1828800"/>
            <a:ext cx="44958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3000" y="1600200"/>
            <a:ext cx="7543800" cy="0"/>
          </a:xfrm>
          <a:prstGeom prst="line">
            <a:avLst/>
          </a:prstGeom>
          <a:ln w="19050">
            <a:solidFill>
              <a:srgbClr val="0086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5105400" y="4267201"/>
            <a:ext cx="3581400" cy="196405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105400" y="1752600"/>
            <a:ext cx="3581400" cy="23404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1143000" y="4267201"/>
            <a:ext cx="3581400" cy="1964055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1143000" y="1752600"/>
            <a:ext cx="3581400" cy="234042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7543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00" y="617220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EF8A9641-806F-4D52-BAE9-E05263DCA7D1}" type="datetime1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6" r:id="rId3"/>
    <p:sldLayoutId id="2147483650" r:id="rId4"/>
    <p:sldLayoutId id="2147483658" r:id="rId5"/>
    <p:sldLayoutId id="2147483661" r:id="rId6"/>
    <p:sldLayoutId id="2147483663" r:id="rId7"/>
    <p:sldLayoutId id="2147483660" r:id="rId8"/>
  </p:sldLayoutIdLst>
  <p:hf sldNum="0" hdr="0" ftr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kern="1200">
          <a:solidFill>
            <a:srgbClr val="063247"/>
          </a:solidFill>
          <a:latin typeface="Open Sans Semibold" pitchFamily="34" charset="0"/>
          <a:ea typeface="Open Sans Semibold" pitchFamily="34" charset="0"/>
          <a:cs typeface="Open Sans Semi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47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60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7.pn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hyperlink" Target="https://nrktest-my.sharepoint.com/personal/jeremy_kinematics_com/Documents/Development%20Ideas/Compare%20and%20Construct%20Relationship.docx?web=1" TargetMode="External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7.png"/><Relationship Id="rId4" Type="http://schemas.openxmlformats.org/officeDocument/2006/relationships/image" Target="../media/image68.png"/><Relationship Id="rId9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7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90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5" Type="http://schemas.openxmlformats.org/officeDocument/2006/relationships/image" Target="../media/image93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7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png"/><Relationship Id="rId5" Type="http://schemas.openxmlformats.org/officeDocument/2006/relationships/image" Target="../media/image101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95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png"/><Relationship Id="rId5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7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7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28.png"/><Relationship Id="rId9" Type="http://schemas.openxmlformats.org/officeDocument/2006/relationships/image" Target="../media/image11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7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101.png"/><Relationship Id="rId10" Type="http://schemas.openxmlformats.org/officeDocument/2006/relationships/image" Target="../media/image117.png"/><Relationship Id="rId4" Type="http://schemas.openxmlformats.org/officeDocument/2006/relationships/image" Target="../media/image28.png"/><Relationship Id="rId9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1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9.png"/><Relationship Id="rId5" Type="http://schemas.openxmlformats.org/officeDocument/2006/relationships/image" Target="../media/image101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7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131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4.png"/><Relationship Id="rId5" Type="http://schemas.openxmlformats.org/officeDocument/2006/relationships/image" Target="../media/image44.png"/><Relationship Id="rId4" Type="http://schemas.openxmlformats.org/officeDocument/2006/relationships/image" Target="../media/image13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7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35.png"/><Relationship Id="rId9" Type="http://schemas.openxmlformats.org/officeDocument/2006/relationships/image" Target="../media/image1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5" Type="http://schemas.openxmlformats.org/officeDocument/2006/relationships/image" Target="../media/image136.png"/><Relationship Id="rId4" Type="http://schemas.openxmlformats.org/officeDocument/2006/relationships/image" Target="../media/image35.png"/><Relationship Id="rId9" Type="http://schemas.openxmlformats.org/officeDocument/2006/relationships/image" Target="../media/image13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44.png"/><Relationship Id="rId7" Type="http://schemas.openxmlformats.org/officeDocument/2006/relationships/image" Target="../media/image1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10" Type="http://schemas.openxmlformats.org/officeDocument/2006/relationships/image" Target="../media/image90.png"/><Relationship Id="rId4" Type="http://schemas.openxmlformats.org/officeDocument/2006/relationships/image" Target="../media/image143.png"/><Relationship Id="rId9" Type="http://schemas.openxmlformats.org/officeDocument/2006/relationships/image" Target="../media/image14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7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44.png"/><Relationship Id="rId9" Type="http://schemas.openxmlformats.org/officeDocument/2006/relationships/image" Target="../media/image15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7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157.png"/><Relationship Id="rId5" Type="http://schemas.openxmlformats.org/officeDocument/2006/relationships/image" Target="../media/image152.png"/><Relationship Id="rId10" Type="http://schemas.openxmlformats.org/officeDocument/2006/relationships/image" Target="../media/image156.png"/><Relationship Id="rId4" Type="http://schemas.openxmlformats.org/officeDocument/2006/relationships/image" Target="../media/image151.png"/><Relationship Id="rId9" Type="http://schemas.openxmlformats.org/officeDocument/2006/relationships/image" Target="../media/image1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4.png"/><Relationship Id="rId5" Type="http://schemas.openxmlformats.org/officeDocument/2006/relationships/image" Target="../media/image106.png"/><Relationship Id="rId4" Type="http://schemas.openxmlformats.org/officeDocument/2006/relationships/image" Target="../media/image3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10" Type="http://schemas.openxmlformats.org/officeDocument/2006/relationships/image" Target="../media/image154.png"/><Relationship Id="rId4" Type="http://schemas.openxmlformats.org/officeDocument/2006/relationships/image" Target="../media/image7.png"/><Relationship Id="rId9" Type="http://schemas.openxmlformats.org/officeDocument/2006/relationships/image" Target="../media/image16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8.png"/><Relationship Id="rId5" Type="http://schemas.openxmlformats.org/officeDocument/2006/relationships/image" Target="../media/image89.png"/><Relationship Id="rId4" Type="http://schemas.openxmlformats.org/officeDocument/2006/relationships/image" Target="../media/image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4" Type="http://schemas.openxmlformats.org/officeDocument/2006/relationships/image" Target="../media/image169.png"/><Relationship Id="rId9" Type="http://schemas.openxmlformats.org/officeDocument/2006/relationships/image" Target="../media/image173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4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5.png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7.png"/><Relationship Id="rId4" Type="http://schemas.openxmlformats.org/officeDocument/2006/relationships/image" Target="../media/image4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png"/><Relationship Id="rId5" Type="http://schemas.openxmlformats.org/officeDocument/2006/relationships/image" Target="../media/image101.png"/><Relationship Id="rId4" Type="http://schemas.openxmlformats.org/officeDocument/2006/relationships/image" Target="../media/image2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2.png"/><Relationship Id="rId4" Type="http://schemas.openxmlformats.org/officeDocument/2006/relationships/image" Target="../media/image109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4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GD&amp;T Inspection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1" y="5715000"/>
            <a:ext cx="14478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Jeremy Winn</a:t>
            </a:r>
          </a:p>
          <a:p>
            <a:r>
              <a:rPr lang="en-US" dirty="0"/>
              <a:t>Support AE</a:t>
            </a:r>
          </a:p>
          <a:p>
            <a:r>
              <a:rPr lang="en-US" dirty="0"/>
              <a:t>Williamsburg, VA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060276" y="5738553"/>
            <a:ext cx="1626524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Zach Rogers</a:t>
            </a:r>
          </a:p>
          <a:p>
            <a:r>
              <a:rPr lang="en-US" dirty="0"/>
              <a:t>Application Engineer</a:t>
            </a:r>
          </a:p>
          <a:p>
            <a:r>
              <a:rPr lang="en-US" dirty="0"/>
              <a:t>Germany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704" y="2133600"/>
            <a:ext cx="5552191" cy="39980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52512"/>
          <a:stretch/>
        </p:blipFill>
        <p:spPr>
          <a:xfrm>
            <a:off x="609600" y="1671919"/>
            <a:ext cx="2127051" cy="4360651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 rot="10800000" flipV="1">
            <a:off x="2209800" y="2743200"/>
            <a:ext cx="2286000" cy="5334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1307069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Anatomy of an Annotation</a:t>
            </a:r>
          </a:p>
        </p:txBody>
      </p:sp>
    </p:spTree>
    <p:extLst>
      <p:ext uri="{BB962C8B-B14F-4D97-AF65-F5344CB8AC3E}">
        <p14:creationId xmlns:p14="http://schemas.microsoft.com/office/powerpoint/2010/main" val="246853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43000" y="1307069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Anatomy of an Annotation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704" y="2133600"/>
            <a:ext cx="5552191" cy="399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52512"/>
          <a:stretch/>
        </p:blipFill>
        <p:spPr>
          <a:xfrm>
            <a:off x="609235" y="1676401"/>
            <a:ext cx="2127051" cy="436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899524" y="981974"/>
            <a:ext cx="5806076" cy="5275051"/>
            <a:chOff x="899524" y="981974"/>
            <a:chExt cx="5806076" cy="5275051"/>
          </a:xfrm>
        </p:grpSpPr>
        <p:pic>
          <p:nvPicPr>
            <p:cNvPr id="4" name="Picture 4" descr="C:\Users\Jeremy\AppData\Local\Temp\SNAGHTML12bdf8b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26" y="981974"/>
              <a:ext cx="3814174" cy="5275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99524" y="3222598"/>
              <a:ext cx="1234076" cy="1302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/>
            <p:nvPr/>
          </p:nvCxnSpPr>
          <p:spPr>
            <a:xfrm flipV="1">
              <a:off x="2153147" y="2592823"/>
              <a:ext cx="735539" cy="68580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3048000" y="2270098"/>
            <a:ext cx="5789814" cy="533400"/>
            <a:chOff x="2971800" y="2590800"/>
            <a:chExt cx="5789814" cy="533400"/>
          </a:xfrm>
        </p:grpSpPr>
        <p:sp>
          <p:nvSpPr>
            <p:cNvPr id="27" name="Rectangle 26"/>
            <p:cNvSpPr/>
            <p:nvPr/>
          </p:nvSpPr>
          <p:spPr>
            <a:xfrm>
              <a:off x="2971800" y="2590800"/>
              <a:ext cx="33528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6324600" y="2672834"/>
              <a:ext cx="2437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SA Objects/CAD Face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0" y="3047999"/>
            <a:ext cx="5605917" cy="2057401"/>
            <a:chOff x="3048000" y="3047999"/>
            <a:chExt cx="5605917" cy="2057401"/>
          </a:xfrm>
        </p:grpSpPr>
        <p:sp>
          <p:nvSpPr>
            <p:cNvPr id="30" name="Rectangle 29"/>
            <p:cNvSpPr/>
            <p:nvPr/>
          </p:nvSpPr>
          <p:spPr>
            <a:xfrm>
              <a:off x="3048000" y="3047999"/>
              <a:ext cx="3352800" cy="2057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00800" y="3301484"/>
              <a:ext cx="2253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Datum Assignment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0" y="5105400"/>
            <a:ext cx="5709471" cy="413266"/>
            <a:chOff x="3048000" y="5105400"/>
            <a:chExt cx="5709471" cy="413266"/>
          </a:xfrm>
        </p:grpSpPr>
        <p:sp>
          <p:nvSpPr>
            <p:cNvPr id="31" name="Rectangle 30"/>
            <p:cNvSpPr/>
            <p:nvPr/>
          </p:nvSpPr>
          <p:spPr>
            <a:xfrm>
              <a:off x="3048000" y="5105400"/>
              <a:ext cx="3352800" cy="3693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00800" y="5149334"/>
              <a:ext cx="2356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Tolerance Definition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5724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onitor_Backgrou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" y="1698463"/>
            <a:ext cx="5827554" cy="4230804"/>
          </a:xfrm>
          <a:prstGeom prst="rect">
            <a:avLst/>
          </a:prstGeom>
        </p:spPr>
      </p:pic>
      <p:pic>
        <p:nvPicPr>
          <p:cNvPr id="1028" name="Picture 4" descr="C:\Users\Jeremy\AppData\Local\Temp\SNAGHTML1a7920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2" y="1929014"/>
            <a:ext cx="5441344" cy="31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la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9" y="1506012"/>
            <a:ext cx="5774762" cy="4192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128" y="2081381"/>
            <a:ext cx="1354633" cy="1652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205708"/>
            <a:ext cx="1563635" cy="505618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Annotations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58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32616"/>
            <a:ext cx="5562600" cy="93511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Annotation View Orientation:</a:t>
            </a: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762000" y="3453022"/>
            <a:ext cx="6600362" cy="2268185"/>
            <a:chOff x="762000" y="3453022"/>
            <a:chExt cx="6600362" cy="2268185"/>
          </a:xfrm>
        </p:grpSpPr>
        <p:grpSp>
          <p:nvGrpSpPr>
            <p:cNvPr id="13" name="Group 12"/>
            <p:cNvGrpSpPr/>
            <p:nvPr/>
          </p:nvGrpSpPr>
          <p:grpSpPr>
            <a:xfrm>
              <a:off x="4038600" y="3453022"/>
              <a:ext cx="3323762" cy="2268185"/>
              <a:chOff x="4038600" y="3453022"/>
              <a:chExt cx="3323762" cy="226818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4637" y="3453022"/>
                <a:ext cx="2104461" cy="125701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8600" y="4845409"/>
                <a:ext cx="3323762" cy="875798"/>
              </a:xfrm>
              <a:prstGeom prst="rect">
                <a:avLst/>
              </a:prstGeom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0" y="5392935"/>
              <a:ext cx="3328686" cy="32827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86512" y="1676401"/>
            <a:ext cx="2162175" cy="3836436"/>
            <a:chOff x="6386512" y="1676401"/>
            <a:chExt cx="2162175" cy="383643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284585" y="2971800"/>
              <a:ext cx="13973" cy="25410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8" name="Picture 6" descr="C:\Users\Jeremy\AppData\Local\Temp\SNAGHTMLfe6720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512" y="1676401"/>
              <a:ext cx="2162175" cy="153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1742824"/>
            <a:ext cx="3849407" cy="21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82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584868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0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7" y="2362200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226" y="1219200"/>
            <a:ext cx="7696200" cy="464820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Datum and Datum Target Designations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(Hold down A-Z to pick a letter)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Click-point defines leader line anchor point </a:t>
            </a:r>
          </a:p>
        </p:txBody>
      </p:sp>
    </p:spTree>
    <p:extLst>
      <p:ext uri="{BB962C8B-B14F-4D97-AF65-F5344CB8AC3E}">
        <p14:creationId xmlns:p14="http://schemas.microsoft.com/office/powerpoint/2010/main" val="105145711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043940" y="1244593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219" y="1993832"/>
            <a:ext cx="4935977" cy="3554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grpSp>
        <p:nvGrpSpPr>
          <p:cNvPr id="6" name="Group 5"/>
          <p:cNvGrpSpPr/>
          <p:nvPr/>
        </p:nvGrpSpPr>
        <p:grpSpPr>
          <a:xfrm>
            <a:off x="6095405" y="2362200"/>
            <a:ext cx="2210395" cy="609600"/>
            <a:chOff x="6095405" y="2362200"/>
            <a:chExt cx="2210395" cy="609600"/>
          </a:xfrm>
        </p:grpSpPr>
        <p:sp>
          <p:nvSpPr>
            <p:cNvPr id="4" name="Rectangle 3"/>
            <p:cNvSpPr/>
            <p:nvPr/>
          </p:nvSpPr>
          <p:spPr>
            <a:xfrm>
              <a:off x="6696656" y="2362200"/>
              <a:ext cx="1609144" cy="6096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5405" y="2493635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1.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56752" y="4376652"/>
            <a:ext cx="920346" cy="381000"/>
            <a:chOff x="6175226" y="2395452"/>
            <a:chExt cx="920346" cy="381000"/>
          </a:xfrm>
        </p:grpSpPr>
        <p:sp>
          <p:nvSpPr>
            <p:cNvPr id="17" name="Rectangle 16"/>
            <p:cNvSpPr/>
            <p:nvPr/>
          </p:nvSpPr>
          <p:spPr>
            <a:xfrm>
              <a:off x="6704969" y="2395452"/>
              <a:ext cx="390603" cy="3810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5226" y="239545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2.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90800" y="3814058"/>
            <a:ext cx="914400" cy="376942"/>
            <a:chOff x="2819400" y="3838219"/>
            <a:chExt cx="914400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2819400" y="3838219"/>
              <a:ext cx="914400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C000"/>
                  </a:solidFill>
                </a:rPr>
                <a:t>3.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42056" y="3858026"/>
              <a:ext cx="358344" cy="288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550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143000" y="1307069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Anatomy of an Annotation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52512"/>
          <a:stretch/>
        </p:blipFill>
        <p:spPr>
          <a:xfrm>
            <a:off x="609235" y="1676401"/>
            <a:ext cx="2127051" cy="436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707439" y="1708820"/>
            <a:ext cx="8244148" cy="3157841"/>
            <a:chOff x="707439" y="1708820"/>
            <a:chExt cx="8244148" cy="3157841"/>
          </a:xfrm>
        </p:grpSpPr>
        <p:sp>
          <p:nvSpPr>
            <p:cNvPr id="26" name="TextBox 25"/>
            <p:cNvSpPr txBox="1"/>
            <p:nvPr/>
          </p:nvSpPr>
          <p:spPr>
            <a:xfrm>
              <a:off x="6363891" y="1708820"/>
              <a:ext cx="258769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 Right-Click Options: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Annotation Notes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Drag Annotations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Set Text Scale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Show/Hide Selected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Callout Views &amp; Layers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07439" y="2678235"/>
              <a:ext cx="3917855" cy="2188426"/>
              <a:chOff x="773643" y="2667000"/>
              <a:chExt cx="3917855" cy="218842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1434" y="2707711"/>
                <a:ext cx="2620064" cy="2147715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773643" y="2667000"/>
                <a:ext cx="1465635" cy="139509"/>
                <a:chOff x="773643" y="2667000"/>
                <a:chExt cx="1465635" cy="139509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773643" y="2667000"/>
                  <a:ext cx="838200" cy="139509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Elbow Connector 8"/>
                <p:cNvCxnSpPr/>
                <p:nvPr/>
              </p:nvCxnSpPr>
              <p:spPr>
                <a:xfrm>
                  <a:off x="1611843" y="2674815"/>
                  <a:ext cx="627435" cy="108340"/>
                </a:xfrm>
                <a:prstGeom prst="bentConnector3">
                  <a:avLst/>
                </a:prstGeom>
                <a:ln w="28575">
                  <a:solidFill>
                    <a:srgbClr val="FFC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Rectangle 18"/>
          <p:cNvSpPr/>
          <p:nvPr/>
        </p:nvSpPr>
        <p:spPr>
          <a:xfrm>
            <a:off x="2173074" y="3723048"/>
            <a:ext cx="838200" cy="1395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823000"/>
            <a:ext cx="2257808" cy="152596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173074" y="3406710"/>
            <a:ext cx="838200" cy="1395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73073" y="3073627"/>
            <a:ext cx="951127" cy="28315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103" y="4178152"/>
            <a:ext cx="2249993" cy="1092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2069" y="3637326"/>
            <a:ext cx="2065106" cy="31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81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4" grpId="0" animBg="1"/>
      <p:bldP spid="24" grpId="1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23667" y="1169108"/>
            <a:ext cx="572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 Inspection - 2 Distinct Steps</a:t>
            </a:r>
          </a:p>
          <a:p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3758896"/>
            <a:ext cx="8513623" cy="3152773"/>
            <a:chOff x="533400" y="3758896"/>
            <a:chExt cx="8513623" cy="3152773"/>
          </a:xfrm>
        </p:grpSpPr>
        <p:sp>
          <p:nvSpPr>
            <p:cNvPr id="10" name="Content Placeholder 4"/>
            <p:cNvSpPr txBox="1">
              <a:spLocks/>
            </p:cNvSpPr>
            <p:nvPr/>
          </p:nvSpPr>
          <p:spPr>
            <a:xfrm>
              <a:off x="533400" y="3758896"/>
              <a:ext cx="5486400" cy="31527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14450" lvl="2" indent="-514350">
                <a:buSzPct val="80000"/>
              </a:pP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Measurement Process</a:t>
              </a:r>
            </a:p>
            <a:p>
              <a:pPr marL="400050" lvl="1" indent="0">
                <a:buSzPct val="80000"/>
                <a:buNone/>
              </a:pP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Data Gathering &amp; Association</a:t>
              </a: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Inspection/ inspect scripting</a:t>
              </a: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Toolkit or direction Association </a:t>
              </a: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Measurement Plan (MP)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2033" y="4114108"/>
              <a:ext cx="3514990" cy="205562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33400" y="1879684"/>
            <a:ext cx="7993467" cy="1936514"/>
            <a:chOff x="533400" y="1879684"/>
            <a:chExt cx="7993467" cy="1936514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533400" y="1879684"/>
              <a:ext cx="5486400" cy="182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Defining the Checks</a:t>
              </a: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Annotations 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Tolerance Structure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Nominal designation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1879684"/>
              <a:ext cx="2811867" cy="193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907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76576"/>
            <a:ext cx="2342857" cy="2009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2457" y="17526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Tree Structure</a:t>
            </a:r>
          </a:p>
          <a:p>
            <a:pPr lvl="1">
              <a:buSzPct val="80000"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Annotations</a:t>
            </a:r>
          </a:p>
          <a:p>
            <a:pPr lvl="2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Tolerance &amp; check definition</a:t>
            </a: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952457" y="3352800"/>
            <a:ext cx="5562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80000"/>
            </a:pP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Datums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&amp; Feature Checks</a:t>
            </a:r>
          </a:p>
          <a:p>
            <a:pPr lvl="2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Link points to annotations</a:t>
            </a:r>
          </a:p>
          <a:p>
            <a:pPr lvl="2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Point offset &amp; evaluation control </a:t>
            </a:r>
          </a:p>
          <a:p>
            <a:pPr lvl="2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Contain guided inspection controls</a:t>
            </a: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0" y="1076576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0" y="1085380"/>
            <a:ext cx="2343477" cy="2629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882764"/>
            <a:ext cx="1171738" cy="17633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2178306"/>
            <a:ext cx="1171738" cy="320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2643321"/>
            <a:ext cx="1171738" cy="32066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3092940"/>
            <a:ext cx="1171738" cy="320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B59090-A0D0-4F2A-BFEC-ECD932101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2315832"/>
            <a:ext cx="3380952" cy="2771429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4995D30-86DD-4937-A3D9-4495FECF743C}"/>
              </a:ext>
            </a:extLst>
          </p:cNvPr>
          <p:cNvSpPr txBox="1">
            <a:spLocks/>
          </p:cNvSpPr>
          <p:nvPr/>
        </p:nvSpPr>
        <p:spPr>
          <a:xfrm>
            <a:off x="2590800" y="5174713"/>
            <a:ext cx="5562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Inspections must be in the working collection and are collection specific.</a:t>
            </a:r>
          </a:p>
        </p:txBody>
      </p:sp>
    </p:spTree>
    <p:extLst>
      <p:ext uri="{BB962C8B-B14F-4D97-AF65-F5344CB8AC3E}">
        <p14:creationId xmlns:p14="http://schemas.microsoft.com/office/powerpoint/2010/main" val="40240936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0" grpId="0" animBg="1"/>
      <p:bldP spid="12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524000"/>
            <a:ext cx="6150462" cy="370005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1770" y="4218850"/>
            <a:ext cx="1897143" cy="2407669"/>
            <a:chOff x="681770" y="4218850"/>
            <a:chExt cx="1897143" cy="24076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770" y="4218850"/>
              <a:ext cx="1897143" cy="240766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38200" y="4237494"/>
              <a:ext cx="1600200" cy="266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6" name="Picture 8" descr="C:\Users\Jeremy\AppData\Local\Temp\SNAGHTML138ccf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44792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409477BE-EEFF-4F5E-842C-E7ED1AE5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12" y="925777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Direct Point Association</a:t>
            </a:r>
          </a:p>
        </p:txBody>
      </p:sp>
    </p:spTree>
    <p:extLst>
      <p:ext uri="{BB962C8B-B14F-4D97-AF65-F5344CB8AC3E}">
        <p14:creationId xmlns:p14="http://schemas.microsoft.com/office/powerpoint/2010/main" val="4128539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“GD&amp;T” </a:t>
            </a:r>
            <a:br>
              <a:rPr lang="en-US" dirty="0"/>
            </a:br>
            <a:r>
              <a:rPr lang="en-US" dirty="0"/>
              <a:t>in the SA world?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SzPct val="80000"/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Incorporating </a:t>
            </a:r>
          </a:p>
          <a:p>
            <a:pPr marL="0" indent="0" algn="ctr">
              <a:buSzPct val="80000"/>
              <a:buNone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Standardized Inspection within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SpatialAnalyzer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ASME 1994 Foundation</a:t>
            </a:r>
          </a:p>
          <a:p>
            <a:endParaRPr lang="en-US" dirty="0"/>
          </a:p>
          <a:p>
            <a:r>
              <a:rPr lang="en-US" dirty="0"/>
              <a:t>ASME is a single standard with a  thorough explanation and complimentary examples. It is also revised infrequently providing consistency. </a:t>
            </a:r>
          </a:p>
          <a:p>
            <a:endParaRPr lang="en-US" dirty="0"/>
          </a:p>
          <a:p>
            <a:r>
              <a:rPr lang="en-US" dirty="0"/>
              <a:t>Validation for both ASME and ISO is provided.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4/23/2017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853" y="2286000"/>
            <a:ext cx="3134494" cy="362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Users\Jeremy\AppData\Local\Temp\SNAGHTML6583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97361"/>
            <a:ext cx="33813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39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740" y="2113390"/>
            <a:ext cx="5764169" cy="3467667"/>
          </a:xfrm>
          <a:prstGeom prst="rect">
            <a:avLst/>
          </a:prstGeom>
        </p:spPr>
      </p:pic>
      <p:pic>
        <p:nvPicPr>
          <p:cNvPr id="10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7928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70" y="4218850"/>
            <a:ext cx="1897143" cy="240766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38200" y="949278"/>
            <a:ext cx="8305800" cy="5908722"/>
            <a:chOff x="838200" y="949278"/>
            <a:chExt cx="8305800" cy="59087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/>
            <a:srcRect b="24454"/>
            <a:stretch/>
          </p:blipFill>
          <p:spPr>
            <a:xfrm>
              <a:off x="7347009" y="949278"/>
              <a:ext cx="1796991" cy="5908722"/>
            </a:xfrm>
            <a:prstGeom prst="rect">
              <a:avLst/>
            </a:prstGeom>
          </p:spPr>
        </p:pic>
        <p:cxnSp>
          <p:nvCxnSpPr>
            <p:cNvPr id="12" name="Elbow Connector 11"/>
            <p:cNvCxnSpPr/>
            <p:nvPr/>
          </p:nvCxnSpPr>
          <p:spPr>
            <a:xfrm flipV="1">
              <a:off x="2438400" y="2819400"/>
              <a:ext cx="4870509" cy="2057400"/>
            </a:xfrm>
            <a:prstGeom prst="bentConnector3">
              <a:avLst>
                <a:gd name="adj1" fmla="val 27925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38200" y="4800600"/>
              <a:ext cx="16002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7A7F920-3558-4168-945E-776A2C37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12" y="925777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Trapping Measurements</a:t>
            </a:r>
          </a:p>
        </p:txBody>
      </p:sp>
    </p:spTree>
    <p:extLst>
      <p:ext uri="{BB962C8B-B14F-4D97-AF65-F5344CB8AC3E}">
        <p14:creationId xmlns:p14="http://schemas.microsoft.com/office/powerpoint/2010/main" val="20609015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74420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667000"/>
            <a:ext cx="5764169" cy="3467667"/>
          </a:xfrm>
          <a:prstGeom prst="rect">
            <a:avLst/>
          </a:prstGeom>
        </p:spPr>
      </p:pic>
      <p:pic>
        <p:nvPicPr>
          <p:cNvPr id="1028" name="Picture 4" descr="C:\Users\Jeremy\AppData\Local\Temp\SNAGHTML15debc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2" y="1137598"/>
            <a:ext cx="3604579" cy="102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eremy\AppData\Local\Temp\SNAGHTML1c70aa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60" y="1752600"/>
            <a:ext cx="5334000" cy="39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D665974-0100-4A89-AD32-165B95BF3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12" y="925777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Guided Inspection</a:t>
            </a:r>
          </a:p>
        </p:txBody>
      </p:sp>
    </p:spTree>
    <p:extLst>
      <p:ext uri="{BB962C8B-B14F-4D97-AF65-F5344CB8AC3E}">
        <p14:creationId xmlns:p14="http://schemas.microsoft.com/office/powerpoint/2010/main" val="2494414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 – Basic Fit &amp; Link Data</a:t>
            </a:r>
          </a:p>
        </p:txBody>
      </p:sp>
      <p:pic>
        <p:nvPicPr>
          <p:cNvPr id="4" name="Picture 3" descr="C:\Users\Jeremy\AppData\Local\Temp\SNAGHTML13db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924800" cy="418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4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2" y="2636387"/>
            <a:ext cx="4573108" cy="3176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9FA8D-A8E8-43CB-889D-AC05A8F5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101" y="1934951"/>
            <a:ext cx="5713359" cy="43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81" y="946908"/>
            <a:ext cx="3966819" cy="16912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30577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Automatic Point Association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Jeremy\AppData\Local\Temp\SNAGHTML18992b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2" y="1934951"/>
            <a:ext cx="3683675" cy="24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eremy\AppData\Local\Temp\SNAGHTML18cdd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52925"/>
            <a:ext cx="185617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10308" y="3733800"/>
            <a:ext cx="2151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Things to remember: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Proximity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Initial </a:t>
            </a:r>
          </a:p>
          <a:p>
            <a:pPr algn="ctr"/>
            <a:r>
              <a:rPr lang="en-US" dirty="0"/>
              <a:t>Alignment</a:t>
            </a:r>
          </a:p>
        </p:txBody>
      </p:sp>
    </p:spTree>
    <p:extLst>
      <p:ext uri="{BB962C8B-B14F-4D97-AF65-F5344CB8AC3E}">
        <p14:creationId xmlns:p14="http://schemas.microsoft.com/office/powerpoint/2010/main" val="25256655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5391EE-22DC-44EB-9CD3-F471242D4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76" y="1934951"/>
            <a:ext cx="5713359" cy="43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781" y="946908"/>
            <a:ext cx="3966819" cy="16912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44248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Automatic Point Association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81745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81" y="946908"/>
            <a:ext cx="3966819" cy="169122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44408"/>
            <a:ext cx="4191000" cy="891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Automatic Point Association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592" y="3048000"/>
            <a:ext cx="4854438" cy="27228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72332" y="1934951"/>
            <a:ext cx="3683675" cy="4715285"/>
            <a:chOff x="772332" y="1934951"/>
            <a:chExt cx="3683675" cy="4715285"/>
          </a:xfrm>
        </p:grpSpPr>
        <p:grpSp>
          <p:nvGrpSpPr>
            <p:cNvPr id="7" name="Group 6"/>
            <p:cNvGrpSpPr/>
            <p:nvPr/>
          </p:nvGrpSpPr>
          <p:grpSpPr>
            <a:xfrm>
              <a:off x="772332" y="1934951"/>
              <a:ext cx="3683675" cy="4715285"/>
              <a:chOff x="772332" y="1934951"/>
              <a:chExt cx="3683675" cy="4715285"/>
            </a:xfrm>
          </p:grpSpPr>
          <p:pic>
            <p:nvPicPr>
              <p:cNvPr id="12" name="Picture 2" descr="C:\Users\Jeremy\AppData\Local\Temp\SNAGHTML18992b5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332" y="1934951"/>
                <a:ext cx="3683675" cy="24846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C:\Users\Jeremy\AppData\Local\Temp\SNAGHTML18ced52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647" y="4724400"/>
                <a:ext cx="2054225" cy="1925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838200" y="3200400"/>
              <a:ext cx="3505200" cy="38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67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Without CAD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Remember your basics</a:t>
            </a:r>
          </a:p>
        </p:txBody>
      </p:sp>
    </p:spTree>
    <p:extLst>
      <p:ext uri="{BB962C8B-B14F-4D97-AF65-F5344CB8AC3E}">
        <p14:creationId xmlns:p14="http://schemas.microsoft.com/office/powerpoint/2010/main" val="3826994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66800"/>
            <a:ext cx="2098343" cy="307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546" y="1599181"/>
            <a:ext cx="1805254" cy="4276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514600"/>
            <a:ext cx="4209619" cy="32211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2514601"/>
            <a:ext cx="4209619" cy="3221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b="51111"/>
          <a:stretch/>
        </p:blipFill>
        <p:spPr>
          <a:xfrm>
            <a:off x="609600" y="1066799"/>
            <a:ext cx="2098343" cy="335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514600"/>
            <a:ext cx="4209619" cy="3221172"/>
          </a:xfrm>
          <a:prstGeom prst="rect">
            <a:avLst/>
          </a:prstGeom>
        </p:spPr>
      </p:pic>
      <p:sp>
        <p:nvSpPr>
          <p:cNvPr id="15" name="Rectangle 14">
            <a:hlinkClick r:id="rId10"/>
          </p:cNvPr>
          <p:cNvSpPr/>
          <p:nvPr/>
        </p:nvSpPr>
        <p:spPr>
          <a:xfrm>
            <a:off x="6934200" y="4953000"/>
            <a:ext cx="1524000" cy="9225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158" y="1066798"/>
            <a:ext cx="2091785" cy="38349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3887" y="2514599"/>
            <a:ext cx="4217932" cy="32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333756"/>
            <a:ext cx="4590619" cy="3512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143000"/>
            <a:ext cx="2091785" cy="4132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99" y="2325443"/>
            <a:ext cx="4590620" cy="351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414" y="1596411"/>
            <a:ext cx="1781386" cy="4241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263" y="2329716"/>
            <a:ext cx="4595899" cy="35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501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23667" y="1169108"/>
            <a:ext cx="572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 Inspection - 2 Distinct Steps</a:t>
            </a:r>
          </a:p>
          <a:p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3400" y="1879684"/>
            <a:ext cx="7993467" cy="1936514"/>
            <a:chOff x="533400" y="1879684"/>
            <a:chExt cx="7993467" cy="1936514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533400" y="1879684"/>
              <a:ext cx="5486400" cy="182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Defining the Checks</a:t>
              </a: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Annotations 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Tolerance Structure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Nominal designation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0" y="1879684"/>
              <a:ext cx="2811867" cy="193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5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074984" y="1191858"/>
            <a:ext cx="2344616" cy="124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953000" y="1191858"/>
            <a:ext cx="472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“Regular Inspection”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/>
          <p:cNvSpPr txBox="1">
            <a:spLocks/>
          </p:cNvSpPr>
          <p:nvPr/>
        </p:nvSpPr>
        <p:spPr>
          <a:xfrm>
            <a:off x="517770" y="1678367"/>
            <a:ext cx="1539630" cy="109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Alignments:	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79229" y="1717318"/>
            <a:ext cx="2762157" cy="1711682"/>
            <a:chOff x="2079229" y="1717318"/>
            <a:chExt cx="2762157" cy="1711682"/>
          </a:xfrm>
        </p:grpSpPr>
        <p:sp>
          <p:nvSpPr>
            <p:cNvPr id="4" name="Rectangle 3"/>
            <p:cNvSpPr/>
            <p:nvPr/>
          </p:nvSpPr>
          <p:spPr>
            <a:xfrm>
              <a:off x="2079229" y="1717318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Datum Structure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4342" y="2117602"/>
              <a:ext cx="2337044" cy="131139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096722" y="1721226"/>
            <a:ext cx="2904278" cy="4080455"/>
            <a:chOff x="5096722" y="1721226"/>
            <a:chExt cx="2904278" cy="4080455"/>
          </a:xfrm>
        </p:grpSpPr>
        <p:sp>
          <p:nvSpPr>
            <p:cNvPr id="5" name="Rectangle 4"/>
            <p:cNvSpPr/>
            <p:nvPr/>
          </p:nvSpPr>
          <p:spPr>
            <a:xfrm>
              <a:off x="5096722" y="1721226"/>
              <a:ext cx="1685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 Choice…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3250" y="2086650"/>
              <a:ext cx="1877750" cy="3715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3227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66800"/>
            <a:ext cx="2091785" cy="3834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333756"/>
            <a:ext cx="4590619" cy="3512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066800"/>
            <a:ext cx="2091785" cy="4132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799" y="2325443"/>
            <a:ext cx="4590620" cy="351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5414" y="1596411"/>
            <a:ext cx="1781386" cy="4241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286000"/>
            <a:ext cx="5271678" cy="45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75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66800"/>
            <a:ext cx="2091785" cy="3834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333756"/>
            <a:ext cx="4590619" cy="3512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99" y="2325443"/>
            <a:ext cx="4590620" cy="351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414" y="1596411"/>
            <a:ext cx="1781386" cy="4241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9263" y="2329716"/>
            <a:ext cx="4595899" cy="3516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046" y="1066800"/>
            <a:ext cx="2082339" cy="4968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8400" y="1752600"/>
            <a:ext cx="3276305" cy="33489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0270" y="2189775"/>
            <a:ext cx="5271678" cy="45316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2616" y="5353396"/>
            <a:ext cx="3449308" cy="4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9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72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14369"/>
            <a:ext cx="5176367" cy="587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914400"/>
            <a:ext cx="5176367" cy="5876584"/>
          </a:xfrm>
          <a:prstGeom prst="rect">
            <a:avLst/>
          </a:prstGeom>
        </p:spPr>
      </p:pic>
      <p:pic>
        <p:nvPicPr>
          <p:cNvPr id="9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443" y="3657600"/>
            <a:ext cx="2189914" cy="2995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3443" y="6096000"/>
            <a:ext cx="2189914" cy="1889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88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476" y="1909794"/>
            <a:ext cx="4066667" cy="5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23" y="3369859"/>
            <a:ext cx="5266678" cy="3420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1" y="4220162"/>
            <a:ext cx="1828800" cy="2513627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6752" y="2479227"/>
            <a:ext cx="3753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Deviation (GD&amp;T Result)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Out of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 the Worse Value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4495800"/>
            <a:ext cx="1600200" cy="2716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08" y="4220161"/>
            <a:ext cx="1828800" cy="251362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3400" y="4495801"/>
            <a:ext cx="1600200" cy="3047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1905000"/>
            <a:ext cx="2141348" cy="1492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6320" y="3369859"/>
            <a:ext cx="5266680" cy="3420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7978" y="3364440"/>
            <a:ext cx="5275022" cy="34259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92487" y="2133601"/>
            <a:ext cx="685800" cy="29359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69974" y="2129009"/>
            <a:ext cx="615436" cy="30265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6351" y="3021383"/>
            <a:ext cx="1695829" cy="30265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2438400" y="3200400"/>
            <a:ext cx="24183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4"/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18" y="3382497"/>
            <a:ext cx="6711578" cy="3389858"/>
          </a:xfrm>
        </p:spPr>
      </p:pic>
    </p:spTree>
    <p:extLst>
      <p:ext uri="{BB962C8B-B14F-4D97-AF65-F5344CB8AC3E}">
        <p14:creationId xmlns:p14="http://schemas.microsoft.com/office/powerpoint/2010/main" val="36124302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4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4220162"/>
            <a:ext cx="1828800" cy="2513627"/>
          </a:xfrm>
          <a:prstGeom prst="rect">
            <a:avLst/>
          </a:prstGeom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6752" y="2479227"/>
            <a:ext cx="375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Deviation (GD&amp;T Result)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Out of Tolerance</a:t>
            </a:r>
          </a:p>
        </p:txBody>
      </p:sp>
      <p:pic>
        <p:nvPicPr>
          <p:cNvPr id="1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4"/>
          <a:stretch/>
        </p:blipFill>
        <p:spPr>
          <a:xfrm>
            <a:off x="2714794" y="3175975"/>
            <a:ext cx="5961819" cy="1631052"/>
          </a:xfrm>
        </p:spPr>
      </p:pic>
      <p:sp>
        <p:nvSpPr>
          <p:cNvPr id="19" name="TextBox 18"/>
          <p:cNvSpPr txBox="1"/>
          <p:nvPr/>
        </p:nvSpPr>
        <p:spPr>
          <a:xfrm>
            <a:off x="4927090" y="4767459"/>
            <a:ext cx="3021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Alignment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Datum Deviations Statistics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4495800"/>
            <a:ext cx="1600200" cy="27165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08" y="4220161"/>
            <a:ext cx="1828800" cy="251362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33400" y="4495801"/>
            <a:ext cx="1600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476" y="1909794"/>
            <a:ext cx="4066667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01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0318"/>
            <a:ext cx="1828800" cy="2513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769" y="4956590"/>
            <a:ext cx="1692031" cy="834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97488"/>
            <a:ext cx="5545684" cy="3534171"/>
          </a:xfrm>
        </p:spPr>
      </p:pic>
      <p:sp>
        <p:nvSpPr>
          <p:cNvPr id="24" name="TextBox 23"/>
          <p:cNvSpPr txBox="1"/>
          <p:nvPr/>
        </p:nvSpPr>
        <p:spPr>
          <a:xfrm>
            <a:off x="3886200" y="5231659"/>
            <a:ext cx="3174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Bonus Tolerance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Pattern Feature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Position and Profile Only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691" y="1968193"/>
            <a:ext cx="2085109" cy="140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51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0318"/>
            <a:ext cx="1828800" cy="2513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5105400"/>
            <a:ext cx="1600200" cy="685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91" y="1968193"/>
            <a:ext cx="2085109" cy="1409651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B52C6E07-6205-4F94-9A43-656A17D86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30" y="4419600"/>
            <a:ext cx="4582170" cy="231434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697D2A-CDDD-4B6D-A21A-153EBFF450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772"/>
          <a:stretch/>
        </p:blipFill>
        <p:spPr>
          <a:xfrm>
            <a:off x="2887064" y="1828800"/>
            <a:ext cx="5412669" cy="256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8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into the Details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Check Types</a:t>
            </a:r>
          </a:p>
        </p:txBody>
      </p:sp>
    </p:spTree>
    <p:extLst>
      <p:ext uri="{BB962C8B-B14F-4D97-AF65-F5344CB8AC3E}">
        <p14:creationId xmlns:p14="http://schemas.microsoft.com/office/powerpoint/2010/main" val="60462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3"/>
          <a:srcRect t="23427" b="15107"/>
          <a:stretch/>
        </p:blipFill>
        <p:spPr bwMode="auto">
          <a:xfrm>
            <a:off x="3010386" y="1739542"/>
            <a:ext cx="394000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02" y="1852299"/>
            <a:ext cx="5791200" cy="783124"/>
          </a:xfrm>
        </p:spPr>
        <p:txBody>
          <a:bodyPr>
            <a:normAutofit/>
          </a:bodyPr>
          <a:lstStyle/>
          <a:p>
            <a:pPr lvl="1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 Checks</a:t>
            </a:r>
          </a:p>
          <a:p>
            <a:pPr lvl="2">
              <a:buSzPct val="80000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Independent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8982" y="3124200"/>
            <a:ext cx="1756817" cy="4281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38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074984" y="1191858"/>
            <a:ext cx="2344616" cy="124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953000" y="1191858"/>
            <a:ext cx="472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“Regular Inspection”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96722" y="1721226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Choice…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9229" y="17173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Structure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95293" y="2283691"/>
            <a:ext cx="2954655" cy="2508300"/>
            <a:chOff x="2095293" y="2283691"/>
            <a:chExt cx="2954655" cy="2508300"/>
          </a:xfrm>
        </p:grpSpPr>
        <p:sp>
          <p:nvSpPr>
            <p:cNvPr id="15" name="Rectangle 14"/>
            <p:cNvSpPr/>
            <p:nvPr/>
          </p:nvSpPr>
          <p:spPr>
            <a:xfrm>
              <a:off x="2095293" y="2283691"/>
              <a:ext cx="29546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Bounding Condition***</a:t>
              </a: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pic>
          <p:nvPicPr>
            <p:cNvPr id="16" name="Picture 1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169406" y="2895600"/>
              <a:ext cx="2339632" cy="1896391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754" y="4915082"/>
            <a:ext cx="2816388" cy="178472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86885" y="2283691"/>
            <a:ext cx="2955610" cy="2682807"/>
            <a:chOff x="5086885" y="2283691"/>
            <a:chExt cx="2955610" cy="2682807"/>
          </a:xfrm>
        </p:grpSpPr>
        <p:sp>
          <p:nvSpPr>
            <p:cNvPr id="3" name="Rectangle 2"/>
            <p:cNvSpPr/>
            <p:nvPr/>
          </p:nvSpPr>
          <p:spPr>
            <a:xfrm>
              <a:off x="5086885" y="2283691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RMS (root mean square)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23777" y="2903139"/>
              <a:ext cx="2218718" cy="2063359"/>
            </a:xfrm>
            <a:prstGeom prst="rect">
              <a:avLst/>
            </a:prstGeom>
          </p:spPr>
        </p:pic>
      </p:grpSp>
      <p:sp>
        <p:nvSpPr>
          <p:cNvPr id="19" name="Content Placeholder 4"/>
          <p:cNvSpPr txBox="1">
            <a:spLocks/>
          </p:cNvSpPr>
          <p:nvPr/>
        </p:nvSpPr>
        <p:spPr>
          <a:xfrm>
            <a:off x="517770" y="1678367"/>
            <a:ext cx="1539630" cy="109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Alignments:	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589629" y="2288933"/>
            <a:ext cx="1467771" cy="60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</p:txBody>
      </p:sp>
    </p:spTree>
    <p:extLst>
      <p:ext uri="{BB962C8B-B14F-4D97-AF65-F5344CB8AC3E}">
        <p14:creationId xmlns:p14="http://schemas.microsoft.com/office/powerpoint/2010/main" val="2451522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Flatness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0668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Standard Inspection (RMS):</a:t>
            </a:r>
            <a:endParaRPr lang="en-US" sz="2000" dirty="0"/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568634"/>
            <a:ext cx="5470124" cy="1961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1" y="2563443"/>
            <a:ext cx="5470124" cy="1961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1" y="2564651"/>
            <a:ext cx="5470124" cy="1961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8954" y="1676401"/>
            <a:ext cx="1773086" cy="42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27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Flatness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954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Flatness Evaluation Process within SA: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Two parallel planes are built bounding the extents of the data.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These planes are allowed to freely rotate to establish the minimum distance between them while still containing the data.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5" y="2823210"/>
            <a:ext cx="2130425" cy="2705100"/>
          </a:xfrm>
          <a:prstGeom prst="rect">
            <a:avLst/>
          </a:prstGeom>
        </p:spPr>
      </p:pic>
      <p:pic>
        <p:nvPicPr>
          <p:cNvPr id="8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4171"/>
            <a:ext cx="15028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46" y="3438039"/>
            <a:ext cx="5466421" cy="1959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46" y="3438039"/>
            <a:ext cx="5466421" cy="1959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246" y="3438039"/>
            <a:ext cx="5466421" cy="1959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246" y="3421023"/>
            <a:ext cx="5466421" cy="19598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29400" y="4267200"/>
            <a:ext cx="1981200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8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3"/>
          <a:srcRect t="23427" b="15107"/>
          <a:stretch/>
        </p:blipFill>
        <p:spPr bwMode="auto">
          <a:xfrm>
            <a:off x="3010386" y="1739542"/>
            <a:ext cx="394000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02" y="1852299"/>
            <a:ext cx="5791200" cy="783124"/>
          </a:xfrm>
        </p:spPr>
        <p:txBody>
          <a:bodyPr>
            <a:normAutofit/>
          </a:bodyPr>
          <a:lstStyle/>
          <a:p>
            <a:pPr lvl="1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 Checks</a:t>
            </a:r>
          </a:p>
          <a:p>
            <a:pPr lvl="2">
              <a:buSzPct val="80000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Independent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8696" y="2408051"/>
            <a:ext cx="5791200" cy="2517437"/>
            <a:chOff x="998696" y="2408051"/>
            <a:chExt cx="5791200" cy="2517437"/>
          </a:xfrm>
        </p:grpSpPr>
        <p:pic>
          <p:nvPicPr>
            <p:cNvPr id="13" name="Picture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726072" y="3124200"/>
              <a:ext cx="2711944" cy="1801288"/>
            </a:xfrm>
            <a:prstGeom prst="rect">
              <a:avLst/>
            </a:prstGeom>
          </p:spPr>
        </p:pic>
        <p:sp>
          <p:nvSpPr>
            <p:cNvPr id="16" name="Content Placeholder 4"/>
            <p:cNvSpPr txBox="1">
              <a:spLocks/>
            </p:cNvSpPr>
            <p:nvPr/>
          </p:nvSpPr>
          <p:spPr>
            <a:xfrm>
              <a:off x="998696" y="2408051"/>
              <a:ext cx="5791200" cy="1356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SzPct val="80000"/>
                <a:buNone/>
              </a:pPr>
              <a:endPara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Orientation Checks</a:t>
              </a:r>
            </a:p>
            <a:p>
              <a:pPr lvl="2">
                <a:buSzPct val="80000"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Depend on 1 Datum</a:t>
              </a:r>
            </a:p>
            <a:p>
              <a:pPr lvl="2">
                <a:buSzPct val="80000"/>
              </a:pP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8982" y="3124200"/>
            <a:ext cx="1756817" cy="4281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78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00087 0.0937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550" y="2991167"/>
            <a:ext cx="3956050" cy="2627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Orientation Checks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4171"/>
            <a:ext cx="1502897" cy="23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0766" t="21450" r="7720" b="35651"/>
          <a:stretch/>
        </p:blipFill>
        <p:spPr>
          <a:xfrm rot="20438332">
            <a:off x="1216812" y="2120784"/>
            <a:ext cx="4038600" cy="76200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3607" y="1427797"/>
            <a:ext cx="0" cy="419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457417" y="3734807"/>
            <a:ext cx="3657600" cy="8626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4665" y="5301955"/>
            <a:ext cx="83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Datum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51893" y="1349265"/>
            <a:ext cx="4257474" cy="1043008"/>
            <a:chOff x="851893" y="1349265"/>
            <a:chExt cx="4257474" cy="1043008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451767" y="1349265"/>
              <a:ext cx="3657600" cy="862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851893" y="1780579"/>
              <a:ext cx="914400" cy="611694"/>
            </a:xfrm>
            <a:prstGeom prst="arc">
              <a:avLst>
                <a:gd name="adj1" fmla="val 17209441"/>
                <a:gd name="adj2" fmla="val 213255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85792" y="1321923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Nominal Angle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05489" y="3653048"/>
            <a:ext cx="3255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Deviation = Distance btw Planes</a:t>
            </a:r>
          </a:p>
        </p:txBody>
      </p:sp>
    </p:spTree>
    <p:extLst>
      <p:ext uri="{BB962C8B-B14F-4D97-AF65-F5344CB8AC3E}">
        <p14:creationId xmlns:p14="http://schemas.microsoft.com/office/powerpoint/2010/main" val="3192839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00035 0.056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104 -0.1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3"/>
          <a:srcRect t="23427" b="15107"/>
          <a:stretch/>
        </p:blipFill>
        <p:spPr bwMode="auto">
          <a:xfrm>
            <a:off x="3010386" y="1739542"/>
            <a:ext cx="3940005" cy="87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302" y="1852299"/>
            <a:ext cx="5791200" cy="783124"/>
          </a:xfrm>
        </p:spPr>
        <p:txBody>
          <a:bodyPr>
            <a:normAutofit/>
          </a:bodyPr>
          <a:lstStyle/>
          <a:p>
            <a:pPr lvl="1">
              <a:buSzPct val="80000"/>
            </a:pPr>
            <a:r>
              <a: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Form Checks</a:t>
            </a:r>
          </a:p>
          <a:p>
            <a:pPr lvl="2">
              <a:buSzPct val="80000"/>
            </a:pPr>
            <a:r>
              <a: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Independent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8696" y="2408051"/>
            <a:ext cx="5791200" cy="2517437"/>
            <a:chOff x="998696" y="2408051"/>
            <a:chExt cx="5791200" cy="2517437"/>
          </a:xfrm>
        </p:grpSpPr>
        <p:pic>
          <p:nvPicPr>
            <p:cNvPr id="13" name="Picture 1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726072" y="3124200"/>
              <a:ext cx="2711944" cy="1801288"/>
            </a:xfrm>
            <a:prstGeom prst="rect">
              <a:avLst/>
            </a:prstGeom>
          </p:spPr>
        </p:pic>
        <p:sp>
          <p:nvSpPr>
            <p:cNvPr id="16" name="Content Placeholder 4"/>
            <p:cNvSpPr txBox="1">
              <a:spLocks/>
            </p:cNvSpPr>
            <p:nvPr/>
          </p:nvSpPr>
          <p:spPr>
            <a:xfrm>
              <a:off x="998696" y="2408051"/>
              <a:ext cx="5791200" cy="1356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lvl="1" indent="0">
                <a:buSzPct val="80000"/>
                <a:buNone/>
              </a:pPr>
              <a:endParaRPr lang="en-US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Orientation Checks</a:t>
              </a:r>
            </a:p>
            <a:p>
              <a:pPr lvl="2">
                <a:buSzPct val="80000"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Depend on 1 Datum</a:t>
              </a:r>
            </a:p>
            <a:p>
              <a:pPr lvl="2">
                <a:buSzPct val="80000"/>
              </a:pP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3372887"/>
            <a:ext cx="5791200" cy="2706547"/>
            <a:chOff x="0" y="3372887"/>
            <a:chExt cx="5791200" cy="2706547"/>
          </a:xfrm>
        </p:grpSpPr>
        <p:pic>
          <p:nvPicPr>
            <p:cNvPr id="14" name="Picture 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53171" y="4614517"/>
              <a:ext cx="3172901" cy="1464917"/>
            </a:xfrm>
            <a:prstGeom prst="rect">
              <a:avLst/>
            </a:prstGeom>
          </p:spPr>
        </p:pic>
        <p:sp>
          <p:nvSpPr>
            <p:cNvPr id="17" name="Content Placeholder 4"/>
            <p:cNvSpPr txBox="1">
              <a:spLocks/>
            </p:cNvSpPr>
            <p:nvPr/>
          </p:nvSpPr>
          <p:spPr>
            <a:xfrm>
              <a:off x="0" y="3372887"/>
              <a:ext cx="5791200" cy="14121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14400" lvl="2" indent="0">
                <a:buSzPct val="80000"/>
                <a:buNone/>
              </a:pPr>
              <a:endParaRPr lang="en-US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lvl="1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Location Checks</a:t>
              </a:r>
            </a:p>
            <a:p>
              <a:pPr lvl="2">
                <a:buSzPct val="80000"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Can Include 1-3 </a:t>
              </a:r>
              <a:r>
                <a:rPr lang="en-US" sz="160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Datums</a:t>
              </a: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lvl="2">
                <a:buSzPct val="80000"/>
              </a:pPr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Can Include 1-2 Tiers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Designation: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48982" y="3762810"/>
            <a:ext cx="1756817" cy="4281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40488" y="4369276"/>
            <a:ext cx="1756817" cy="8123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81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6690"/>
          <a:stretch/>
        </p:blipFill>
        <p:spPr>
          <a:xfrm>
            <a:off x="393057" y="1821012"/>
            <a:ext cx="5909308" cy="2833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Surface Profile: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78589" y="4400550"/>
            <a:ext cx="383258" cy="3551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75950" y="3639055"/>
            <a:ext cx="37538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GD&amp;T Reports: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Measured Deviation (GD&amp;T Result)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Out of 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Vectors Report: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Radial Deviation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Distance out of Tolerance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6B25-A258-425F-B99E-80468E9B2BDF}"/>
              </a:ext>
            </a:extLst>
          </p:cNvPr>
          <p:cNvSpPr/>
          <p:nvPr/>
        </p:nvSpPr>
        <p:spPr>
          <a:xfrm>
            <a:off x="4238625" y="3067050"/>
            <a:ext cx="761999" cy="1809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05C1CB-8883-43FE-AD89-2A6D8C3194B3}"/>
              </a:ext>
            </a:extLst>
          </p:cNvPr>
          <p:cNvGrpSpPr/>
          <p:nvPr/>
        </p:nvGrpSpPr>
        <p:grpSpPr>
          <a:xfrm>
            <a:off x="4746809" y="2205499"/>
            <a:ext cx="815791" cy="861552"/>
            <a:chOff x="4746809" y="2205499"/>
            <a:chExt cx="815791" cy="8615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C5FF39B-BA81-4C07-896C-5DE6607A0638}"/>
                </a:ext>
              </a:extLst>
            </p:cNvPr>
            <p:cNvSpPr/>
            <p:nvPr/>
          </p:nvSpPr>
          <p:spPr>
            <a:xfrm>
              <a:off x="4933950" y="2205499"/>
              <a:ext cx="628650" cy="24416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7F11F77-30BB-4836-A4A7-E1C0325484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6809" y="2459187"/>
              <a:ext cx="457200" cy="60786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1666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183" y="2209800"/>
            <a:ext cx="1971429" cy="3123809"/>
          </a:xfrm>
          <a:prstGeom prst="rect">
            <a:avLst/>
          </a:prstGeom>
          <a:solidFill>
            <a:schemeClr val="accent5"/>
          </a:solidFill>
          <a:ln w="41275"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101600" stA="0" endPos="65000" dist="50800" dir="5400000" sy="-100000" algn="bl" rotWithShape="0"/>
            <a:softEdge rad="0"/>
          </a:effec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1055018" y="1239987"/>
            <a:ext cx="5791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Composite True Position: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55364" y="4391025"/>
            <a:ext cx="400817" cy="3619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20CCBC-0E65-47D3-9AA7-73336F58A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975" y="5000720"/>
            <a:ext cx="2161905" cy="761905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F17E398F-66DB-45B4-A628-5160E8166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63767"/>
            <a:ext cx="4582170" cy="2314345"/>
          </a:xfrm>
        </p:spPr>
      </p:pic>
    </p:spTree>
    <p:extLst>
      <p:ext uri="{BB962C8B-B14F-4D97-AF65-F5344CB8AC3E}">
        <p14:creationId xmlns:p14="http://schemas.microsoft.com/office/powerpoint/2010/main" val="3456536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kern="1200">
                <a:solidFill>
                  <a:srgbClr val="06324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8" name="Picture 2" descr="C:\Users\Jeremy\AppData\Local\Temp\SNAGHTML10ddbc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143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Dimensional Tolerances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68" y="3745200"/>
            <a:ext cx="3824185" cy="264292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19800" y="4800600"/>
            <a:ext cx="1817544" cy="707185"/>
            <a:chOff x="6019800" y="4800600"/>
            <a:chExt cx="1817544" cy="707185"/>
          </a:xfrm>
        </p:grpSpPr>
        <p:sp>
          <p:nvSpPr>
            <p:cNvPr id="12" name="Rectangle 11"/>
            <p:cNvSpPr/>
            <p:nvPr/>
          </p:nvSpPr>
          <p:spPr>
            <a:xfrm>
              <a:off x="6019800" y="4800600"/>
              <a:ext cx="427090" cy="37286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4963" y="5174452"/>
              <a:ext cx="1752381" cy="33333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76400" y="2700699"/>
            <a:ext cx="2592099" cy="1695818"/>
            <a:chOff x="1676400" y="2700699"/>
            <a:chExt cx="2592099" cy="16958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4490" y="2700699"/>
              <a:ext cx="1504009" cy="446946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676400" y="2971800"/>
              <a:ext cx="1088090" cy="1424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200400" y="5638801"/>
            <a:ext cx="304800" cy="2932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kern="1200">
                <a:solidFill>
                  <a:srgbClr val="063247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8" name="Picture 2" descr="C:\Users\Jeremy\AppData\Local\Temp\SNAGHTML10ddbc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143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Dimensional Tolerances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68" y="3745200"/>
            <a:ext cx="3824185" cy="264292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936329" y="4814848"/>
            <a:ext cx="1373356" cy="689370"/>
            <a:chOff x="5946787" y="4800600"/>
            <a:chExt cx="1373356" cy="689370"/>
          </a:xfrm>
        </p:grpSpPr>
        <p:sp>
          <p:nvSpPr>
            <p:cNvPr id="15" name="Rectangle 14"/>
            <p:cNvSpPr/>
            <p:nvPr/>
          </p:nvSpPr>
          <p:spPr>
            <a:xfrm>
              <a:off x="6893053" y="4800600"/>
              <a:ext cx="427090" cy="37286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6787" y="5166160"/>
              <a:ext cx="1352381" cy="32381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76400" y="2700699"/>
            <a:ext cx="2592099" cy="1695818"/>
            <a:chOff x="1676400" y="2700699"/>
            <a:chExt cx="2592099" cy="169581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64490" y="2700699"/>
              <a:ext cx="1504009" cy="446946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676400" y="2971800"/>
              <a:ext cx="1088090" cy="14247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9" y="2700699"/>
            <a:ext cx="4655470" cy="30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9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7270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Feature Checks Categories: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301" y="5762625"/>
            <a:ext cx="5617597" cy="110935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656034" y="4486922"/>
            <a:ext cx="1743722" cy="457200"/>
            <a:chOff x="6656034" y="4486922"/>
            <a:chExt cx="1743722" cy="457200"/>
          </a:xfrm>
        </p:grpSpPr>
        <p:sp>
          <p:nvSpPr>
            <p:cNvPr id="20" name="Rectangle 19"/>
            <p:cNvSpPr/>
            <p:nvPr/>
          </p:nvSpPr>
          <p:spPr>
            <a:xfrm>
              <a:off x="6656034" y="4486922"/>
              <a:ext cx="457200" cy="457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99005" y="4486922"/>
              <a:ext cx="457200" cy="457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942556" y="4486922"/>
              <a:ext cx="457200" cy="4572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69" y="1880473"/>
            <a:ext cx="7503587" cy="3333457"/>
            <a:chOff x="206406" y="1882872"/>
            <a:chExt cx="7766483" cy="333345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406" y="1882872"/>
              <a:ext cx="4424284" cy="3333457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4647586" y="2404591"/>
              <a:ext cx="3325303" cy="1292662"/>
              <a:chOff x="4647586" y="2404591"/>
              <a:chExt cx="3325303" cy="129266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647156" y="2819400"/>
                <a:ext cx="1325733" cy="457200"/>
                <a:chOff x="6647156" y="2819400"/>
                <a:chExt cx="1325733" cy="457200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6647156" y="28194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7515689" y="2819400"/>
                  <a:ext cx="457200" cy="457200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647586" y="2404591"/>
                <a:ext cx="1620957" cy="1292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SzPct val="80000"/>
                </a:pPr>
                <a:endParaRPr lang="en-US" sz="24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buSzPct val="80000"/>
                </a:pPr>
                <a:r>
                  <a: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Cross Section</a:t>
                </a:r>
              </a:p>
              <a:p>
                <a:pPr algn="ctr">
                  <a:buSzPct val="80000"/>
                </a:pPr>
                <a:r>
                  <a: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Checks </a:t>
                </a:r>
              </a:p>
              <a:p>
                <a:endParaRPr lang="en-US" dirty="0"/>
              </a:p>
            </p:txBody>
          </p:sp>
        </p:grpSp>
      </p:grpSp>
      <p:pic>
        <p:nvPicPr>
          <p:cNvPr id="3076" name="Picture 4" descr="C:\Users\Jeremy\AppData\Local\Temp\SNAGHTML44f73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402" y="5216329"/>
            <a:ext cx="59436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990600" y="1504511"/>
            <a:ext cx="3163146" cy="4115677"/>
            <a:chOff x="704769" y="1498433"/>
            <a:chExt cx="3163146" cy="4115677"/>
          </a:xfrm>
        </p:grpSpPr>
        <p:pic>
          <p:nvPicPr>
            <p:cNvPr id="3078" name="Picture 6" descr="C:\Users\Jeremy\AppData\Local\Temp\SNAGHTML45a3af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69" y="1498433"/>
              <a:ext cx="2819400" cy="3794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1305226" y="1649059"/>
              <a:ext cx="2562689" cy="3965051"/>
              <a:chOff x="3124200" y="1770972"/>
              <a:chExt cx="2562689" cy="3965051"/>
            </a:xfrm>
          </p:grpSpPr>
          <p:pic>
            <p:nvPicPr>
              <p:cNvPr id="3074" name="Picture 2" descr="C:\Users\Jeremy\AppData\Local\Temp\SNAGHTML4152e1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1770972"/>
                <a:ext cx="2562689" cy="39650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276600" y="4874964"/>
                <a:ext cx="2209800" cy="860318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75528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2074984" y="1191858"/>
            <a:ext cx="2344616" cy="124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953000" y="1191858"/>
            <a:ext cx="4724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“Regular Inspection”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53000" y="1295400"/>
            <a:ext cx="0" cy="4191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4"/>
          <p:cNvSpPr txBox="1">
            <a:spLocks/>
          </p:cNvSpPr>
          <p:nvPr/>
        </p:nvSpPr>
        <p:spPr>
          <a:xfrm>
            <a:off x="517770" y="1678367"/>
            <a:ext cx="1539630" cy="1094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Alignments:	</a:t>
            </a:r>
          </a:p>
        </p:txBody>
      </p:sp>
      <p:sp>
        <p:nvSpPr>
          <p:cNvPr id="5" name="Rectangle 4"/>
          <p:cNvSpPr/>
          <p:nvPr/>
        </p:nvSpPr>
        <p:spPr>
          <a:xfrm>
            <a:off x="5096722" y="1721226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Choice…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9229" y="171731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 Structure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89629" y="2288933"/>
            <a:ext cx="1467771" cy="60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95293" y="2283691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Bounding Condition***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6885" y="2283691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 (root mean square)</a:t>
            </a: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771337" y="2784233"/>
            <a:ext cx="1286063" cy="606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Pct val="80000"/>
              <a:buNone/>
            </a:pPr>
            <a:r>
              <a:rPr lang="en-US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9147" y="2844205"/>
            <a:ext cx="4057153" cy="3269726"/>
            <a:chOff x="629147" y="2844205"/>
            <a:chExt cx="4057153" cy="3269726"/>
          </a:xfrm>
        </p:grpSpPr>
        <p:sp>
          <p:nvSpPr>
            <p:cNvPr id="19" name="Rectangle 18"/>
            <p:cNvSpPr/>
            <p:nvPr/>
          </p:nvSpPr>
          <p:spPr>
            <a:xfrm>
              <a:off x="2057399" y="2844205"/>
              <a:ext cx="20441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 / Fail Result </a:t>
              </a:r>
              <a:endPara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147" y="4201828"/>
              <a:ext cx="4057153" cy="191210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086884" y="2844205"/>
            <a:ext cx="3523716" cy="2881730"/>
            <a:chOff x="5086884" y="2844205"/>
            <a:chExt cx="3523716" cy="2881730"/>
          </a:xfrm>
        </p:grpSpPr>
        <p:sp>
          <p:nvSpPr>
            <p:cNvPr id="20" name="Rectangle 19"/>
            <p:cNvSpPr/>
            <p:nvPr/>
          </p:nvSpPr>
          <p:spPr>
            <a:xfrm>
              <a:off x="5086884" y="2844205"/>
              <a:ext cx="33522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 Contributing errors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5286" y="3657600"/>
              <a:ext cx="3295314" cy="2068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6237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28800" y="5791200"/>
            <a:ext cx="5489927" cy="1043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8" y="1705660"/>
            <a:ext cx="3442526" cy="25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7270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 Checks: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90127" y="4486922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14377" y="1991617"/>
            <a:ext cx="1620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SzPct val="80000"/>
            </a:pPr>
            <a:r>
              <a:rPr lang="en-US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Runout</a:t>
            </a:r>
          </a:p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</a:t>
            </a:r>
          </a:p>
          <a:p>
            <a:pPr algn="ctr">
              <a:buSzPct val="80000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Check </a:t>
            </a:r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93666" y="4101226"/>
            <a:ext cx="6789578" cy="2756774"/>
            <a:chOff x="1193666" y="4101226"/>
            <a:chExt cx="6789578" cy="2756774"/>
          </a:xfrm>
        </p:grpSpPr>
        <p:sp>
          <p:nvSpPr>
            <p:cNvPr id="30" name="Rectangle 29"/>
            <p:cNvSpPr/>
            <p:nvPr/>
          </p:nvSpPr>
          <p:spPr>
            <a:xfrm>
              <a:off x="7526044" y="4486922"/>
              <a:ext cx="457200" cy="4572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93666" y="4629548"/>
              <a:ext cx="169790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80000"/>
              </a:pPr>
              <a:endPara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buSzPct val="80000"/>
              </a:pPr>
              <a:r>
                <a:rPr lang="en-US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Total Runout</a:t>
              </a:r>
            </a:p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Surface Check</a:t>
              </a:r>
            </a:p>
            <a:p>
              <a:pPr algn="ctr"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endParaRPr lang="en-US" dirty="0"/>
            </a:p>
          </p:txBody>
        </p:sp>
        <p:pic>
          <p:nvPicPr>
            <p:cNvPr id="6146" name="Picture 2" descr="C:\Users\Jeremy\AppData\Local\Temp\SNAGHTML5d1527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440" y="4101226"/>
              <a:ext cx="3651355" cy="275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42290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4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99005" y="4486922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8095" t="2872" r="845" b="8294"/>
          <a:stretch/>
        </p:blipFill>
        <p:spPr>
          <a:xfrm>
            <a:off x="425303" y="1457325"/>
            <a:ext cx="6858000" cy="441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1295400"/>
            <a:ext cx="162095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</a:t>
            </a:r>
          </a:p>
          <a:p>
            <a:pPr algn="ctr">
              <a:buSzPct val="80000"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Checks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23541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Feature Check Properties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Going a Bit Deeper</a:t>
            </a:r>
          </a:p>
        </p:txBody>
      </p:sp>
    </p:spTree>
    <p:extLst>
      <p:ext uri="{BB962C8B-B14F-4D97-AF65-F5344CB8AC3E}">
        <p14:creationId xmlns:p14="http://schemas.microsoft.com/office/powerpoint/2010/main" val="40299309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453" y="1676401"/>
            <a:ext cx="2840595" cy="490398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  <a:endParaRPr lang="en-US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1081087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68632" y="2621280"/>
            <a:ext cx="4975042" cy="1775459"/>
            <a:chOff x="3451891" y="1912963"/>
            <a:chExt cx="4975042" cy="1775459"/>
          </a:xfrm>
        </p:grpSpPr>
        <p:sp>
          <p:nvSpPr>
            <p:cNvPr id="12" name="Rectangle 11"/>
            <p:cNvSpPr/>
            <p:nvPr/>
          </p:nvSpPr>
          <p:spPr>
            <a:xfrm>
              <a:off x="3451891" y="1912963"/>
              <a:ext cx="2743200" cy="17754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28694" y="2383833"/>
              <a:ext cx="1998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Inspection Controls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68632" y="4396739"/>
            <a:ext cx="5014308" cy="1905001"/>
            <a:chOff x="2819400" y="4419599"/>
            <a:chExt cx="5014308" cy="1905001"/>
          </a:xfrm>
        </p:grpSpPr>
        <p:sp>
          <p:nvSpPr>
            <p:cNvPr id="11" name="Rectangle 10"/>
            <p:cNvSpPr/>
            <p:nvPr/>
          </p:nvSpPr>
          <p:spPr>
            <a:xfrm>
              <a:off x="2819400" y="4419599"/>
              <a:ext cx="2743200" cy="19050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7400" y="5105400"/>
              <a:ext cx="1966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Evaluation Method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68632" y="2051943"/>
            <a:ext cx="5143806" cy="569338"/>
            <a:chOff x="3451891" y="1912963"/>
            <a:chExt cx="5143806" cy="1775459"/>
          </a:xfrm>
        </p:grpSpPr>
        <p:sp>
          <p:nvSpPr>
            <p:cNvPr id="15" name="Rectangle 14"/>
            <p:cNvSpPr/>
            <p:nvPr/>
          </p:nvSpPr>
          <p:spPr>
            <a:xfrm>
              <a:off x="3451891" y="1912963"/>
              <a:ext cx="2743200" cy="17754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28694" y="2383832"/>
              <a:ext cx="2167003" cy="1151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Offset Compensation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6255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447212" y="4507230"/>
            <a:ext cx="2486025" cy="219837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11518" y="2226465"/>
            <a:ext cx="2546985" cy="178054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6"/>
          <a:srcRect l="14201" r="17141"/>
          <a:stretch/>
        </p:blipFill>
        <p:spPr>
          <a:xfrm>
            <a:off x="553065" y="4423573"/>
            <a:ext cx="1752600" cy="219329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/>
          <a:stretch>
            <a:fillRect/>
          </a:stretch>
        </p:blipFill>
        <p:spPr>
          <a:xfrm>
            <a:off x="2699288" y="2252345"/>
            <a:ext cx="1924050" cy="1786255"/>
          </a:xfrm>
          <a:prstGeom prst="rect">
            <a:avLst/>
          </a:prstGeom>
        </p:spPr>
      </p:pic>
      <p:pic>
        <p:nvPicPr>
          <p:cNvPr id="11" name="Picture 10" descr="C:\Users\JEREMY~1\AppData\Local\Temp\SNAGHTML1b7597d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62" y="1327339"/>
            <a:ext cx="2943225" cy="4236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5246273" y="2209800"/>
            <a:ext cx="3821527" cy="2209800"/>
            <a:chOff x="5246273" y="2209800"/>
            <a:chExt cx="3821527" cy="2209800"/>
          </a:xfrm>
        </p:grpSpPr>
        <p:grpSp>
          <p:nvGrpSpPr>
            <p:cNvPr id="12" name="Group 11"/>
            <p:cNvGrpSpPr/>
            <p:nvPr/>
          </p:nvGrpSpPr>
          <p:grpSpPr>
            <a:xfrm>
              <a:off x="5246273" y="2209800"/>
              <a:ext cx="3821527" cy="2209800"/>
              <a:chOff x="5246273" y="2209800"/>
              <a:chExt cx="3821527" cy="2209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246273" y="2209800"/>
                <a:ext cx="3821527" cy="2209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937" y="2239296"/>
                <a:ext cx="3780952" cy="215238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5325511" y="2438401"/>
              <a:ext cx="1439663" cy="16902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29697" y="1937014"/>
            <a:ext cx="217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Circle Fit Evaluations: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6653" y="4173172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Axis Fit Evaluations: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4733" y="2686964"/>
            <a:ext cx="2459024" cy="758735"/>
            <a:chOff x="5484733" y="2686964"/>
            <a:chExt cx="2459024" cy="758735"/>
          </a:xfrm>
        </p:grpSpPr>
        <p:sp>
          <p:nvSpPr>
            <p:cNvPr id="17" name="Rectangle 16"/>
            <p:cNvSpPr/>
            <p:nvPr/>
          </p:nvSpPr>
          <p:spPr>
            <a:xfrm>
              <a:off x="5484733" y="2878975"/>
              <a:ext cx="763667" cy="16902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84733" y="3276674"/>
              <a:ext cx="763667" cy="16902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80090" y="2686964"/>
              <a:ext cx="763667" cy="16902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80089" y="3214003"/>
              <a:ext cx="763667" cy="16902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2901" y="2390370"/>
            <a:ext cx="3771429" cy="2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18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1809"/>
            <a:ext cx="6394079" cy="3190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495" y="3238043"/>
            <a:ext cx="3194506" cy="257165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581400" y="3389041"/>
            <a:ext cx="2498056" cy="2603417"/>
            <a:chOff x="3581400" y="3389041"/>
            <a:chExt cx="2498056" cy="260341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5039" y="3389041"/>
              <a:ext cx="2055310" cy="17728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581400" y="5346127"/>
              <a:ext cx="2498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Extrapolate Axial Extents</a:t>
              </a:r>
            </a:p>
            <a:p>
              <a:pPr algn="ctr"/>
              <a:r>
                <a:rPr lang="en-US" dirty="0"/>
                <a:t>Off…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9578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1809"/>
            <a:ext cx="6394079" cy="3190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Feature Checks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0"/>
            <a:ext cx="7467600" cy="46482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2"/>
                </a:solidFill>
              </a:rPr>
              <a:t>Cylinder Evaluation Method</a:t>
            </a: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657600"/>
            <a:ext cx="1787339" cy="2228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953" y="3657600"/>
            <a:ext cx="3256523" cy="22694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0887" y="3657600"/>
            <a:ext cx="3032825" cy="31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95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Datum Alignment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52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1080" y="1181100"/>
            <a:ext cx="5562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Right- Click Datum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Select “Align”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JEREMY~1\AppData\Local\Temp\SNAGHTML10f4ba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43" y="1676401"/>
            <a:ext cx="3714432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Jeremy\AppData\Local\Temp\SNAGHTML13645a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0"/>
          <a:stretch/>
        </p:blipFill>
        <p:spPr bwMode="auto">
          <a:xfrm>
            <a:off x="564662" y="2057401"/>
            <a:ext cx="208298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JEREMY~1\AppData\Local\Temp\SNAGHTML19297b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69" y="3505200"/>
            <a:ext cx="290379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269" y="3152819"/>
            <a:ext cx="438095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81382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40894"/>
            <a:ext cx="5029200" cy="129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Datums</a:t>
            </a:r>
            <a:r>
              <a:rPr lang="en-US" sz="2400" dirty="0"/>
              <a:t> and Degrees of Freedom</a:t>
            </a:r>
          </a:p>
          <a:p>
            <a:r>
              <a:rPr lang="en-US" sz="2000" dirty="0"/>
              <a:t>Geometry Type </a:t>
            </a:r>
          </a:p>
          <a:p>
            <a:r>
              <a:rPr lang="en-US" sz="2000" dirty="0"/>
              <a:t>Sequence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9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168" t="17564" r="1081" b="45366"/>
          <a:stretch/>
        </p:blipFill>
        <p:spPr>
          <a:xfrm>
            <a:off x="5113669" y="4414206"/>
            <a:ext cx="3849356" cy="10380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7803" y="2406647"/>
            <a:ext cx="2216741" cy="15127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99045" y="4783538"/>
            <a:ext cx="148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 err="1"/>
              <a:t>DoF</a:t>
            </a:r>
            <a:r>
              <a:rPr lang="en-US" dirty="0"/>
              <a:t> Remain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1752389"/>
            <a:ext cx="1495238" cy="83809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113669" y="1910802"/>
            <a:ext cx="3801552" cy="2379152"/>
            <a:chOff x="5113669" y="1910802"/>
            <a:chExt cx="3801552" cy="2379152"/>
          </a:xfrm>
        </p:grpSpPr>
        <p:grpSp>
          <p:nvGrpSpPr>
            <p:cNvPr id="19" name="Group 18"/>
            <p:cNvGrpSpPr/>
            <p:nvPr/>
          </p:nvGrpSpPr>
          <p:grpSpPr>
            <a:xfrm>
              <a:off x="5113669" y="1910802"/>
              <a:ext cx="3801552" cy="2379152"/>
              <a:chOff x="4414544" y="1859469"/>
              <a:chExt cx="4419048" cy="250538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1301" y="1859469"/>
                <a:ext cx="2056582" cy="1314917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4414544" y="3202944"/>
                <a:ext cx="4419048" cy="1161905"/>
                <a:chOff x="4414544" y="3202944"/>
                <a:chExt cx="4419048" cy="116190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14544" y="3202944"/>
                  <a:ext cx="4419048" cy="1161905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6150701" y="3569675"/>
                  <a:ext cx="9467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Rx, Ry, Z</a:t>
                  </a:r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7128791" y="2064317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28277" y="5397762"/>
            <a:ext cx="5191922" cy="1256007"/>
            <a:chOff x="1094154" y="5535692"/>
            <a:chExt cx="5191922" cy="12560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6400" y="5535692"/>
              <a:ext cx="4609676" cy="125600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94154" y="5901288"/>
              <a:ext cx="1668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Rx, Ry, Z </a:t>
              </a:r>
              <a:r>
                <a:rPr lang="en-US" dirty="0"/>
                <a:t>+ X, </a:t>
              </a:r>
              <a:r>
                <a:rPr lang="en-US" dirty="0" err="1"/>
                <a:t>Rz</a:t>
              </a:r>
              <a:r>
                <a:rPr lang="en-US" dirty="0"/>
                <a:t>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41378" y="6422367"/>
              <a:ext cx="1573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</a:t>
              </a:r>
              <a:r>
                <a:rPr lang="en-US" dirty="0" err="1"/>
                <a:t>DoF</a:t>
              </a:r>
              <a:r>
                <a:rPr lang="en-US" dirty="0"/>
                <a:t> Remains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99622" y="5623894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8811" y="3885567"/>
            <a:ext cx="4094822" cy="1745258"/>
            <a:chOff x="433172" y="3897732"/>
            <a:chExt cx="4094822" cy="1745258"/>
          </a:xfrm>
        </p:grpSpPr>
        <p:grpSp>
          <p:nvGrpSpPr>
            <p:cNvPr id="3" name="Group 2"/>
            <p:cNvGrpSpPr/>
            <p:nvPr/>
          </p:nvGrpSpPr>
          <p:grpSpPr>
            <a:xfrm>
              <a:off x="433172" y="3897732"/>
              <a:ext cx="4094822" cy="1745258"/>
              <a:chOff x="433172" y="3897732"/>
              <a:chExt cx="4094822" cy="174525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3172" y="3897732"/>
                <a:ext cx="4094822" cy="158866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035644" y="5273658"/>
                <a:ext cx="1785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X,Z, Rx, Ry, </a:t>
                </a:r>
                <a:r>
                  <a:rPr lang="en-US" dirty="0" err="1">
                    <a:solidFill>
                      <a:schemeClr val="bg1">
                        <a:lumMod val="65000"/>
                      </a:schemeClr>
                    </a:solidFill>
                  </a:rPr>
                  <a:t>Rz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dirty="0"/>
                  <a:t>+ Y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15060" y="4414206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377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23667" y="1169108"/>
            <a:ext cx="572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GD&amp;T Inspection - 2 Distinct Steps</a:t>
            </a:r>
          </a:p>
          <a:p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3758896"/>
            <a:ext cx="8513623" cy="3152773"/>
            <a:chOff x="533400" y="3758896"/>
            <a:chExt cx="8513623" cy="3152773"/>
          </a:xfrm>
        </p:grpSpPr>
        <p:sp>
          <p:nvSpPr>
            <p:cNvPr id="10" name="Content Placeholder 4"/>
            <p:cNvSpPr txBox="1">
              <a:spLocks/>
            </p:cNvSpPr>
            <p:nvPr/>
          </p:nvSpPr>
          <p:spPr>
            <a:xfrm>
              <a:off x="533400" y="3758896"/>
              <a:ext cx="5486400" cy="31527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14450" lvl="2" indent="-514350">
                <a:buSzPct val="80000"/>
              </a:pPr>
              <a:endPara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Measurement Process</a:t>
              </a:r>
            </a:p>
            <a:p>
              <a:pPr marL="400050" lvl="1" indent="0">
                <a:buSzPct val="80000"/>
                <a:buNone/>
              </a:pP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Data Gathering &amp; Association</a:t>
              </a: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Inspection/ inspect scripting</a:t>
              </a: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Toolkit or direction Association </a:t>
              </a:r>
            </a:p>
            <a:p>
              <a:pPr lvl="2" indent="-34290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Measurement Plan (MP)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2033" y="4114108"/>
              <a:ext cx="3514990" cy="2055623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33400" y="1879684"/>
            <a:ext cx="7993467" cy="1936514"/>
            <a:chOff x="533400" y="1879684"/>
            <a:chExt cx="7993467" cy="1936514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>
              <a:off x="533400" y="1879684"/>
              <a:ext cx="5486400" cy="1828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Defining the Checks</a:t>
              </a:r>
            </a:p>
            <a:p>
              <a:pPr marL="0" indent="0">
                <a:buSzPct val="80000"/>
                <a:buNone/>
              </a:pPr>
              <a:r>
                <a:rPr lang="en-US"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24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 Annotations 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Tolerance Structure</a:t>
              </a:r>
            </a:p>
            <a:p>
              <a:pPr marL="1314450" lvl="2" indent="-514350">
                <a:buSzPct val="80000"/>
              </a:pPr>
              <a:r>
                <a:rPr lang="en-US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Nominal designation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5000" y="1879684"/>
              <a:ext cx="2811867" cy="1936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6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240894"/>
            <a:ext cx="5029200" cy="1297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Datums</a:t>
            </a:r>
            <a:r>
              <a:rPr lang="en-US" sz="2400" dirty="0"/>
              <a:t> and Degrees of Freedom</a:t>
            </a:r>
          </a:p>
          <a:p>
            <a:r>
              <a:rPr lang="en-US" sz="2000" dirty="0"/>
              <a:t>Geometry Type</a:t>
            </a:r>
          </a:p>
          <a:p>
            <a:r>
              <a:rPr lang="en-US" sz="2000" dirty="0"/>
              <a:t>Sequence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9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739" y="2352521"/>
            <a:ext cx="2216741" cy="15127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30243" y="6422367"/>
            <a:ext cx="157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DoF</a:t>
            </a:r>
            <a:r>
              <a:rPr lang="en-US" dirty="0"/>
              <a:t> Remains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14600" y="3839812"/>
            <a:ext cx="1991151" cy="2582555"/>
            <a:chOff x="2514600" y="3839812"/>
            <a:chExt cx="1991151" cy="2582555"/>
          </a:xfrm>
        </p:grpSpPr>
        <p:sp>
          <p:nvSpPr>
            <p:cNvPr id="17" name="TextBox 16"/>
            <p:cNvSpPr txBox="1"/>
            <p:nvPr/>
          </p:nvSpPr>
          <p:spPr>
            <a:xfrm>
              <a:off x="2693522" y="6053035"/>
              <a:ext cx="1563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Rx, Ry, Z </a:t>
              </a:r>
              <a:r>
                <a:rPr lang="en-US" dirty="0"/>
                <a:t>+ X, Y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4600" y="3839812"/>
              <a:ext cx="1991151" cy="215192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100" y="4396006"/>
            <a:ext cx="2747253" cy="17409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45280" y="1859469"/>
            <a:ext cx="3890391" cy="2524814"/>
            <a:chOff x="5045280" y="1859469"/>
            <a:chExt cx="3890391" cy="25248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l="2168" t="17564" r="1081" b="45366"/>
            <a:stretch/>
          </p:blipFill>
          <p:spPr>
            <a:xfrm>
              <a:off x="5045280" y="3346254"/>
              <a:ext cx="3849356" cy="1038029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5381301" y="1859469"/>
              <a:ext cx="2771401" cy="1314917"/>
              <a:chOff x="5381301" y="1859469"/>
              <a:chExt cx="2771401" cy="1314917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1301" y="1859469"/>
                <a:ext cx="2056582" cy="1314917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205968" y="2159659"/>
                <a:ext cx="946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Rx, Ry, Z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451803" y="3624430"/>
              <a:ext cx="1483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 </a:t>
              </a:r>
              <a:r>
                <a:rPr lang="en-US" dirty="0" err="1"/>
                <a:t>DoF</a:t>
              </a:r>
              <a:r>
                <a:rPr lang="en-US" dirty="0"/>
                <a:t> Remain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69882" y="1974993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05865" y="2538427"/>
            <a:ext cx="1432079" cy="958445"/>
            <a:chOff x="2905865" y="2538427"/>
            <a:chExt cx="1432079" cy="958445"/>
          </a:xfrm>
        </p:grpSpPr>
        <p:sp>
          <p:nvSpPr>
            <p:cNvPr id="21" name="TextBox 20"/>
            <p:cNvSpPr txBox="1"/>
            <p:nvPr/>
          </p:nvSpPr>
          <p:spPr>
            <a:xfrm>
              <a:off x="4045069" y="2538427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B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2905865" y="2811072"/>
              <a:ext cx="1139204" cy="685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18185" y="4400162"/>
            <a:ext cx="1692066" cy="693570"/>
            <a:chOff x="718185" y="4400162"/>
            <a:chExt cx="1692066" cy="693570"/>
          </a:xfrm>
        </p:grpSpPr>
        <p:sp>
          <p:nvSpPr>
            <p:cNvPr id="18" name="TextBox 17"/>
            <p:cNvSpPr txBox="1"/>
            <p:nvPr/>
          </p:nvSpPr>
          <p:spPr>
            <a:xfrm>
              <a:off x="718185" y="4724400"/>
              <a:ext cx="16920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X,Y,Z, </a:t>
              </a:r>
              <a:r>
                <a:rPr lang="en-US" dirty="0" err="1">
                  <a:solidFill>
                    <a:schemeClr val="bg1">
                      <a:lumMod val="65000"/>
                    </a:schemeClr>
                  </a:solidFill>
                </a:rPr>
                <a:t>Rx,Ry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,</a:t>
              </a:r>
              <a:r>
                <a:rPr lang="en-US" dirty="0"/>
                <a:t> + </a:t>
              </a:r>
              <a:r>
                <a:rPr lang="en-US" dirty="0" err="1"/>
                <a:t>Rz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17780" y="4400162"/>
              <a:ext cx="29287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9321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Jeremy\AppData\Local\Temp\SNAGHTML13645a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4"/>
          <a:stretch/>
        </p:blipFill>
        <p:spPr bwMode="auto">
          <a:xfrm>
            <a:off x="588286" y="1081087"/>
            <a:ext cx="234315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972" y="1813289"/>
            <a:ext cx="2867722" cy="283491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96147" y="2301182"/>
            <a:ext cx="5065205" cy="417145"/>
            <a:chOff x="2819400" y="4467411"/>
            <a:chExt cx="5065205" cy="417145"/>
          </a:xfrm>
        </p:grpSpPr>
        <p:sp>
          <p:nvSpPr>
            <p:cNvPr id="11" name="Rectangle 10"/>
            <p:cNvSpPr/>
            <p:nvPr/>
          </p:nvSpPr>
          <p:spPr>
            <a:xfrm>
              <a:off x="2819400" y="4467411"/>
              <a:ext cx="2743200" cy="4171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7602" y="4467411"/>
              <a:ext cx="2167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Offset Compensation</a:t>
              </a: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213816"/>
            <a:ext cx="438095" cy="352381"/>
          </a:xfrm>
          <a:prstGeom prst="rect">
            <a:avLst/>
          </a:prstGeom>
        </p:spPr>
      </p:pic>
      <p:pic>
        <p:nvPicPr>
          <p:cNvPr id="14" name="Picture 2" descr="C:\Users\Jeremy\AppData\Local\Temp\SNAGHTML3d03796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75" y="2271512"/>
            <a:ext cx="18192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3511409" y="913634"/>
            <a:ext cx="5577300" cy="1592653"/>
            <a:chOff x="3511409" y="913634"/>
            <a:chExt cx="5577300" cy="159265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6114" y="913634"/>
              <a:ext cx="3442595" cy="121920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3511409" y="2288967"/>
              <a:ext cx="1661878" cy="2173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5173287" y="1922455"/>
              <a:ext cx="846513" cy="36651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511409" y="2730565"/>
            <a:ext cx="5591720" cy="4045606"/>
            <a:chOff x="3514180" y="2726455"/>
            <a:chExt cx="5591720" cy="40456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1983" y="4222300"/>
              <a:ext cx="3503917" cy="2549761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514180" y="2726455"/>
              <a:ext cx="1661878" cy="26081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>
              <a:off x="5180763" y="2970393"/>
              <a:ext cx="922714" cy="128155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709289" y="5638800"/>
            <a:ext cx="539111" cy="1056019"/>
            <a:chOff x="5709289" y="5638800"/>
            <a:chExt cx="539111" cy="105601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096000" y="5638800"/>
              <a:ext cx="152400" cy="10560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5709289" y="6154340"/>
              <a:ext cx="46430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Content Placeholder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4" b="30454"/>
          <a:stretch/>
        </p:blipFill>
        <p:spPr>
          <a:xfrm>
            <a:off x="389313" y="5562600"/>
            <a:ext cx="5348083" cy="85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316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686737"/>
            <a:ext cx="4769845" cy="2952466"/>
          </a:xfrm>
          <a:prstGeom prst="rect">
            <a:avLst/>
          </a:prstGeom>
        </p:spPr>
      </p:pic>
      <p:pic>
        <p:nvPicPr>
          <p:cNvPr id="29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5" y="1081087"/>
            <a:ext cx="234315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95400"/>
            <a:ext cx="5562600" cy="4648200"/>
          </a:xfrm>
        </p:spPr>
        <p:txBody>
          <a:bodyPr>
            <a:normAutofit/>
          </a:bodyPr>
          <a:lstStyle/>
          <a:p>
            <a:pPr>
              <a:buSzPct val="80000"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3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769" y="3352800"/>
            <a:ext cx="438095" cy="35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833" y="1371600"/>
            <a:ext cx="3334954" cy="3528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3843252"/>
            <a:ext cx="2743200" cy="819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0741" y="3065204"/>
            <a:ext cx="1556933" cy="54381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036223" y="3036702"/>
            <a:ext cx="4124493" cy="583401"/>
            <a:chOff x="2769398" y="4378204"/>
            <a:chExt cx="4124493" cy="583401"/>
          </a:xfrm>
        </p:grpSpPr>
        <p:sp>
          <p:nvSpPr>
            <p:cNvPr id="31" name="Rectangle 30"/>
            <p:cNvSpPr/>
            <p:nvPr/>
          </p:nvSpPr>
          <p:spPr>
            <a:xfrm>
              <a:off x="2769398" y="4378204"/>
              <a:ext cx="1500186" cy="5834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68263" y="4461114"/>
              <a:ext cx="25256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Enable Datum Alignment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851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7241" y="2773295"/>
            <a:ext cx="2803359" cy="2990565"/>
            <a:chOff x="5807241" y="2773295"/>
            <a:chExt cx="2803359" cy="29905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9800" y="4199169"/>
              <a:ext cx="2467398" cy="156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7241" y="2773295"/>
              <a:ext cx="2803359" cy="1159012"/>
            </a:xfrm>
            <a:prstGeom prst="rect">
              <a:avLst/>
            </a:prstGeom>
          </p:spPr>
        </p:pic>
      </p:grpSp>
      <p:pic>
        <p:nvPicPr>
          <p:cNvPr id="13" name="Picture 12" descr="C:\Users\Jeremy\AppData\Local\Temp\SNAGHTML1003a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09600" y="1092368"/>
            <a:ext cx="5791200" cy="172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Font typeface="Arial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Aligning to Curved Surfaces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828801"/>
            <a:ext cx="6705600" cy="1524000"/>
          </a:xfrm>
        </p:spPr>
        <p:txBody>
          <a:bodyPr>
            <a:normAutofit/>
          </a:bodyPr>
          <a:lstStyle/>
          <a:p>
            <a:r>
              <a:rPr lang="en-US" sz="2000" dirty="0"/>
              <a:t>Surface </a:t>
            </a:r>
            <a:r>
              <a:rPr lang="en-US" sz="2000" dirty="0" err="1"/>
              <a:t>Datums</a:t>
            </a:r>
            <a:r>
              <a:rPr lang="en-US" sz="2000" dirty="0"/>
              <a:t> require “Offset Object” designation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571" y="3539797"/>
            <a:ext cx="3319029" cy="2413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341078"/>
            <a:ext cx="5181600" cy="2703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8775" y="4290307"/>
            <a:ext cx="3705225" cy="17404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03715" y="6019800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Constrains (Rx, Ry, Z )</a:t>
            </a:r>
          </a:p>
          <a:p>
            <a:r>
              <a:rPr lang="en-US" dirty="0"/>
              <a:t>     but not (</a:t>
            </a:r>
            <a:r>
              <a:rPr lang="en-US" dirty="0" err="1"/>
              <a:t>Rz</a:t>
            </a:r>
            <a:r>
              <a:rPr lang="en-US" dirty="0"/>
              <a:t>, X or Y)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38775" y="6079099"/>
            <a:ext cx="2365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Constrains (</a:t>
            </a:r>
            <a:r>
              <a:rPr lang="en-US" dirty="0" err="1"/>
              <a:t>X,Z,Rx,Rz</a:t>
            </a:r>
            <a:r>
              <a:rPr lang="en-US" dirty="0"/>
              <a:t> ) </a:t>
            </a:r>
          </a:p>
          <a:p>
            <a:r>
              <a:rPr lang="en-US" dirty="0"/>
              <a:t>      but not (Y or Ry)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0666" y="6144478"/>
            <a:ext cx="628571" cy="580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836" y="6033970"/>
            <a:ext cx="590476" cy="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85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1" grpId="0"/>
      <p:bldP spid="2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pic>
        <p:nvPicPr>
          <p:cNvPr id="13" name="Picture 12" descr="C:\Users\Jeremy\AppData\Local\Temp\SNAGHTML1003a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09600" y="1092368"/>
            <a:ext cx="5791200" cy="172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Font typeface="Arial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Aligning to Curved Surfaces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828801"/>
            <a:ext cx="6705600" cy="1524000"/>
          </a:xfrm>
        </p:spPr>
        <p:txBody>
          <a:bodyPr>
            <a:normAutofit/>
          </a:bodyPr>
          <a:lstStyle/>
          <a:p>
            <a:r>
              <a:rPr lang="en-US" sz="2000" dirty="0"/>
              <a:t>Surface </a:t>
            </a:r>
            <a:r>
              <a:rPr lang="en-US" sz="2000" dirty="0" err="1"/>
              <a:t>Datums</a:t>
            </a:r>
            <a:r>
              <a:rPr lang="en-US" sz="2000" dirty="0"/>
              <a:t> require “Offset Object” designation</a:t>
            </a:r>
          </a:p>
        </p:txBody>
      </p:sp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00355" y="3595173"/>
            <a:ext cx="5086045" cy="2264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540" y="3368221"/>
            <a:ext cx="5181600" cy="2703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929" y="2362200"/>
            <a:ext cx="3735096" cy="44240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231104" y="5210910"/>
            <a:ext cx="3684296" cy="56837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02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44" y="3200400"/>
            <a:ext cx="3810000" cy="34709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Datum Alignment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16354" y="2797121"/>
            <a:ext cx="2803359" cy="2958570"/>
            <a:chOff x="6216354" y="2797121"/>
            <a:chExt cx="2803359" cy="29585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6899" y="4191000"/>
              <a:ext cx="2467398" cy="156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6354" y="2797121"/>
              <a:ext cx="2803359" cy="1159012"/>
            </a:xfrm>
            <a:prstGeom prst="rect">
              <a:avLst/>
            </a:prstGeom>
          </p:spPr>
        </p:pic>
      </p:grpSp>
      <p:pic>
        <p:nvPicPr>
          <p:cNvPr id="13" name="Picture 12" descr="C:\Users\Jeremy\AppData\Local\Temp\SNAGHTML1003a3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803345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09600" y="1092368"/>
            <a:ext cx="5791200" cy="172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Font typeface="Arial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Aligning to Curved Surfaces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136" y="1833261"/>
            <a:ext cx="5409154" cy="11025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10" y="3204308"/>
            <a:ext cx="3810000" cy="34709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8200" y="5194422"/>
            <a:ext cx="3124200" cy="152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6207" y="3301046"/>
            <a:ext cx="4701437" cy="245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42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27" y="918297"/>
            <a:ext cx="2564133" cy="5936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Evaluations Tools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095191" y="3505200"/>
            <a:ext cx="4531995" cy="2933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2318" y="3991710"/>
            <a:ext cx="1066800" cy="304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52400"/>
            <a:ext cx="2342857" cy="3190476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0800000">
            <a:off x="3048000" y="1066800"/>
            <a:ext cx="4724400" cy="152400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07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7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4/23/2017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758D-6D73-4B2A-98A1-4D4C436F0565}" type="datetime1">
              <a:rPr lang="en-US" smtClean="0"/>
              <a:t>4/23/2017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Annotations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Definition and Details for a Check.</a:t>
            </a:r>
          </a:p>
        </p:txBody>
      </p:sp>
    </p:spTree>
    <p:extLst>
      <p:ext uri="{BB962C8B-B14F-4D97-AF65-F5344CB8AC3E}">
        <p14:creationId xmlns:p14="http://schemas.microsoft.com/office/powerpoint/2010/main" val="41316763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1D45-C5C0-4AB8-9A8B-ACF02C12D30D}" type="datetime1">
              <a:rPr lang="en-US" smtClean="0"/>
              <a:t>4/23/2017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40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996C-D50F-40AC-AA0D-83B7927C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3D37B-D8C7-4C25-858B-111289AD1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271EE-AFB2-46DD-AE63-16F8130D1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4004A-52A8-43F4-9F2F-9178F8BA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758D-6D73-4B2A-98A1-4D4C436F0565}" type="datetime1">
              <a:rPr lang="en-US" smtClean="0"/>
              <a:t>4/23/2017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024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Computation</a:t>
            </a:r>
          </a:p>
          <a:p>
            <a:r>
              <a:rPr lang="en-US" dirty="0" err="1"/>
              <a:t>Geom</a:t>
            </a:r>
            <a:r>
              <a:rPr lang="en-US" dirty="0"/>
              <a:t> Relationships</a:t>
            </a:r>
          </a:p>
          <a:p>
            <a:r>
              <a:rPr lang="en-US" dirty="0"/>
              <a:t>Datum Alignment</a:t>
            </a:r>
          </a:p>
          <a:p>
            <a:r>
              <a:rPr lang="en-US" dirty="0"/>
              <a:t>Curvy Surfaces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4/23/2017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000"/>
            <a:ext cx="4023021" cy="1957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479" y="3962400"/>
            <a:ext cx="3416949" cy="28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64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Demo- Basic Fit &amp; Link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eremy\AppData\Local\Temp\SNAGHTML15d5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58000" cy="41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926156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0318"/>
            <a:ext cx="1828800" cy="2513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769" y="4956590"/>
            <a:ext cx="1692031" cy="834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5486400" cy="277105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642298"/>
            <a:ext cx="6400800" cy="2099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92" y="1852903"/>
            <a:ext cx="2684320" cy="21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85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4"/>
          <p:cNvSpPr txBox="1">
            <a:spLocks/>
          </p:cNvSpPr>
          <p:nvPr/>
        </p:nvSpPr>
        <p:spPr>
          <a:xfrm>
            <a:off x="1066800" y="1210908"/>
            <a:ext cx="5181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Basic Report Display Options</a:t>
            </a: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Pct val="80000"/>
            </a:pP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88124"/>
            <a:ext cx="2561258" cy="4179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1692030"/>
            <a:ext cx="1995714" cy="3810000"/>
          </a:xfrm>
          <a:prstGeom prst="rect">
            <a:avLst/>
          </a:prstGeom>
        </p:spPr>
      </p:pic>
      <p:pic>
        <p:nvPicPr>
          <p:cNvPr id="12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5744576" cy="2840782"/>
          </a:xfrm>
        </p:spPr>
      </p:pic>
      <p:sp>
        <p:nvSpPr>
          <p:cNvPr id="13" name="Rectangle 12"/>
          <p:cNvSpPr/>
          <p:nvPr/>
        </p:nvSpPr>
        <p:spPr>
          <a:xfrm>
            <a:off x="517769" y="4980035"/>
            <a:ext cx="1692031" cy="3774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267200" y="4419600"/>
            <a:ext cx="4220576" cy="2214583"/>
            <a:chOff x="4267200" y="4419600"/>
            <a:chExt cx="4220576" cy="22145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7200" y="4980035"/>
              <a:ext cx="1714143" cy="1654148"/>
            </a:xfrm>
            <a:prstGeom prst="rect">
              <a:avLst/>
            </a:prstGeom>
          </p:spPr>
        </p:pic>
        <p:cxnSp>
          <p:nvCxnSpPr>
            <p:cNvPr id="9" name="Elbow Connector 8"/>
            <p:cNvCxnSpPr/>
            <p:nvPr/>
          </p:nvCxnSpPr>
          <p:spPr>
            <a:xfrm flipV="1">
              <a:off x="5715000" y="4419600"/>
              <a:ext cx="2772776" cy="1524000"/>
            </a:xfrm>
            <a:prstGeom prst="bentConnector3">
              <a:avLst>
                <a:gd name="adj1" fmla="val 111446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3443" y="3657600"/>
            <a:ext cx="2189914" cy="2995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43443" y="6272445"/>
            <a:ext cx="2189914" cy="1889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l="22367"/>
          <a:stretch/>
        </p:blipFill>
        <p:spPr>
          <a:xfrm>
            <a:off x="2057400" y="2852384"/>
            <a:ext cx="6743586" cy="29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537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eremy\AppData\Local\Temp\SNAGHTML5f2c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26" y="941742"/>
            <a:ext cx="4645274" cy="57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3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1742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remy\AppData\Local\Temp\SNAGHTML5e3e0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26" y="941742"/>
            <a:ext cx="4645274" cy="57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45374" y="2209800"/>
            <a:ext cx="3448552" cy="795252"/>
            <a:chOff x="745374" y="2209800"/>
            <a:chExt cx="3448552" cy="795252"/>
          </a:xfrm>
        </p:grpSpPr>
        <p:sp>
          <p:nvSpPr>
            <p:cNvPr id="2" name="Rectangle 1"/>
            <p:cNvSpPr/>
            <p:nvPr/>
          </p:nvSpPr>
          <p:spPr>
            <a:xfrm>
              <a:off x="745374" y="2852652"/>
              <a:ext cx="914400" cy="152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cxnSpLocks/>
              <a:stCxn id="2" idx="3"/>
            </p:cNvCxnSpPr>
            <p:nvPr/>
          </p:nvCxnSpPr>
          <p:spPr>
            <a:xfrm flipV="1">
              <a:off x="1659774" y="2209800"/>
              <a:ext cx="2534152" cy="71905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C:\Users\JEREMY~1\AppData\Local\Temp\SNAGHTML88033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4851218" cy="408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453" y="1676401"/>
            <a:ext cx="2840595" cy="490398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268632" y="2621280"/>
            <a:ext cx="4132533" cy="1775459"/>
            <a:chOff x="3451891" y="1912963"/>
            <a:chExt cx="4132533" cy="1775459"/>
          </a:xfrm>
        </p:grpSpPr>
        <p:sp>
          <p:nvSpPr>
            <p:cNvPr id="15" name="Rectangle 14"/>
            <p:cNvSpPr/>
            <p:nvPr/>
          </p:nvSpPr>
          <p:spPr>
            <a:xfrm>
              <a:off x="3451891" y="1912963"/>
              <a:ext cx="2743200" cy="17754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69027" y="2996710"/>
              <a:ext cx="12153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Inspection </a:t>
              </a:r>
            </a:p>
            <a:p>
              <a:r>
                <a:rPr lang="en-US" dirty="0"/>
                <a:t>Controls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341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Reporting</a:t>
            </a:r>
          </a:p>
        </p:txBody>
      </p:sp>
      <p:pic>
        <p:nvPicPr>
          <p:cNvPr id="13" name="Picture 2" descr="C:\Users\Jeremy\AppData\Local\Temp\SNAGHTML13645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41742"/>
            <a:ext cx="2082982" cy="45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828800"/>
            <a:ext cx="5181600" cy="3054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581" y="4912586"/>
            <a:ext cx="489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Callout layer control now supports Annotations</a:t>
            </a:r>
          </a:p>
        </p:txBody>
      </p:sp>
    </p:spTree>
    <p:extLst>
      <p:ext uri="{BB962C8B-B14F-4D97-AF65-F5344CB8AC3E}">
        <p14:creationId xmlns:p14="http://schemas.microsoft.com/office/powerpoint/2010/main" val="3724068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Datum Alignment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Start thinking: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Datum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Degrees of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Offset Compensation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4/23/2017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04" y="762000"/>
            <a:ext cx="4184796" cy="3201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9169" y="984355"/>
            <a:ext cx="91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Z,Rx,Ry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02004" y="1054331"/>
            <a:ext cx="4184796" cy="115546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0829" y="2221468"/>
            <a:ext cx="59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X,Y,Z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2004" y="2200857"/>
            <a:ext cx="4184796" cy="4661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4274" y="2597693"/>
            <a:ext cx="99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X,Y,Rx,Ry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02004" y="2668139"/>
            <a:ext cx="4184796" cy="6084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09410" y="3288268"/>
            <a:ext cx="1160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X,Y,Z,Rx,Ry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02004" y="3276602"/>
            <a:ext cx="4184796" cy="687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284932"/>
            <a:ext cx="4447533" cy="11717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71539" y="5522911"/>
            <a:ext cx="400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X,Y,Z,Rx,Ry,Rz</a:t>
            </a:r>
            <a:endParaRPr lang="en-US" dirty="0"/>
          </a:p>
          <a:p>
            <a:r>
              <a:rPr lang="en-US" dirty="0"/>
              <a:t>All 6 </a:t>
            </a:r>
            <a:r>
              <a:rPr lang="en-US" dirty="0" err="1"/>
              <a:t>DoF</a:t>
            </a:r>
            <a:r>
              <a:rPr lang="en-US" dirty="0"/>
              <a:t> are constrained with 1 datum…</a:t>
            </a:r>
          </a:p>
        </p:txBody>
      </p:sp>
    </p:spTree>
    <p:extLst>
      <p:ext uri="{BB962C8B-B14F-4D97-AF65-F5344CB8AC3E}">
        <p14:creationId xmlns:p14="http://schemas.microsoft.com/office/powerpoint/2010/main" val="15855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GD&amp;T Annotations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Option - Import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Importing from CAD: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8653-CFA4-4932-AEC3-3DE3699ED458}" type="datetime1">
              <a:rPr lang="en-US" smtClean="0"/>
              <a:t>4/23/2017</a:t>
            </a:fld>
            <a:endParaRPr lang="en-US"/>
          </a:p>
        </p:txBody>
      </p:sp>
      <p:pic>
        <p:nvPicPr>
          <p:cNvPr id="8" name="Picture 4" descr="C:\Users\Jeremy\AppData\Local\Temp\SNAGHTML7416c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017965" cy="46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eremyM6700\Desktop\Direct CAD Access Import Setting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" y="2057400"/>
            <a:ext cx="305371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JeremyM6700\Desktop\GD&amp;T Annotation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200400" cy="2151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063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Concentricity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9" name="Picture 12" descr="C:\Users\Jeremy\AppData\Local\Temp\SNAGHTML104ce7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97" y="1905000"/>
            <a:ext cx="2133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09600" y="1092368"/>
            <a:ext cx="5791200" cy="1727032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Cross Section Checks: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9459" y="3839944"/>
            <a:ext cx="5382472" cy="1981200"/>
            <a:chOff x="909459" y="3839944"/>
            <a:chExt cx="5382472" cy="1981200"/>
          </a:xfrm>
        </p:grpSpPr>
        <p:pic>
          <p:nvPicPr>
            <p:cNvPr id="6" name="Picture 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09459" y="3839944"/>
              <a:ext cx="4724400" cy="1981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32501" y="4226331"/>
              <a:ext cx="165943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SzPct val="80000"/>
              </a:pPr>
              <a:endPara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buSzPct val="80000"/>
              </a:pPr>
              <a:r>
                <a:rPr lang="en-US" b="1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Concentricity</a:t>
              </a:r>
            </a:p>
            <a:p>
              <a:pPr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Cross Section</a:t>
              </a:r>
            </a:p>
            <a:p>
              <a:pPr algn="ctr">
                <a:buSzPct val="80000"/>
              </a:pPr>
              <a:r>
                <a:rPr lang="en-US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Check </a:t>
              </a:r>
            </a:p>
            <a:p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947732" y="4486922"/>
            <a:ext cx="457200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681" y="1649059"/>
            <a:ext cx="4919038" cy="204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63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Inspection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708" y="1699847"/>
            <a:ext cx="3824185" cy="2642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165" y="1193127"/>
            <a:ext cx="2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GD&amp;T???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0888" y="1859566"/>
            <a:ext cx="40448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GD&amp;T answers the following questions:</a:t>
            </a:r>
          </a:p>
          <a:p>
            <a:endParaRPr lang="en-US" b="1" dirty="0"/>
          </a:p>
          <a:p>
            <a:r>
              <a:rPr lang="en-US" b="1" dirty="0"/>
              <a:t>1. </a:t>
            </a:r>
            <a:r>
              <a:rPr lang="en-US" dirty="0"/>
              <a:t>How did you align to the part? </a:t>
            </a:r>
          </a:p>
          <a:p>
            <a:endParaRPr lang="en-US" dirty="0"/>
          </a:p>
          <a:p>
            <a:r>
              <a:rPr lang="en-US" b="1" dirty="0"/>
              <a:t>2. </a:t>
            </a:r>
            <a:r>
              <a:rPr lang="en-US" dirty="0"/>
              <a:t>What evaluation method did you use? </a:t>
            </a:r>
          </a:p>
          <a:p>
            <a:endParaRPr lang="en-US" dirty="0"/>
          </a:p>
          <a:p>
            <a:r>
              <a:rPr lang="en-US" b="1" dirty="0"/>
              <a:t>3. </a:t>
            </a:r>
            <a:r>
              <a:rPr lang="en-US" dirty="0"/>
              <a:t>What tolerance did you use?</a:t>
            </a:r>
          </a:p>
          <a:p>
            <a:endParaRPr lang="en-US" dirty="0"/>
          </a:p>
          <a:p>
            <a:r>
              <a:rPr lang="en-US" dirty="0"/>
              <a:t>Will the bolt fit in the hole, YES or NO? </a:t>
            </a:r>
          </a:p>
        </p:txBody>
      </p:sp>
      <p:pic>
        <p:nvPicPr>
          <p:cNvPr id="8" name="Picture 2" descr="C:\Users\Jeremy\AppData\Local\Temp\SNAGHTML34155e7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88475"/>
            <a:ext cx="5410200" cy="19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33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38400"/>
            <a:ext cx="5848684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949693"/>
            <a:ext cx="1563635" cy="5056183"/>
          </a:xfrm>
          <a:prstGeom prst="rect">
            <a:avLst/>
          </a:prstGeom>
        </p:spPr>
      </p:pic>
      <p:pic>
        <p:nvPicPr>
          <p:cNvPr id="3080" name="Picture 8" descr="C:\Users\Jeremy\AppData\Local\Temp\SNAGHTML1003a3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7" y="2362200"/>
            <a:ext cx="21812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226" y="1219200"/>
            <a:ext cx="7696200" cy="464820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Datum and Datum Target Designations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(Hold down A-Z to pick a letter)</a:t>
            </a:r>
          </a:p>
          <a:p>
            <a:pPr lvl="2"/>
            <a:r>
              <a:rPr lang="en-US" sz="2000" dirty="0">
                <a:solidFill>
                  <a:schemeClr val="tx2"/>
                </a:solidFill>
              </a:rPr>
              <a:t>Click-point defines leader line anchor point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161" y="2662908"/>
            <a:ext cx="4695291" cy="3245181"/>
          </a:xfrm>
          <a:prstGeom prst="rect">
            <a:avLst/>
          </a:prstGeom>
        </p:spPr>
      </p:pic>
      <p:pic>
        <p:nvPicPr>
          <p:cNvPr id="10" name="Picture 9" descr="C:\Users\Jeremy\AppData\Local\Temp\SNAGHTML6583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" y="3924299"/>
            <a:ext cx="33813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402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42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Building Annotations Demo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Jeremy\AppData\Local\Temp\SNAGHTML16075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60" y="2057400"/>
            <a:ext cx="572388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88414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Associating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Working with Datums and Feature Checks </a:t>
            </a:r>
          </a:p>
        </p:txBody>
      </p:sp>
    </p:spTree>
    <p:extLst>
      <p:ext uri="{BB962C8B-B14F-4D97-AF65-F5344CB8AC3E}">
        <p14:creationId xmlns:p14="http://schemas.microsoft.com/office/powerpoint/2010/main" val="252728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1"/>
            <a:ext cx="8001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704" y="2133600"/>
            <a:ext cx="5552191" cy="399800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33400" y="27342"/>
            <a:ext cx="8153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GD&amp;T Annotations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307069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Anatomy of an Annotation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" y="1899984"/>
            <a:ext cx="1148003" cy="446523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56260" y="2689860"/>
            <a:ext cx="4183380" cy="1348740"/>
            <a:chOff x="556260" y="2689860"/>
            <a:chExt cx="4183380" cy="1348740"/>
          </a:xfrm>
        </p:grpSpPr>
        <p:cxnSp>
          <p:nvCxnSpPr>
            <p:cNvPr id="12" name="Elbow Connector 11"/>
            <p:cNvCxnSpPr/>
            <p:nvPr/>
          </p:nvCxnSpPr>
          <p:spPr>
            <a:xfrm flipV="1">
              <a:off x="1752600" y="2743200"/>
              <a:ext cx="2743200" cy="1143000"/>
            </a:xfrm>
            <a:prstGeom prst="bentConnector3">
              <a:avLst>
                <a:gd name="adj1" fmla="val 55556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556260" y="3733800"/>
              <a:ext cx="1148003" cy="304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37893" y="3628565"/>
              <a:ext cx="1596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Surface Profile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66997" y="2689860"/>
              <a:ext cx="172643" cy="1600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1" name="Group 1040"/>
          <p:cNvGrpSpPr/>
          <p:nvPr/>
        </p:nvGrpSpPr>
        <p:grpSpPr>
          <a:xfrm>
            <a:off x="4114800" y="2153105"/>
            <a:ext cx="1834541" cy="696775"/>
            <a:chOff x="4114800" y="2153105"/>
            <a:chExt cx="1834541" cy="696775"/>
          </a:xfrm>
        </p:grpSpPr>
        <p:sp>
          <p:nvSpPr>
            <p:cNvPr id="1040" name="TextBox 1039"/>
            <p:cNvSpPr txBox="1"/>
            <p:nvPr/>
          </p:nvSpPr>
          <p:spPr>
            <a:xfrm>
              <a:off x="4114800" y="2153105"/>
              <a:ext cx="1834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Tolerance = 0.012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739641" y="2689860"/>
              <a:ext cx="518160" cy="1600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2" name="Group 1041"/>
          <p:cNvGrpSpPr/>
          <p:nvPr/>
        </p:nvGrpSpPr>
        <p:grpSpPr>
          <a:xfrm>
            <a:off x="5265420" y="2286000"/>
            <a:ext cx="3452361" cy="1200329"/>
            <a:chOff x="5265420" y="2286000"/>
            <a:chExt cx="3452361" cy="1200329"/>
          </a:xfrm>
        </p:grpSpPr>
        <p:sp>
          <p:nvSpPr>
            <p:cNvPr id="31" name="TextBox 30"/>
            <p:cNvSpPr txBox="1"/>
            <p:nvPr/>
          </p:nvSpPr>
          <p:spPr>
            <a:xfrm>
              <a:off x="6400800" y="2286000"/>
              <a:ext cx="23169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With an Alignment: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Primary Datum 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Secondary Datum 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Tertiary Datum C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65420" y="2689860"/>
              <a:ext cx="475028" cy="160020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3544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D05C33B4FE247A2EDB88B870A6246" ma:contentTypeVersion="3" ma:contentTypeDescription="Create a new document." ma:contentTypeScope="" ma:versionID="3c2cd3b8b9c990f02e751086bdedff85">
  <xsd:schema xmlns:xsd="http://www.w3.org/2001/XMLSchema" xmlns:xs="http://www.w3.org/2001/XMLSchema" xmlns:p="http://schemas.microsoft.com/office/2006/metadata/properties" xmlns:ns2="02507264-d98b-4027-bd06-e7f421967de1" xmlns:ns3="90f3057d-be35-426e-93f3-44736a1f2dc3" targetNamespace="http://schemas.microsoft.com/office/2006/metadata/properties" ma:root="true" ma:fieldsID="999ee92658e08dc72db12f49b34f0c49" ns2:_="" ns3:_="">
    <xsd:import namespace="02507264-d98b-4027-bd06-e7f421967de1"/>
    <xsd:import namespace="90f3057d-be35-426e-93f3-44736a1f2d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Siz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07264-d98b-4027-bd06-e7f421967d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3057d-be35-426e-93f3-44736a1f2dc3" elementFormDefault="qualified">
    <xsd:import namespace="http://schemas.microsoft.com/office/2006/documentManagement/types"/>
    <xsd:import namespace="http://schemas.microsoft.com/office/infopath/2007/PartnerControls"/>
    <xsd:element name="Size" ma:index="10" nillable="true" ma:displayName="Size" ma:internalName="Siz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ze xmlns="90f3057d-be35-426e-93f3-44736a1f2dc3" xsi:nil="true"/>
  </documentManagement>
</p:properties>
</file>

<file path=customXml/itemProps1.xml><?xml version="1.0" encoding="utf-8"?>
<ds:datastoreItem xmlns:ds="http://schemas.openxmlformats.org/officeDocument/2006/customXml" ds:itemID="{AD533139-9C9C-4A91-A133-CCBBF72A9994}"/>
</file>

<file path=customXml/itemProps2.xml><?xml version="1.0" encoding="utf-8"?>
<ds:datastoreItem xmlns:ds="http://schemas.openxmlformats.org/officeDocument/2006/customXml" ds:itemID="{967CC466-0C72-4B95-9D8C-DC4E38F9982B}"/>
</file>

<file path=customXml/itemProps3.xml><?xml version="1.0" encoding="utf-8"?>
<ds:datastoreItem xmlns:ds="http://schemas.openxmlformats.org/officeDocument/2006/customXml" ds:itemID="{C8FB067E-96DC-435A-8E3C-54EB1E21AC84}"/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1425</Words>
  <Application>Microsoft Office PowerPoint</Application>
  <PresentationFormat>On-screen Show (4:3)</PresentationFormat>
  <Paragraphs>470</Paragraphs>
  <Slides>84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Calibri</vt:lpstr>
      <vt:lpstr>Open Sans bold</vt:lpstr>
      <vt:lpstr>Open Sans Light</vt:lpstr>
      <vt:lpstr>Open Sans Semibold</vt:lpstr>
      <vt:lpstr>Office Theme</vt:lpstr>
      <vt:lpstr>GD&amp;T Inspection</vt:lpstr>
      <vt:lpstr>What is “GD&amp;T”  in the SA world?</vt:lpstr>
      <vt:lpstr>GD&amp;T Inspection</vt:lpstr>
      <vt:lpstr>GD&amp;T Inspection</vt:lpstr>
      <vt:lpstr>GD&amp;T Inspection</vt:lpstr>
      <vt:lpstr>GD&amp;T Inspection</vt:lpstr>
      <vt:lpstr>Building Annotations</vt:lpstr>
      <vt:lpstr>GD&amp;T Annotations</vt:lpstr>
      <vt:lpstr>PowerPoint Presentation</vt:lpstr>
      <vt:lpstr>PowerPoint Presentation</vt:lpstr>
      <vt:lpstr>GD&amp;T Annotations</vt:lpstr>
      <vt:lpstr>PowerPoint Presentation</vt:lpstr>
      <vt:lpstr>GD&amp;T Annotations</vt:lpstr>
      <vt:lpstr>GD&amp;T Annotations</vt:lpstr>
      <vt:lpstr>GD&amp;T Annotations</vt:lpstr>
      <vt:lpstr>GD&amp;T Annotations</vt:lpstr>
      <vt:lpstr>GD&amp;T Inspection</vt:lpstr>
      <vt:lpstr>GD&amp;T Inspection</vt:lpstr>
      <vt:lpstr>GD&amp;T Inspection</vt:lpstr>
      <vt:lpstr>GD&amp;T Inspection</vt:lpstr>
      <vt:lpstr>GD&amp;T Inspection</vt:lpstr>
      <vt:lpstr>PowerPoint Presentation</vt:lpstr>
      <vt:lpstr>PowerPoint Presentation</vt:lpstr>
      <vt:lpstr>PowerPoint Presentation</vt:lpstr>
      <vt:lpstr>PowerPoint Presentation</vt:lpstr>
      <vt:lpstr>Working Without CAD</vt:lpstr>
      <vt:lpstr>GD&amp;T Inspection</vt:lpstr>
      <vt:lpstr>GD&amp;T Inspection</vt:lpstr>
      <vt:lpstr>GD&amp;T Inspection</vt:lpstr>
      <vt:lpstr>GD&amp;T Inspection</vt:lpstr>
      <vt:lpstr>GD&amp;T Inspection</vt:lpstr>
      <vt:lpstr>Report Options</vt:lpstr>
      <vt:lpstr>Reporting</vt:lpstr>
      <vt:lpstr>Reporting</vt:lpstr>
      <vt:lpstr>Reporting</vt:lpstr>
      <vt:lpstr>Reporting</vt:lpstr>
      <vt:lpstr>Reporting</vt:lpstr>
      <vt:lpstr>Getting into the Details</vt:lpstr>
      <vt:lpstr>GD&amp;T Annotations</vt:lpstr>
      <vt:lpstr>Flatness</vt:lpstr>
      <vt:lpstr>Flatness</vt:lpstr>
      <vt:lpstr>GD&amp;T Annotations</vt:lpstr>
      <vt:lpstr>Orientation Checks</vt:lpstr>
      <vt:lpstr>GD&amp;T Annotations</vt:lpstr>
      <vt:lpstr>GD&amp;T Annotations</vt:lpstr>
      <vt:lpstr>GD&amp;T Annotations</vt:lpstr>
      <vt:lpstr>PowerPoint Presentation</vt:lpstr>
      <vt:lpstr>PowerPoint Presentation</vt:lpstr>
      <vt:lpstr>GD&amp;T Annotations</vt:lpstr>
      <vt:lpstr>GD&amp;T Annotations</vt:lpstr>
      <vt:lpstr>GD&amp;T Annotations</vt:lpstr>
      <vt:lpstr>Feature Check Properties</vt:lpstr>
      <vt:lpstr>PowerPoint Presentation</vt:lpstr>
      <vt:lpstr>Building Feature Checks</vt:lpstr>
      <vt:lpstr>Building Feature Checks</vt:lpstr>
      <vt:lpstr>Building Feature Checks</vt:lpstr>
      <vt:lpstr>Datum Alignment</vt:lpstr>
      <vt:lpstr>Datum Alignment</vt:lpstr>
      <vt:lpstr>Datum Alignment</vt:lpstr>
      <vt:lpstr>Datum Alignment</vt:lpstr>
      <vt:lpstr>PowerPoint Presentation</vt:lpstr>
      <vt:lpstr>PowerPoint Presentation</vt:lpstr>
      <vt:lpstr>Datum Alignment</vt:lpstr>
      <vt:lpstr>Datum Alignment</vt:lpstr>
      <vt:lpstr>Datum Alignment</vt:lpstr>
      <vt:lpstr>Evaluations Tools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Troubleshooting</vt:lpstr>
      <vt:lpstr>Demo- Basic Fit &amp; Link</vt:lpstr>
      <vt:lpstr>Reporting</vt:lpstr>
      <vt:lpstr>Reporting</vt:lpstr>
      <vt:lpstr>Reporting</vt:lpstr>
      <vt:lpstr>Reporting</vt:lpstr>
      <vt:lpstr>Datum Alignment</vt:lpstr>
      <vt:lpstr>Concentricity</vt:lpstr>
      <vt:lpstr>GD&amp;T Inspection</vt:lpstr>
      <vt:lpstr>GD&amp;T Annotations</vt:lpstr>
      <vt:lpstr>Building Annotations Demo</vt:lpstr>
      <vt:lpstr>Associating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</dc:creator>
  <cp:lastModifiedBy>Jeremy Winn</cp:lastModifiedBy>
  <cp:revision>152</cp:revision>
  <dcterms:created xsi:type="dcterms:W3CDTF">2006-08-16T00:00:00Z</dcterms:created>
  <dcterms:modified xsi:type="dcterms:W3CDTF">2017-04-23T23:57:23Z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0x0101005ABD05C33B4FE247A2EDB88B870A6246</vt:lpwstr>
  </property>
</Properties>
</file>