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3"/>
  </p:notesMasterIdLst>
  <p:sldIdLst>
    <p:sldId id="256" r:id="rId2"/>
    <p:sldId id="264" r:id="rId3"/>
    <p:sldId id="263" r:id="rId4"/>
    <p:sldId id="261" r:id="rId5"/>
    <p:sldId id="257" r:id="rId6"/>
    <p:sldId id="258" r:id="rId7"/>
    <p:sldId id="260" r:id="rId8"/>
    <p:sldId id="269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3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475" autoAdjust="0"/>
  </p:normalViewPr>
  <p:slideViewPr>
    <p:cSldViewPr>
      <p:cViewPr varScale="1">
        <p:scale>
          <a:sx n="82" d="100"/>
          <a:sy n="82" d="100"/>
        </p:scale>
        <p:origin x="7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CBD89-4503-4354-8634-CD2C3118B2CF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6FF8F-3688-4195-8470-0736027AA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98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6FF8F-3688-4195-8470-0736027AA7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8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6FF8F-3688-4195-8470-0736027AA7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29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6FF8F-3688-4195-8470-0736027AA7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75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6FF8F-3688-4195-8470-0736027AA7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91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752600" y="2209800"/>
            <a:ext cx="5638800" cy="1828800"/>
          </a:xfrm>
        </p:spPr>
        <p:txBody>
          <a:bodyPr anchor="b">
            <a:normAutofit/>
          </a:bodyPr>
          <a:lstStyle>
            <a:lvl1pPr algn="ctr">
              <a:defRPr sz="4800" cap="all" baseline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gothick" panose="00000100000000000000" pitchFamily="2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B2BF0F0-4FF2-44E0-B92E-BD4AD1870541}" type="datetimeFigureOut">
              <a:rPr lang="en-US" smtClean="0"/>
              <a:t>4/27/2015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9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1FC99E-B561-4BFA-9CFA-E3C90AD4454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4B2BF0F0-4FF2-44E0-B92E-BD4AD1870541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9"/>
          </a:xfrm>
        </p:spPr>
        <p:txBody>
          <a:bodyPr rtlCol="0"/>
          <a:lstStyle>
            <a:lvl1pPr>
              <a:defRPr sz="2800"/>
            </a:lvl1pPr>
          </a:lstStyle>
          <a:p>
            <a:fld id="{1F1FC99E-B561-4BFA-9CFA-E3C90AD4454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7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F0F0-4FF2-44E0-B92E-BD4AD1870541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FC99E-B561-4BFA-9CFA-E3C90AD445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1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1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3"/>
            <a:ext cx="2209800" cy="365125"/>
          </a:xfrm>
        </p:spPr>
        <p:txBody>
          <a:bodyPr/>
          <a:lstStyle/>
          <a:p>
            <a:fld id="{4B2BF0F0-4FF2-44E0-B92E-BD4AD1870541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8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1F1FC99E-B561-4BFA-9CFA-E3C90AD4454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F0F0-4FF2-44E0-B92E-BD4AD1870541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1FC99E-B561-4BFA-9CFA-E3C90AD4454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1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F0F0-4FF2-44E0-B92E-BD4AD1870541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F1FC99E-B561-4BFA-9CFA-E3C90AD4454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B2BF0F0-4FF2-44E0-B92E-BD4AD1870541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F1FC99E-B561-4BFA-9CFA-E3C90AD4454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B2BF0F0-4FF2-44E0-B92E-BD4AD1870541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F1FC99E-B561-4BFA-9CFA-E3C90AD4454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F0F0-4FF2-44E0-B92E-BD4AD1870541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1FC99E-B561-4BFA-9CFA-E3C90AD445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867400"/>
            <a:ext cx="8153400" cy="990600"/>
          </a:xfrm>
        </p:spPr>
        <p:txBody>
          <a:bodyPr/>
          <a:lstStyle>
            <a:lvl1pPr algn="ctr">
              <a:defRPr>
                <a:solidFill>
                  <a:schemeClr val="accent4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867400" y="12893"/>
            <a:ext cx="2667000" cy="365125"/>
          </a:xfrm>
        </p:spPr>
        <p:txBody>
          <a:bodyPr/>
          <a:lstStyle/>
          <a:p>
            <a:fld id="{4B2BF0F0-4FF2-44E0-B92E-BD4AD1870541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1002" y="12700"/>
            <a:ext cx="54210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0"/>
            <a:ext cx="533400" cy="24447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1FC99E-B561-4BFA-9CFA-E3C90AD44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0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F0F0-4FF2-44E0-B92E-BD4AD1870541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1FC99E-B561-4BFA-9CFA-E3C90AD445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1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F0F0-4FF2-44E0-B92E-BD4AD1870541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F1FC99E-B561-4BFA-9CFA-E3C90AD4454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blipFill dpi="0" rotWithShape="1">
            <a:blip r:embed="rId2"/>
            <a:srcRect/>
            <a:stretch>
              <a:fillRect/>
            </a:stretch>
          </a:blipFill>
          <a:ln w="50800" cap="sq" cmpd="dbl" algn="ctr">
            <a:noFill/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B2BF0F0-4FF2-44E0-B92E-BD4AD1870541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2" y="6248207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3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F1FC99E-B561-4BFA-9CFA-E3C90AD445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2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Snap-fit assembly with SA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5" y="2286000"/>
            <a:ext cx="7803970" cy="16217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7122" y="6131327"/>
            <a:ext cx="2236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Zach Rogers &amp; Ashley Woolard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New River Kinematics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afterEffect">
                                  <p:stCondLst>
                                    <p:cond delay="3000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3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77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001"/>
                            </p:stCondLst>
                            <p:childTnLst>
                              <p:par>
                                <p:cTn id="12" presetID="32" presetClass="emph" presetSubtype="0" fill="remove" nodeType="afterEffect">
                                  <p:stCondLst>
                                    <p:cond delay="3000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3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7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116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4002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Rot by="120000"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3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" fill="hold">
                                          <p:stCondLst>
                                            <p:cond delay="7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" fill="hold">
                                          <p:stCondLst>
                                            <p:cond delay="116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6003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Rot by="120000"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" fill="hold">
                                          <p:stCondLst>
                                            <p:cond delay="3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" fill="hold">
                                          <p:stCondLst>
                                            <p:cond delay="7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" fill="hold">
                                          <p:stCondLst>
                                            <p:cond delay="116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8004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Rot by="120000"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" fill="hold">
                                          <p:stCondLst>
                                            <p:cond delay="3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" fill="hold">
                                          <p:stCondLst>
                                            <p:cond delay="7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116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5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Rot by="120000"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3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" fill="hold">
                                          <p:stCondLst>
                                            <p:cond delay="7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116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2006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3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7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116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4007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3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7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116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6008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Rot by="120000"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" fill="hold">
                                          <p:stCondLst>
                                            <p:cond delay="3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" fill="hold">
                                          <p:stCondLst>
                                            <p:cond delay="7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" fill="hold">
                                          <p:stCondLst>
                                            <p:cond delay="116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88009"/>
                            </p:stCondLst>
                            <p:childTnLst>
                              <p:par>
                                <p:cTn id="68" presetID="32" presetClass="emph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Rot by="120000"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" fill="hold">
                                          <p:stCondLst>
                                            <p:cond delay="3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" fill="hold">
                                          <p:stCondLst>
                                            <p:cond delay="7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" fill="hold">
                                          <p:stCondLst>
                                            <p:cond delay="116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Measure </a:t>
            </a:r>
            <a:r>
              <a:rPr lang="en-US" dirty="0"/>
              <a:t>Interfaces Between </a:t>
            </a:r>
            <a:r>
              <a:rPr lang="en-US" dirty="0" smtClean="0"/>
              <a:t>Components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2000" y="1600200"/>
            <a:ext cx="7020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332399"/>
            <a:ext cx="9144000" cy="523220"/>
          </a:xfrm>
          <a:prstGeom prst="rect">
            <a:avLst/>
          </a:prstGeom>
          <a:gradFill>
            <a:gsLst>
              <a:gs pos="6000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97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Define</a:t>
            </a:r>
            <a:r>
              <a:rPr lang="en-US" i="1" dirty="0" smtClean="0"/>
              <a:t> </a:t>
            </a:r>
            <a:r>
              <a:rPr lang="en-US" i="1" dirty="0"/>
              <a:t>Relationships</a:t>
            </a:r>
            <a:r>
              <a:rPr lang="en-US" dirty="0"/>
              <a:t> between </a:t>
            </a:r>
            <a:r>
              <a:rPr lang="en-US" dirty="0" smtClean="0"/>
              <a:t>interfaces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047" y="1600200"/>
            <a:ext cx="737190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gradFill>
            <a:gsLst>
              <a:gs pos="6000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r"/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533400" y="2863268"/>
            <a:ext cx="1371600" cy="685800"/>
          </a:xfrm>
          <a:prstGeom prst="ellipse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Optimize </a:t>
            </a:r>
            <a:r>
              <a:rPr lang="en-US" i="1" dirty="0"/>
              <a:t>Relationships</a:t>
            </a:r>
            <a:r>
              <a:rPr lang="en-US" dirty="0"/>
              <a:t> via </a:t>
            </a:r>
            <a:r>
              <a:rPr lang="en-US" i="1" dirty="0"/>
              <a:t>Relationship Fit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047" y="1600200"/>
            <a:ext cx="737190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gradFill>
            <a:gsLst>
              <a:gs pos="6000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r"/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 bwMode="auto">
          <a:xfrm>
            <a:off x="1021557" y="3730838"/>
            <a:ext cx="1657350" cy="10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5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Optimize </a:t>
            </a:r>
            <a:r>
              <a:rPr lang="en-US" i="1" dirty="0"/>
              <a:t>Relationships</a:t>
            </a:r>
            <a:r>
              <a:rPr lang="en-US" dirty="0"/>
              <a:t> via </a:t>
            </a:r>
            <a:r>
              <a:rPr lang="en-US" i="1" dirty="0"/>
              <a:t>Relationship Fit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047" y="1600200"/>
            <a:ext cx="737190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gradFill>
            <a:gsLst>
              <a:gs pos="6000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r"/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 bwMode="auto">
          <a:xfrm>
            <a:off x="1019176" y="3730838"/>
            <a:ext cx="1657350" cy="10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18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Optimize </a:t>
            </a:r>
            <a:r>
              <a:rPr lang="en-US" i="1" dirty="0"/>
              <a:t>Relationships</a:t>
            </a:r>
            <a:r>
              <a:rPr lang="en-US" dirty="0"/>
              <a:t> via </a:t>
            </a:r>
            <a:r>
              <a:rPr lang="en-US" i="1" dirty="0"/>
              <a:t>Relationship Fit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047" y="1600200"/>
            <a:ext cx="737190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339542"/>
            <a:ext cx="9144000" cy="523220"/>
          </a:xfrm>
          <a:prstGeom prst="rect">
            <a:avLst/>
          </a:prstGeom>
          <a:gradFill>
            <a:gsLst>
              <a:gs pos="6000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r"/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 bwMode="auto">
          <a:xfrm>
            <a:off x="1019176" y="3730838"/>
            <a:ext cx="1657350" cy="10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7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Evaluate &amp; Refine </a:t>
            </a:r>
            <a:r>
              <a:rPr lang="en-US" i="1" dirty="0" smtClean="0"/>
              <a:t>Relationship </a:t>
            </a:r>
            <a:r>
              <a:rPr lang="en-US" i="1" dirty="0"/>
              <a:t>Fit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047" y="1600200"/>
            <a:ext cx="737190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C:\Users\Zach\AppData\Local\Temp\SNAGHTML150406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4" y="2895600"/>
            <a:ext cx="2142236" cy="25145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 bwMode="auto">
          <a:xfrm>
            <a:off x="1007271" y="3730838"/>
            <a:ext cx="1657350" cy="10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62200" y="3962400"/>
            <a:ext cx="4953000" cy="817424"/>
          </a:xfrm>
          <a:prstGeom prst="roundRect">
            <a:avLst>
              <a:gd name="adj" fmla="val 24121"/>
            </a:avLst>
          </a:prstGeom>
          <a:gradFill flip="none" rotWithShape="1">
            <a:gsLst>
              <a:gs pos="43000">
                <a:schemeClr val="bg1">
                  <a:alpha val="44000"/>
                </a:schemeClr>
              </a:gs>
              <a:gs pos="0">
                <a:schemeClr val="tx1">
                  <a:lumMod val="50000"/>
                  <a:lumOff val="50000"/>
                  <a:alpha val="78000"/>
                </a:schemeClr>
              </a:gs>
            </a:gsLst>
            <a:lin ang="16200000" scaled="1"/>
            <a:tileRect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Relationship Constraints provide for Gap &amp; Interference management</a:t>
            </a:r>
            <a:endParaRPr lang="en-US" sz="2000" b="1" dirty="0">
              <a:solidFill>
                <a:schemeClr val="tx2"/>
              </a:solidFill>
            </a:endParaRPr>
          </a:p>
        </p:txBody>
      </p:sp>
      <p:cxnSp>
        <p:nvCxnSpPr>
          <p:cNvPr id="9" name="Elbow Connector 8"/>
          <p:cNvCxnSpPr>
            <a:stCxn id="4" idx="4"/>
          </p:cNvCxnSpPr>
          <p:nvPr/>
        </p:nvCxnSpPr>
        <p:spPr>
          <a:xfrm rot="16200000" flipH="1">
            <a:off x="1952405" y="3875770"/>
            <a:ext cx="399364" cy="420225"/>
          </a:xfrm>
          <a:prstGeom prst="bentConnector2">
            <a:avLst/>
          </a:prstGeom>
          <a:ln w="57150">
            <a:solidFill>
              <a:schemeClr val="tx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838200" y="3276601"/>
            <a:ext cx="2207550" cy="609600"/>
          </a:xfrm>
          <a:prstGeom prst="ellipse">
            <a:avLst/>
          </a:prstGeom>
          <a:noFill/>
          <a:ln w="762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gradFill>
            <a:gsLst>
              <a:gs pos="6000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r"/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7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 &amp; Refine </a:t>
            </a:r>
            <a:r>
              <a:rPr lang="en-US" i="1" dirty="0"/>
              <a:t>Relationship Fit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047" y="1600200"/>
            <a:ext cx="737190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332399"/>
            <a:ext cx="9144000" cy="523220"/>
          </a:xfrm>
          <a:prstGeom prst="rect">
            <a:avLst/>
          </a:prstGeom>
          <a:gradFill>
            <a:gsLst>
              <a:gs pos="6000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r"/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3962400"/>
            <a:ext cx="4876800" cy="817424"/>
          </a:xfrm>
          <a:prstGeom prst="roundRect">
            <a:avLst>
              <a:gd name="adj" fmla="val 24121"/>
            </a:avLst>
          </a:prstGeom>
          <a:gradFill flip="none" rotWithShape="1">
            <a:gsLst>
              <a:gs pos="43000">
                <a:schemeClr val="bg1">
                  <a:alpha val="44000"/>
                </a:schemeClr>
              </a:gs>
              <a:gs pos="0">
                <a:schemeClr val="tx1">
                  <a:lumMod val="50000"/>
                  <a:lumOff val="50000"/>
                  <a:alpha val="78000"/>
                </a:schemeClr>
              </a:gs>
            </a:gsLst>
            <a:lin ang="16200000" scaled="1"/>
            <a:tileRect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With Constraints defined, Relationships provide Optimized Position Determination</a:t>
            </a:r>
            <a:endParaRPr lang="en-US" sz="2000" b="1" dirty="0">
              <a:solidFill>
                <a:schemeClr val="tx2"/>
              </a:solidFill>
            </a:endParaRPr>
          </a:p>
        </p:txBody>
      </p:sp>
      <p:cxnSp>
        <p:nvCxnSpPr>
          <p:cNvPr id="11" name="Elbow Connector 10"/>
          <p:cNvCxnSpPr>
            <a:stCxn id="9" idx="4"/>
          </p:cNvCxnSpPr>
          <p:nvPr/>
        </p:nvCxnSpPr>
        <p:spPr>
          <a:xfrm rot="16200000" flipH="1">
            <a:off x="1952405" y="3875770"/>
            <a:ext cx="399364" cy="420225"/>
          </a:xfrm>
          <a:prstGeom prst="bentConnector2">
            <a:avLst/>
          </a:prstGeom>
          <a:ln w="57150">
            <a:solidFill>
              <a:schemeClr val="tx2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 bwMode="auto">
          <a:xfrm>
            <a:off x="1019176" y="3730838"/>
            <a:ext cx="1657350" cy="10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838200" y="3276601"/>
            <a:ext cx="2207550" cy="609600"/>
          </a:xfrm>
          <a:prstGeom prst="ellipse">
            <a:avLst/>
          </a:prstGeom>
          <a:noFill/>
          <a:ln w="762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dirty="0"/>
              <a:t>Finish </a:t>
            </a:r>
            <a:r>
              <a:rPr lang="en-US" dirty="0" smtClean="0"/>
              <a:t>perfectly </a:t>
            </a:r>
            <a:r>
              <a:rPr lang="en-US" dirty="0"/>
              <a:t>fitting </a:t>
            </a:r>
            <a:r>
              <a:rPr lang="en-US" dirty="0" smtClean="0"/>
              <a:t>assembly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281" y="1600200"/>
            <a:ext cx="7020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gradFill>
            <a:gsLst>
              <a:gs pos="6000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r"/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 perfectly fitting assembly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2000" y="1600200"/>
            <a:ext cx="7020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gradFill>
            <a:gsLst>
              <a:gs pos="6000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r"/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Relationships = Virtual Assembly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61" b="717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64" t="20456" b="29940"/>
          <a:stretch/>
        </p:blipFill>
        <p:spPr>
          <a:xfrm>
            <a:off x="-10886" y="2921447"/>
            <a:ext cx="9037642" cy="410028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191000" y="5535609"/>
            <a:ext cx="1524000" cy="1044582"/>
            <a:chOff x="4191000" y="5535609"/>
            <a:chExt cx="1524000" cy="1044582"/>
          </a:xfrm>
          <a:scene3d>
            <a:camera prst="isometricRightUp">
              <a:rot lat="11700000" lon="1800000" rev="0"/>
            </a:camera>
            <a:lightRig rig="threePt" dir="t"/>
          </a:scene3d>
        </p:grpSpPr>
        <p:cxnSp>
          <p:nvCxnSpPr>
            <p:cNvPr id="8" name="Straight Arrow Connector 7"/>
            <p:cNvCxnSpPr/>
            <p:nvPr/>
          </p:nvCxnSpPr>
          <p:spPr>
            <a:xfrm flipH="1">
              <a:off x="4191000" y="6057900"/>
              <a:ext cx="1524000" cy="0"/>
            </a:xfrm>
            <a:prstGeom prst="straightConnector1">
              <a:avLst/>
            </a:prstGeom>
            <a:ln w="53975">
              <a:solidFill>
                <a:schemeClr val="accent1"/>
              </a:solidFill>
              <a:headEnd type="triangle"/>
              <a:tailEnd type="triangle"/>
            </a:ln>
            <a:sp3d>
              <a:bevelT/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4953000" y="5535609"/>
              <a:ext cx="0" cy="1044582"/>
            </a:xfrm>
            <a:prstGeom prst="straightConnector1">
              <a:avLst/>
            </a:prstGeom>
            <a:ln w="53975">
              <a:solidFill>
                <a:schemeClr val="accent5"/>
              </a:solidFill>
              <a:headEnd type="triangle"/>
              <a:tailEnd type="triangle"/>
            </a:ln>
            <a:sp3d>
              <a:bevelT/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841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467600" cy="1323439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Determine fit-up, before you don’t fit-up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Virtual Assembly</a:t>
            </a:r>
            <a:endParaRPr lang="en-US" dirty="0"/>
          </a:p>
        </p:txBody>
      </p:sp>
      <p:pic>
        <p:nvPicPr>
          <p:cNvPr id="10" name="Picture 2" descr="http://cache.lego.com/r/www/-/media/portal%20v2010/errors/404%20mainstage%20image.jpg?l.r2=1953967734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457405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00927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Relationships = Virtual Assembly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71" b="82382" l="0" r="960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32" b="17687"/>
          <a:stretch/>
        </p:blipFill>
        <p:spPr>
          <a:xfrm>
            <a:off x="0" y="1981200"/>
            <a:ext cx="9144000" cy="4267201"/>
          </a:xfrm>
          <a:prstGeom prst="rect">
            <a:avLst/>
          </a:prstGeom>
        </p:spPr>
      </p:pic>
      <p:pic>
        <p:nvPicPr>
          <p:cNvPr id="7" name="Picture 20" descr="http://www.playminifigures.com/sites/default/files/minifigure/welder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4724400"/>
            <a:ext cx="838200" cy="123837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7" b="84285" l="5134" r="94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" t="9048" r="5833" b="14695"/>
          <a:stretch/>
        </p:blipFill>
        <p:spPr>
          <a:xfrm>
            <a:off x="304800" y="381000"/>
            <a:ext cx="8382000" cy="4495801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6" name="Picture 22" descr="http://www.playminifigures.com/sites/default/files/minifigure/71001seacapta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200400"/>
            <a:ext cx="1066800" cy="88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428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Solve Problems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Virtual Assembly helps</a:t>
            </a:r>
            <a:r>
              <a:rPr lang="en-US" baseline="0" dirty="0" smtClean="0"/>
              <a:t> solve many challenging manufacturing problems</a:t>
            </a:r>
          </a:p>
          <a:p>
            <a:pPr lvl="1"/>
            <a:r>
              <a:rPr lang="en-US" baseline="0" dirty="0" smtClean="0"/>
              <a:t>Dealing with tolerance stack-up</a:t>
            </a:r>
          </a:p>
          <a:p>
            <a:pPr lvl="1"/>
            <a:r>
              <a:rPr lang="en-US" baseline="0" dirty="0" smtClean="0"/>
              <a:t>Managing conflicting requirements</a:t>
            </a:r>
          </a:p>
          <a:p>
            <a:pPr lvl="1"/>
            <a:r>
              <a:rPr lang="en-US" baseline="0" dirty="0" smtClean="0"/>
              <a:t>Impossible tolerances</a:t>
            </a:r>
          </a:p>
          <a:p>
            <a:pPr lvl="1"/>
            <a:r>
              <a:rPr lang="en-US" dirty="0" smtClean="0"/>
              <a:t>Match-fit construction</a:t>
            </a:r>
            <a:endParaRPr lang="en-US" baseline="0" dirty="0" smtClean="0"/>
          </a:p>
        </p:txBody>
      </p:sp>
      <p:pic>
        <p:nvPicPr>
          <p:cNvPr id="9" name="Picture 14" descr="http://vignette2.wikia.nocookie.net/p__/images/4/40/Emmet.jpg/revision/latest?cb=20140210161857&amp;path-prefix=protagonis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100000" l="0" r="100000">
                        <a14:foregroundMark x1="96944" y1="73125" x2="556" y2="72500"/>
                        <a14:foregroundMark x1="16389" y1="77292" x2="34167" y2="82500"/>
                        <a14:foregroundMark x1="38333" y1="81458" x2="15556" y2="93542"/>
                        <a14:foregroundMark x1="28889" y1="78750" x2="8056" y2="78125"/>
                        <a14:foregroundMark x1="27778" y1="78333" x2="2222" y2="88750"/>
                        <a14:foregroundMark x1="27222" y1="79792" x2="11389" y2="88333"/>
                        <a14:foregroundMark x1="36667" y1="77708" x2="28333" y2="90000"/>
                        <a14:foregroundMark x1="26944" y1="93958" x2="84722" y2="94375"/>
                        <a14:foregroundMark x1="90000" y1="76875" x2="76389" y2="89583"/>
                        <a14:foregroundMark x1="93056" y1="76875" x2="85278" y2="91458"/>
                        <a14:foregroundMark x1="96111" y1="78750" x2="85556" y2="94375"/>
                        <a14:foregroundMark x1="3611" y1="77708" x2="4167" y2="94792"/>
                        <a14:foregroundMark x1="10556" y1="82917" x2="6667" y2="91458"/>
                        <a14:foregroundMark x1="7500" y1="78333" x2="6667" y2="90000"/>
                        <a14:foregroundMark x1="89722" y1="96875" x2="8056" y2="96875"/>
                        <a14:foregroundMark x1="96111" y1="82500" x2="92222" y2="96667"/>
                        <a14:foregroundMark x1="94167" y1="97292" x2="6944" y2="97708"/>
                        <a14:foregroundMark x1="85278" y1="55000" x2="83611" y2="70833"/>
                        <a14:foregroundMark x1="94444" y1="52292" x2="91111" y2="72292"/>
                        <a14:foregroundMark x1="95000" y1="53542" x2="94444" y2="77292"/>
                        <a14:foregroundMark x1="22500" y1="63125" x2="25833" y2="74167"/>
                        <a14:foregroundMark x1="18889" y1="65000" x2="12500" y2="81250"/>
                        <a14:foregroundMark x1="10556" y1="58333" x2="8611" y2="80208"/>
                        <a14:foregroundMark x1="4722" y1="56042" x2="4722" y2="80625"/>
                        <a14:foregroundMark x1="5000" y1="60208" x2="3056" y2="95833"/>
                        <a14:foregroundMark x1="9167" y1="51250" x2="17500" y2="79375"/>
                        <a14:foregroundMark x1="18889" y1="53750" x2="15833" y2="77917"/>
                        <a14:foregroundMark x1="23889" y1="59792" x2="3056" y2="62083"/>
                        <a14:foregroundMark x1="50833" y1="18542" x2="50833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942771"/>
            <a:ext cx="2936422" cy="391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62" y="3733800"/>
            <a:ext cx="4783835" cy="35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1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4" b="100000" l="9347" r="992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4"/>
          <a:stretch/>
        </p:blipFill>
        <p:spPr bwMode="auto">
          <a:xfrm>
            <a:off x="3929719" y="3613274"/>
            <a:ext cx="4235785" cy="32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you can do with Virtual Assembly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70" b="69131" l="13107" r="90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3" t="15625" b="24924"/>
          <a:stretch/>
        </p:blipFill>
        <p:spPr bwMode="auto">
          <a:xfrm>
            <a:off x="2845793" y="1314574"/>
            <a:ext cx="455916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58" b="91953" l="21416" r="75045">
                        <a14:foregroundMark x1="60526" y1="57124" x2="58530" y2="81398"/>
                        <a14:foregroundMark x1="54537" y1="26913" x2="55172" y2="18206"/>
                        <a14:foregroundMark x1="39837" y1="52770" x2="40653" y2="37863"/>
                        <a14:foregroundMark x1="47459" y1="56332" x2="48548" y2="41821"/>
                        <a14:foregroundMark x1="55354" y1="59499" x2="56080" y2="45251"/>
                        <a14:backgroundMark x1="37840" y1="43404" x2="39564" y2="43931"/>
                        <a14:backgroundMark x1="45826" y1="46966" x2="47368" y2="47625"/>
                        <a14:backgroundMark x1="53539" y1="50528" x2="54991" y2="51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3" t="4940" r="26923" b="9826"/>
          <a:stretch/>
        </p:blipFill>
        <p:spPr bwMode="auto">
          <a:xfrm>
            <a:off x="7162800" y="1956850"/>
            <a:ext cx="2083793" cy="241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6503393" y="5024599"/>
            <a:ext cx="1066800" cy="196831"/>
          </a:xfrm>
          <a:prstGeom prst="straightConnector1">
            <a:avLst/>
          </a:prstGeom>
          <a:ln w="4445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6" descr="http://www.playminifigures.com/sites/default/files/minifigure/carpente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782" y="2456282"/>
            <a:ext cx="5042671" cy="419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91000" y="1409289"/>
            <a:ext cx="4953000" cy="462022"/>
          </a:xfrm>
          <a:prstGeom prst="roundRect">
            <a:avLst>
              <a:gd name="adj" fmla="val 24121"/>
            </a:avLst>
          </a:prstGeom>
          <a:gradFill flip="none" rotWithShape="1">
            <a:gsLst>
              <a:gs pos="43000">
                <a:schemeClr val="bg1">
                  <a:alpha val="44000"/>
                </a:schemeClr>
              </a:gs>
              <a:gs pos="0">
                <a:schemeClr val="tx1">
                  <a:lumMod val="50000"/>
                  <a:lumOff val="50000"/>
                  <a:alpha val="78000"/>
                </a:schemeClr>
              </a:gs>
            </a:gsLst>
            <a:lin ang="16200000" scaled="1"/>
            <a:tileRect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Perfect guide, track, and magnet alignment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1200" y="4021674"/>
            <a:ext cx="3676637" cy="462022"/>
          </a:xfrm>
          <a:prstGeom prst="roundRect">
            <a:avLst>
              <a:gd name="adj" fmla="val 24121"/>
            </a:avLst>
          </a:prstGeom>
          <a:gradFill flip="none" rotWithShape="1">
            <a:gsLst>
              <a:gs pos="43000">
                <a:schemeClr val="bg1">
                  <a:alpha val="44000"/>
                </a:schemeClr>
              </a:gs>
              <a:gs pos="0">
                <a:schemeClr val="tx1">
                  <a:lumMod val="50000"/>
                  <a:lumOff val="50000"/>
                  <a:alpha val="78000"/>
                </a:schemeClr>
              </a:gs>
            </a:gsLst>
            <a:lin ang="16200000" scaled="1"/>
            <a:tileRect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Weldments and block assembly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2408" y="5395925"/>
            <a:ext cx="2592884" cy="462022"/>
          </a:xfrm>
          <a:prstGeom prst="roundRect">
            <a:avLst>
              <a:gd name="adj" fmla="val 24121"/>
            </a:avLst>
          </a:prstGeom>
          <a:gradFill flip="none" rotWithShape="1">
            <a:gsLst>
              <a:gs pos="43000">
                <a:schemeClr val="bg1">
                  <a:alpha val="44000"/>
                </a:schemeClr>
              </a:gs>
              <a:gs pos="0">
                <a:schemeClr val="tx1">
                  <a:lumMod val="50000"/>
                  <a:lumOff val="50000"/>
                  <a:alpha val="78000"/>
                </a:schemeClr>
              </a:gs>
            </a:gsLst>
            <a:lin ang="16200000" scaled="1"/>
            <a:tileRect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Mate/Join Operations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63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s-media-cache-ak0.pinimg.com/originals/4c/16/60/4c16606121b78c471c2e26505ffc2a8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8400" y="2670714"/>
            <a:ext cx="2700490" cy="426348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s-media-cache-ak0.pinimg.com/originals/4c/16/60/4c16606121b78c471c2e26505ffc2a8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9347" y="2665052"/>
            <a:ext cx="2714022" cy="433425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Relationships =</a:t>
            </a:r>
            <a:r>
              <a:rPr lang="en-US" baseline="0" dirty="0" smtClean="0"/>
              <a:t> </a:t>
            </a:r>
            <a:r>
              <a:rPr lang="en-US" dirty="0" smtClean="0"/>
              <a:t>Virtual</a:t>
            </a:r>
            <a:r>
              <a:rPr lang="en-US" baseline="0" dirty="0" smtClean="0"/>
              <a:t>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Relationships can </a:t>
            </a:r>
            <a:r>
              <a:rPr lang="en-US" baseline="0" dirty="0" smtClean="0"/>
              <a:t>define how parts come together</a:t>
            </a:r>
          </a:p>
          <a:p>
            <a:r>
              <a:rPr lang="en-US" baseline="0" dirty="0" smtClean="0"/>
              <a:t>Fits can be evaluated before assembly takes place</a:t>
            </a:r>
          </a:p>
          <a:p>
            <a:r>
              <a:rPr lang="en-US" dirty="0"/>
              <a:t>W</a:t>
            </a:r>
            <a:r>
              <a:rPr lang="en-US" baseline="0" dirty="0" smtClean="0"/>
              <a:t>hy is this important?</a:t>
            </a:r>
          </a:p>
        </p:txBody>
      </p:sp>
      <p:pic>
        <p:nvPicPr>
          <p:cNvPr id="10242" name="Picture 2" descr="http://upload.wikimedia.org/wikipedia/commons/thumb/1/1a/Lego_dimensions.svg/2000px-Lego_dimensions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14" y="3848100"/>
            <a:ext cx="5014686" cy="250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3096689"/>
            <a:ext cx="1790683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0" dirty="0"/>
              <a:t>Tolerances.</a:t>
            </a:r>
          </a:p>
        </p:txBody>
      </p:sp>
    </p:spTree>
    <p:extLst>
      <p:ext uri="{BB962C8B-B14F-4D97-AF65-F5344CB8AC3E}">
        <p14:creationId xmlns:p14="http://schemas.microsoft.com/office/powerpoint/2010/main" val="1690768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Relationships = Virtual Assembly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Can be used like queries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>(e.g. how far as these points</a:t>
            </a:r>
            <a:r>
              <a:rPr lang="en-US" sz="2400" baseline="0" dirty="0" smtClean="0"/>
              <a:t> from that surface)</a:t>
            </a:r>
            <a:endParaRPr lang="en-US" sz="2800" baseline="0" dirty="0" smtClean="0"/>
          </a:p>
          <a:p>
            <a:r>
              <a:rPr lang="en-US" baseline="0" dirty="0" smtClean="0"/>
              <a:t>Are DYNAMIC, so unlike queries, they update continuously</a:t>
            </a:r>
          </a:p>
        </p:txBody>
      </p:sp>
      <p:pic>
        <p:nvPicPr>
          <p:cNvPr id="4" name="Moving Block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4400" y="3089728"/>
            <a:ext cx="3403600" cy="3768272"/>
          </a:xfrm>
          <a:prstGeom prst="rect">
            <a:avLst/>
          </a:prstGeom>
        </p:spPr>
      </p:pic>
      <p:pic>
        <p:nvPicPr>
          <p:cNvPr id="10" name="Picture 4" descr="http://www.playminifigures.com/sites/default/files/motorcycle_mechani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15" b="89537" l="20625" r="61979">
                        <a14:foregroundMark x1="51510" y1="48148" x2="55156" y2="50463"/>
                        <a14:foregroundMark x1="52552" y1="62593" x2="55417" y2="79907"/>
                        <a14:foregroundMark x1="52083" y1="47407" x2="54115" y2="48704"/>
                        <a14:backgroundMark x1="48750" y1="76019" x2="48333" y2="83056"/>
                        <a14:backgroundMark x1="55573" y1="60000" x2="56302" y2="6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11" t="23070" r="36859" b="11531"/>
          <a:stretch/>
        </p:blipFill>
        <p:spPr bwMode="auto">
          <a:xfrm>
            <a:off x="152400" y="3380586"/>
            <a:ext cx="4172859" cy="354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422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Relationships = Virtual Assembly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aseline="0" dirty="0" smtClean="0"/>
              <a:t>Are DYNAMIC, so they can be used for fitting too</a:t>
            </a:r>
            <a:r>
              <a:rPr lang="en-US" dirty="0"/>
              <a:t>!</a:t>
            </a:r>
            <a:endParaRPr lang="en-US" baseline="0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743200"/>
            <a:ext cx="737190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033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To: Use SA to Assemble a boat</a:t>
            </a:r>
            <a:endParaRPr lang="en-US" dirty="0"/>
          </a:p>
        </p:txBody>
      </p:sp>
      <p:pic>
        <p:nvPicPr>
          <p:cNvPr id="1026" name="Picture 2" descr="C:\Users\Zach\AppData\Local\Temp\SNAGHTML6072f5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047" y="1600200"/>
            <a:ext cx="737190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01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meyerwerft.de/media/03_werft/unternehmen/Blockbau-Prinzip_W7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81886"/>
            <a:ext cx="67437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oo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547.3427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038" y="1600200"/>
            <a:ext cx="7019925" cy="3962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Construct </a:t>
            </a:r>
            <a:r>
              <a:rPr lang="en-US" dirty="0"/>
              <a:t>Base </a:t>
            </a:r>
            <a:r>
              <a:rPr lang="en-US" dirty="0" smtClean="0"/>
              <a:t>Components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gradFill>
            <a:gsLst>
              <a:gs pos="6000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238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Leg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FF0000"/>
      </a:accent1>
      <a:accent2>
        <a:srgbClr val="FFDB00"/>
      </a:accent2>
      <a:accent3>
        <a:srgbClr val="EB641B"/>
      </a:accent3>
      <a:accent4>
        <a:srgbClr val="2DA2BF"/>
      </a:accent4>
      <a:accent5>
        <a:srgbClr val="39639D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lnDef>
      <a:spPr>
        <a:ln w="53975">
          <a:solidFill>
            <a:schemeClr val="tx2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0</TotalTime>
  <Words>199</Words>
  <Application>Microsoft Office PowerPoint</Application>
  <PresentationFormat>On-screen Show (4:3)</PresentationFormat>
  <Paragraphs>46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Legothick</vt:lpstr>
      <vt:lpstr>Tw Cen MT</vt:lpstr>
      <vt:lpstr>Wingdings</vt:lpstr>
      <vt:lpstr>Wingdings 2</vt:lpstr>
      <vt:lpstr>Median</vt:lpstr>
      <vt:lpstr>PowerPoint Presentation</vt:lpstr>
      <vt:lpstr>Virtual Assembly</vt:lpstr>
      <vt:lpstr>Solve Problems</vt:lpstr>
      <vt:lpstr>What you can do with Virtual Assembly</vt:lpstr>
      <vt:lpstr>Relationships = Virtual Assembly</vt:lpstr>
      <vt:lpstr>Relationships = Virtual Assembly</vt:lpstr>
      <vt:lpstr>Relationships = Virtual Assembly</vt:lpstr>
      <vt:lpstr>How To: Use SA to Assemble a boat</vt:lpstr>
      <vt:lpstr>Construct Base Components</vt:lpstr>
      <vt:lpstr>Measure Interfaces Between Components</vt:lpstr>
      <vt:lpstr>Define Relationships between interfaces</vt:lpstr>
      <vt:lpstr>Optimize Relationships via Relationship Fit</vt:lpstr>
      <vt:lpstr>Optimize Relationships via Relationship Fit</vt:lpstr>
      <vt:lpstr>Optimize Relationships via Relationship Fit</vt:lpstr>
      <vt:lpstr>Evaluate &amp; Refine Relationship Fit</vt:lpstr>
      <vt:lpstr>Evaluate &amp; Refine Relationship Fit</vt:lpstr>
      <vt:lpstr>Finish perfectly fitting assembly</vt:lpstr>
      <vt:lpstr>Finish perfectly fitting assembly</vt:lpstr>
      <vt:lpstr>Relationships = Virtual Assembly</vt:lpstr>
      <vt:lpstr>Relationships = Virtual Assembly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2015-04-27T06:02:52Z</dcterms:created>
  <dcterms:modified xsi:type="dcterms:W3CDTF">2015-04-27T06:03:56Z</dcterms:modified>
</cp:coreProperties>
</file>