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322" r:id="rId3"/>
    <p:sldId id="264" r:id="rId4"/>
    <p:sldId id="338" r:id="rId5"/>
    <p:sldId id="339" r:id="rId6"/>
    <p:sldId id="340" r:id="rId7"/>
    <p:sldId id="346" r:id="rId8"/>
    <p:sldId id="341" r:id="rId9"/>
    <p:sldId id="344" r:id="rId10"/>
    <p:sldId id="342" r:id="rId11"/>
    <p:sldId id="345" r:id="rId12"/>
    <p:sldId id="318" r:id="rId13"/>
  </p:sldIdLst>
  <p:sldSz cx="9144000" cy="5143500" type="screen16x9"/>
  <p:notesSz cx="6858000" cy="9144000"/>
  <p:embeddedFontLst>
    <p:embeddedFont>
      <p:font typeface="Oswald Light" panose="020B0604020202020204" charset="0"/>
      <p:regular r:id="rId15"/>
    </p:embeddedFont>
    <p:embeddedFont>
      <p:font typeface="Oswald Regular" panose="020B0604020202020204" charset="0"/>
      <p:regular r:id="rId16"/>
    </p:embeddedFont>
    <p:embeddedFont>
      <p:font typeface="Calibri" panose="020F0502020204030204" pitchFamily="34" charset="0"/>
      <p:regular r:id="rId17"/>
      <p:bold r:id="rId18"/>
      <p:italic r:id="rId19"/>
      <p:boldItalic r:id="rId2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/Closer/Sections" id="{AF0B00A3-D424-49E9-A636-C558FC005432}">
          <p14:sldIdLst>
            <p14:sldId id="256"/>
          </p14:sldIdLst>
        </p14:section>
        <p14:section name="Informational" id="{4F28F5B8-4E75-4DFD-BF53-9C2DCFF53814}">
          <p14:sldIdLst>
            <p14:sldId id="322"/>
            <p14:sldId id="264"/>
            <p14:sldId id="338"/>
            <p14:sldId id="339"/>
            <p14:sldId id="340"/>
            <p14:sldId id="346"/>
            <p14:sldId id="341"/>
            <p14:sldId id="344"/>
            <p14:sldId id="342"/>
            <p14:sldId id="345"/>
            <p14:sldId id="3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876"/>
    <a:srgbClr val="00BEFF"/>
    <a:srgbClr val="000000"/>
    <a:srgbClr val="9CF4FF"/>
    <a:srgbClr val="00B4FF"/>
    <a:srgbClr val="252525"/>
    <a:srgbClr val="FF0000"/>
    <a:srgbClr val="EBE600"/>
    <a:srgbClr val="A5CD00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81" autoAdjust="0"/>
    <p:restoredTop sz="93293" autoAdjust="0"/>
  </p:normalViewPr>
  <p:slideViewPr>
    <p:cSldViewPr snapToGrid="0" snapToObjects="1">
      <p:cViewPr varScale="1">
        <p:scale>
          <a:sx n="113" d="100"/>
          <a:sy n="113" d="100"/>
        </p:scale>
        <p:origin x="341" y="67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112" d="100"/>
          <a:sy n="112" d="100"/>
        </p:scale>
        <p:origin x="-5088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52EC2F-FAF6-5F46-B5DF-EAC4E2A6687B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3A1243-00B4-F04C-9060-9BD25731BC6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831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Instrument Properties</a:t>
            </a:r>
            <a:r>
              <a:rPr lang="en-US" baseline="0" dirty="0" smtClean="0"/>
              <a:t> &gt; Edit Uncertainty Variables</a:t>
            </a:r>
          </a:p>
          <a:p>
            <a:r>
              <a:rPr lang="en-US" baseline="0" dirty="0" smtClean="0"/>
              <a:t>Trackers, Total Stations and Laser Radar have angular and distance uncertainty components.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A1243-00B4-F04C-9060-9BD25731BC6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941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Instrument Properties</a:t>
            </a:r>
            <a:r>
              <a:rPr lang="en-US" baseline="0" dirty="0" smtClean="0"/>
              <a:t> &gt; Edit Uncertainty Variables</a:t>
            </a:r>
            <a:endParaRPr lang="en-US" dirty="0" smtClean="0"/>
          </a:p>
          <a:p>
            <a:r>
              <a:rPr lang="en-US" dirty="0" err="1" smtClean="0"/>
              <a:t>Theodolites</a:t>
            </a:r>
            <a:r>
              <a:rPr lang="en-US" dirty="0" smtClean="0"/>
              <a:t> have only 2 angular components</a:t>
            </a:r>
            <a:r>
              <a:rPr lang="en-US" baseline="0" dirty="0" smtClean="0"/>
              <a:t>; they cannot measure distance.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A1243-00B4-F04C-9060-9BD25731BC6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1421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Instrument Properties</a:t>
            </a:r>
            <a:r>
              <a:rPr lang="en-US" baseline="0" dirty="0" smtClean="0"/>
              <a:t> &gt; Edit Uncertainty Variables</a:t>
            </a:r>
            <a:endParaRPr lang="en-US" dirty="0" smtClean="0"/>
          </a:p>
          <a:p>
            <a:r>
              <a:rPr lang="en-US" dirty="0" smtClean="0"/>
              <a:t>Arms have uncertainty</a:t>
            </a:r>
            <a:r>
              <a:rPr lang="en-US" baseline="0" dirty="0" smtClean="0"/>
              <a:t> values given to each encoder.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A1243-00B4-F04C-9060-9BD25731BC6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1004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Changing</a:t>
            </a:r>
            <a:r>
              <a:rPr lang="en-US" baseline="0" dirty="0" smtClean="0"/>
              <a:t> the uncertainty parameters of an instrument will change the shape of the resulting uncertainty field of points subsequently measured by that instrument.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A1243-00B4-F04C-9060-9BD25731BC6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627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should I arrange my instruments to get</a:t>
            </a:r>
            <a:r>
              <a:rPr lang="en-US" baseline="0" dirty="0" smtClean="0"/>
              <a:t> the best overall uncertainty at the center of my work volume?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A1243-00B4-F04C-9060-9BD25731BC6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1311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instrument configuration has more influence on the resulting uncertainty</a:t>
            </a:r>
            <a:r>
              <a:rPr lang="en-US" baseline="0" dirty="0" smtClean="0"/>
              <a:t> the further the instruments are from the center of the work volume.  If you only care about one coordinate direction, you should have a different strategy for configuring the instruments than if all directions are equally as important.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3A1243-00B4-F04C-9060-9BD25731BC6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604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3B8B-A94B-7B47-82F8-594A8205580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F552-3A74-1A4A-8C99-E27C94943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7025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3B8B-A94B-7B47-82F8-594A8205580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F552-3A74-1A4A-8C99-E27C94943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7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3B8B-A94B-7B47-82F8-594A8205580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F552-3A74-1A4A-8C99-E27C94943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85527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3B8B-A94B-7B47-82F8-594A8205580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F552-3A74-1A4A-8C99-E27C94943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46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3B8B-A94B-7B47-82F8-594A8205580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F552-3A74-1A4A-8C99-E27C94943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435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3B8B-A94B-7B47-82F8-594A8205580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F552-3A74-1A4A-8C99-E27C94943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1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3B8B-A94B-7B47-82F8-594A8205580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F552-3A74-1A4A-8C99-E27C94943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505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3B8B-A94B-7B47-82F8-594A8205580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F552-3A74-1A4A-8C99-E27C94943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859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3B8B-A94B-7B47-82F8-594A8205580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F552-3A74-1A4A-8C99-E27C94943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87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3B8B-A94B-7B47-82F8-594A8205580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F552-3A74-1A4A-8C99-E27C94943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4459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33B8B-A94B-7B47-82F8-594A8205580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DFF552-3A74-1A4A-8C99-E27C94943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039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100000">
              <a:srgbClr val="4D4D4D">
                <a:alpha val="10000"/>
              </a:srgbClr>
            </a:gs>
          </a:gsLst>
          <a:lin ang="51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833B8B-A94B-7B47-82F8-594A82055800}" type="datetimeFigureOut">
              <a:rPr lang="en-US" smtClean="0"/>
              <a:pPr/>
              <a:t>4/24/2015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FF552-3A74-1A4A-8C99-E27C949434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486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c 2"/>
          <p:cNvSpPr/>
          <p:nvPr/>
        </p:nvSpPr>
        <p:spPr>
          <a:xfrm rot="16200000" flipV="1">
            <a:off x="4463407" y="59648"/>
            <a:ext cx="217184" cy="6890100"/>
          </a:xfrm>
          <a:prstGeom prst="arc">
            <a:avLst>
              <a:gd name="adj1" fmla="val 16199465"/>
              <a:gd name="adj2" fmla="val 5410362"/>
            </a:avLst>
          </a:prstGeom>
          <a:gradFill flip="none" rotWithShape="1">
            <a:gsLst>
              <a:gs pos="0">
                <a:schemeClr val="tx1">
                  <a:lumMod val="50000"/>
                  <a:alpha val="0"/>
                </a:schemeClr>
              </a:gs>
              <a:gs pos="100000">
                <a:srgbClr val="000000">
                  <a:alpha val="57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" name="Straight Connector 3"/>
          <p:cNvCxnSpPr/>
          <p:nvPr/>
        </p:nvCxnSpPr>
        <p:spPr>
          <a:xfrm>
            <a:off x="1126950" y="3518324"/>
            <a:ext cx="6890100" cy="0"/>
          </a:xfrm>
          <a:prstGeom prst="line">
            <a:avLst/>
          </a:prstGeom>
          <a:ln w="6350" cmpd="sng">
            <a:solidFill>
              <a:srgbClr val="4D4D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032732" y="2746217"/>
            <a:ext cx="507853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dirty="0" smtClean="0">
                <a:solidFill>
                  <a:schemeClr val="tx1">
                    <a:lumMod val="75000"/>
                  </a:schemeClr>
                </a:solidFill>
                <a:latin typeface="Oswald Regular" panose="02000503000000000000" pitchFamily="2" charset="0"/>
              </a:rPr>
              <a:t>Measurement Simulation</a:t>
            </a:r>
            <a:endParaRPr lang="en-US" sz="3500" b="1" dirty="0">
              <a:solidFill>
                <a:schemeClr val="tx1">
                  <a:lumMod val="75000"/>
                </a:schemeClr>
              </a:solidFill>
              <a:latin typeface="Oswald Regular" panose="02000503000000000000" pitchFamily="2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126949" y="1148263"/>
            <a:ext cx="6890100" cy="0"/>
          </a:xfrm>
          <a:prstGeom prst="line">
            <a:avLst/>
          </a:prstGeom>
          <a:ln w="6350" cmpd="sng">
            <a:solidFill>
              <a:srgbClr val="4D4D4D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Arc 7"/>
          <p:cNvSpPr/>
          <p:nvPr/>
        </p:nvSpPr>
        <p:spPr>
          <a:xfrm rot="5400000">
            <a:off x="4463407" y="-2287912"/>
            <a:ext cx="217184" cy="6890100"/>
          </a:xfrm>
          <a:prstGeom prst="arc">
            <a:avLst>
              <a:gd name="adj1" fmla="val 16199465"/>
              <a:gd name="adj2" fmla="val 5410362"/>
            </a:avLst>
          </a:prstGeom>
          <a:gradFill flip="none" rotWithShape="1">
            <a:gsLst>
              <a:gs pos="0">
                <a:schemeClr val="tx1">
                  <a:lumMod val="50000"/>
                  <a:alpha val="0"/>
                </a:schemeClr>
              </a:gs>
              <a:gs pos="100000">
                <a:srgbClr val="000000">
                  <a:alpha val="57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26950" y="3735509"/>
            <a:ext cx="68901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3876"/>
                </a:solidFill>
                <a:latin typeface="Oswald Light" panose="02000303000000000000" pitchFamily="2" charset="0"/>
              </a:rPr>
              <a:t>Using SA to plan your work</a:t>
            </a:r>
            <a:endParaRPr lang="en-US" sz="2000" dirty="0">
              <a:solidFill>
                <a:srgbClr val="003876"/>
              </a:solidFill>
              <a:latin typeface="Oswald Light" panose="02000303000000000000" pitchFamily="2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492" y="4463815"/>
            <a:ext cx="11095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  <a:latin typeface="Oswald Light" panose="02000303000000000000" pitchFamily="2" charset="0"/>
              </a:rPr>
              <a:t>Steve Seiler</a:t>
            </a:r>
          </a:p>
          <a:p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  <a:latin typeface="Oswald Light" panose="02000303000000000000" pitchFamily="2" charset="0"/>
              </a:rPr>
              <a:t>Scott Sandwith</a:t>
            </a:r>
            <a:endParaRPr lang="en-US" sz="1400" dirty="0">
              <a:solidFill>
                <a:schemeClr val="tx1">
                  <a:lumMod val="75000"/>
                </a:schemeClr>
              </a:solidFill>
              <a:latin typeface="Oswald Light" panose="02000303000000000000" pitchFamily="2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912" y="1359692"/>
            <a:ext cx="2520176" cy="1080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565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1488630" y="3796391"/>
            <a:ext cx="1799258" cy="1799257"/>
          </a:xfrm>
          <a:prstGeom prst="ellipse">
            <a:avLst/>
          </a:prstGeom>
          <a:noFill/>
          <a:ln w="6350" cmpd="sng">
            <a:solidFill>
              <a:srgbClr val="003876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8" name="Oval 17"/>
          <p:cNvSpPr/>
          <p:nvPr/>
        </p:nvSpPr>
        <p:spPr>
          <a:xfrm>
            <a:off x="1827690" y="4171338"/>
            <a:ext cx="1095144" cy="1095144"/>
          </a:xfrm>
          <a:prstGeom prst="ellipse">
            <a:avLst/>
          </a:prstGeom>
          <a:solidFill>
            <a:srgbClr val="0038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2" name="Oval 1"/>
          <p:cNvSpPr/>
          <p:nvPr/>
        </p:nvSpPr>
        <p:spPr>
          <a:xfrm>
            <a:off x="-251229" y="2519346"/>
            <a:ext cx="2400658" cy="2400657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9" name="Oval 18"/>
          <p:cNvSpPr/>
          <p:nvPr/>
        </p:nvSpPr>
        <p:spPr>
          <a:xfrm>
            <a:off x="-560592" y="2209983"/>
            <a:ext cx="2977310" cy="2977310"/>
          </a:xfrm>
          <a:prstGeom prst="ellipse">
            <a:avLst/>
          </a:prstGeom>
          <a:noFill/>
          <a:ln>
            <a:solidFill>
              <a:srgbClr val="003876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3" name="Chevron 2"/>
          <p:cNvSpPr/>
          <p:nvPr/>
        </p:nvSpPr>
        <p:spPr>
          <a:xfrm>
            <a:off x="2294337" y="4557885"/>
            <a:ext cx="283973" cy="280919"/>
          </a:xfrm>
          <a:prstGeom prst="chevron">
            <a:avLst/>
          </a:prstGeom>
          <a:noFill/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>
              <a:solidFill>
                <a:schemeClr val="tx1"/>
              </a:solidFill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-122307" y="3396251"/>
            <a:ext cx="1952036" cy="1012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70000"/>
              </a:lnSpc>
            </a:pPr>
            <a:r>
              <a:rPr lang="en-US" sz="25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USMN for</a:t>
            </a:r>
          </a:p>
          <a:p>
            <a:pPr algn="r">
              <a:lnSpc>
                <a:spcPct val="70000"/>
              </a:lnSpc>
            </a:pPr>
            <a:r>
              <a:rPr lang="en-US" sz="25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Job Planning </a:t>
            </a:r>
          </a:p>
        </p:txBody>
      </p:sp>
      <p:pic>
        <p:nvPicPr>
          <p:cNvPr id="1028" name="Picture 4" descr="C:\Users\STEVE~1.SEI\AppData\Local\Temp\SNAGHTML24cc6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22501" y="440372"/>
            <a:ext cx="6921499" cy="41579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4216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8" grpId="0" animBg="1"/>
      <p:bldP spid="2" grpId="0" animBg="1"/>
      <p:bldP spid="19" grpId="0" animBg="1"/>
      <p:bldP spid="3" grpId="0" animBg="1"/>
      <p:bldP spid="2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140285" y="200025"/>
            <a:ext cx="2858475" cy="4467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32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Job Planning Demo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22031" y="1256212"/>
            <a:ext cx="1195754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70000"/>
              </a:lnSpc>
            </a:pPr>
            <a:r>
              <a:rPr lang="en-US" sz="24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Results</a:t>
            </a:r>
          </a:p>
          <a:p>
            <a:pPr>
              <a:lnSpc>
                <a:spcPct val="70000"/>
              </a:lnSpc>
            </a:pPr>
            <a:endParaRPr lang="en-US" sz="2400" b="1" dirty="0" smtClean="0">
              <a:solidFill>
                <a:srgbClr val="003876"/>
              </a:solidFill>
              <a:latin typeface="Oswald Light"/>
              <a:cs typeface="Oswald Light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828801" y="870438"/>
          <a:ext cx="7130560" cy="4039483"/>
        </p:xfrm>
        <a:graphic>
          <a:graphicData uri="http://schemas.openxmlformats.org/drawingml/2006/table">
            <a:tbl>
              <a:tblPr/>
              <a:tblGrid>
                <a:gridCol w="399749"/>
                <a:gridCol w="532998"/>
                <a:gridCol w="1079664"/>
                <a:gridCol w="153749"/>
                <a:gridCol w="153749"/>
                <a:gridCol w="153749"/>
                <a:gridCol w="153749"/>
                <a:gridCol w="888330"/>
                <a:gridCol w="850747"/>
                <a:gridCol w="1055747"/>
                <a:gridCol w="464666"/>
                <a:gridCol w="724332"/>
                <a:gridCol w="519331"/>
              </a:tblGrid>
              <a:tr h="312280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7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2σ Uncertainties with 300 samples</a:t>
                      </a: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471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55514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 Inst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# Paraboloid Points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Inst. Index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Focal Length (in)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Focal Length Unc. (in)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Paraboloid Axis Unc. (Deg)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38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8792" marR="8792" marT="8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93.0076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 dirty="0">
                          <a:solidFill>
                            <a:srgbClr val="9C0006"/>
                          </a:solidFill>
                          <a:latin typeface="Calibri"/>
                        </a:rPr>
                        <a:t>0.0138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0.0757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38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93.0033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0.0117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0.0630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Length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Axis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838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92.9874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0.0207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0.0952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1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0.0100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1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0.06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</a:tr>
              <a:tr h="251838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93.0050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0.0130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0.0714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1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1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</a:tr>
              <a:tr h="251838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93.0038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0.0102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0.0612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1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0.0125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1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0.07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</a:tr>
              <a:tr h="251838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92.9981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0.0129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0.0816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1838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8792" marR="8792" marT="87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92.9932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0.0107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0.0546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38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92.9907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0.0116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0.0624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38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93.0011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0.0101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0.0558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38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93.0055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0.0107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0.0592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1838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X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93.0016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0.0089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3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0.0463</a:t>
                      </a: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3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792" marR="8792" marT="87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12" name="Straight Arrow Connector 11"/>
          <p:cNvCxnSpPr/>
          <p:nvPr/>
        </p:nvCxnSpPr>
        <p:spPr>
          <a:xfrm>
            <a:off x="1617785" y="3253154"/>
            <a:ext cx="1522500" cy="0"/>
          </a:xfrm>
          <a:prstGeom prst="straightConnector1">
            <a:avLst/>
          </a:prstGeom>
          <a:ln>
            <a:solidFill>
              <a:srgbClr val="00387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26671" y="3068488"/>
            <a:ext cx="1491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Best Choice 2 LT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617785" y="3774886"/>
            <a:ext cx="1522500" cy="0"/>
          </a:xfrm>
          <a:prstGeom prst="straightConnector1">
            <a:avLst/>
          </a:prstGeom>
          <a:ln>
            <a:solidFill>
              <a:srgbClr val="00387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26671" y="3590220"/>
            <a:ext cx="1492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Best Choice 3 LT</a:t>
            </a:r>
            <a:endParaRPr lang="en-US" dirty="0"/>
          </a:p>
        </p:txBody>
      </p:sp>
      <p:pic>
        <p:nvPicPr>
          <p:cNvPr id="2051" name="Picture 3" descr="C:\Users\STEVE~1.SEI\AppData\Local\Temp\SNAGHTMLc0ced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33810" y="2"/>
            <a:ext cx="2710189" cy="1521068"/>
          </a:xfrm>
          <a:prstGeom prst="rect">
            <a:avLst/>
          </a:prstGeom>
          <a:noFill/>
        </p:spPr>
      </p:pic>
      <p:cxnSp>
        <p:nvCxnSpPr>
          <p:cNvPr id="11" name="Straight Arrow Connector 10"/>
          <p:cNvCxnSpPr/>
          <p:nvPr/>
        </p:nvCxnSpPr>
        <p:spPr>
          <a:xfrm>
            <a:off x="2302268" y="4725255"/>
            <a:ext cx="836415" cy="0"/>
          </a:xfrm>
          <a:prstGeom prst="straightConnector1">
            <a:avLst/>
          </a:prstGeom>
          <a:ln>
            <a:solidFill>
              <a:srgbClr val="00387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125069" y="4540589"/>
            <a:ext cx="2201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Only Choice for Goal </a:t>
            </a:r>
            <a:r>
              <a:rPr lang="en-US" dirty="0" err="1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Unc</a:t>
            </a: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.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638459" y="1982709"/>
            <a:ext cx="1505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Goal Uncertainty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216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  <p:bldP spid="20" grpId="0"/>
      <p:bldP spid="13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/>
          <p:cNvSpPr txBox="1">
            <a:spLocks/>
          </p:cNvSpPr>
          <p:nvPr/>
        </p:nvSpPr>
        <p:spPr>
          <a:xfrm>
            <a:off x="7118938" y="4216685"/>
            <a:ext cx="1582611" cy="7374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sz="1600" dirty="0" smtClean="0">
                <a:solidFill>
                  <a:schemeClr val="tx1">
                    <a:lumMod val="75000"/>
                  </a:schemeClr>
                </a:solidFill>
                <a:latin typeface="Oswald Light"/>
                <a:cs typeface="Oswald Light"/>
              </a:rPr>
              <a:t>THANK YOU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0" y="4377447"/>
            <a:ext cx="7118938" cy="0"/>
          </a:xfrm>
          <a:prstGeom prst="line">
            <a:avLst/>
          </a:prstGeom>
          <a:ln w="6350" cmpd="sng">
            <a:solidFill>
              <a:schemeClr val="tx1">
                <a:lumMod val="75000"/>
              </a:schemeClr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5683" y="1818730"/>
            <a:ext cx="3512634" cy="150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8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"/>
            <a:ext cx="9144000" cy="1528652"/>
          </a:xfrm>
          <a:prstGeom prst="rect">
            <a:avLst/>
          </a:prstGeom>
          <a:solidFill>
            <a:srgbClr val="000000">
              <a:alpha val="42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4D4D4D"/>
              </a:solidFill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964683" y="863404"/>
            <a:ext cx="2887649" cy="5172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70000"/>
              </a:lnSpc>
            </a:pPr>
            <a:r>
              <a:rPr lang="en-US" sz="2500" dirty="0" smtClean="0">
                <a:solidFill>
                  <a:srgbClr val="FFFFFF"/>
                </a:solidFill>
                <a:latin typeface="Oswald Regular"/>
                <a:cs typeface="Oswald Regular"/>
              </a:rPr>
              <a:t>Topics</a:t>
            </a:r>
            <a:endParaRPr lang="en-US" sz="2500" b="1" dirty="0" smtClean="0">
              <a:solidFill>
                <a:srgbClr val="003876"/>
              </a:solidFill>
              <a:latin typeface="Oswald Light"/>
              <a:cs typeface="Oswald Light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13445" y="1795997"/>
            <a:ext cx="2147054" cy="12641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600" dirty="0" smtClean="0">
                <a:solidFill>
                  <a:srgbClr val="003876"/>
                </a:solidFill>
                <a:latin typeface="Oswald Regular"/>
                <a:cs typeface="Oswald Regular"/>
              </a:rPr>
              <a:t>01. Instrument Uncertainty Parameters </a:t>
            </a:r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  <a:latin typeface="Oswald Light"/>
                <a:cs typeface="Oswald Regular"/>
              </a:rPr>
              <a:t>Where they are and how to change</a:t>
            </a:r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  <a:latin typeface="Oswald Light"/>
                <a:cs typeface="Oswald Light"/>
              </a:rPr>
              <a:t>.</a:t>
            </a:r>
          </a:p>
        </p:txBody>
      </p:sp>
      <p:sp>
        <p:nvSpPr>
          <p:cNvPr id="8" name="Oval 7"/>
          <p:cNvSpPr/>
          <p:nvPr/>
        </p:nvSpPr>
        <p:spPr>
          <a:xfrm>
            <a:off x="100640" y="1905998"/>
            <a:ext cx="659109" cy="659109"/>
          </a:xfrm>
          <a:prstGeom prst="ellipse">
            <a:avLst/>
          </a:prstGeom>
          <a:noFill/>
          <a:ln w="6350" cmpd="sng">
            <a:solidFill>
              <a:srgbClr val="003876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3751292" y="1795997"/>
            <a:ext cx="2221305" cy="1243417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600" dirty="0" smtClean="0">
                <a:solidFill>
                  <a:srgbClr val="003876"/>
                </a:solidFill>
                <a:latin typeface="Oswald Regular"/>
                <a:cs typeface="Oswald Regular"/>
              </a:rPr>
              <a:t>02. Effect of Instrument Uncertainty</a:t>
            </a:r>
          </a:p>
          <a:p>
            <a:pPr algn="l">
              <a:lnSpc>
                <a:spcPct val="120000"/>
              </a:lnSpc>
            </a:pPr>
            <a:r>
              <a:rPr lang="en-US" sz="1400" dirty="0" smtClean="0">
                <a:solidFill>
                  <a:schemeClr val="tx1">
                    <a:lumMod val="75000"/>
                  </a:schemeClr>
                </a:solidFill>
                <a:latin typeface="Oswald Light"/>
                <a:cs typeface="Oswald Light"/>
              </a:rPr>
              <a:t>Points from 1 instrument and composite points.</a:t>
            </a:r>
          </a:p>
        </p:txBody>
      </p:sp>
      <p:sp>
        <p:nvSpPr>
          <p:cNvPr id="14" name="Oval 13"/>
          <p:cNvSpPr/>
          <p:nvPr/>
        </p:nvSpPr>
        <p:spPr>
          <a:xfrm>
            <a:off x="3038489" y="1911781"/>
            <a:ext cx="659109" cy="659109"/>
          </a:xfrm>
          <a:prstGeom prst="ellipse">
            <a:avLst/>
          </a:prstGeom>
          <a:noFill/>
          <a:ln w="6350" cmpd="sng">
            <a:solidFill>
              <a:srgbClr val="003876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ubtitle 2"/>
          <p:cNvSpPr txBox="1">
            <a:spLocks/>
          </p:cNvSpPr>
          <p:nvPr/>
        </p:nvSpPr>
        <p:spPr>
          <a:xfrm>
            <a:off x="6739098" y="1795997"/>
            <a:ext cx="2134302" cy="144962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1600" dirty="0" smtClean="0">
                <a:solidFill>
                  <a:srgbClr val="003876"/>
                </a:solidFill>
                <a:latin typeface="Oswald Regular"/>
                <a:cs typeface="Oswald Regular"/>
              </a:rPr>
              <a:t>03. Job Planning</a:t>
            </a:r>
          </a:p>
          <a:p>
            <a:pPr algn="l">
              <a:lnSpc>
                <a:spcPct val="110000"/>
              </a:lnSpc>
            </a:pPr>
            <a:r>
              <a:rPr lang="en-US" sz="1500" dirty="0" smtClean="0">
                <a:solidFill>
                  <a:schemeClr val="tx1">
                    <a:lumMod val="75000"/>
                  </a:schemeClr>
                </a:solidFill>
                <a:latin typeface="Oswald Light"/>
                <a:cs typeface="Oswald Light"/>
              </a:rPr>
              <a:t>Where to set up?  How many instruments are needed?  Can desired uncertainty be achieved?</a:t>
            </a:r>
          </a:p>
        </p:txBody>
      </p:sp>
      <p:sp>
        <p:nvSpPr>
          <p:cNvPr id="20" name="Oval 19"/>
          <p:cNvSpPr/>
          <p:nvPr/>
        </p:nvSpPr>
        <p:spPr>
          <a:xfrm>
            <a:off x="6026293" y="1905998"/>
            <a:ext cx="659109" cy="659109"/>
          </a:xfrm>
          <a:prstGeom prst="ellipse">
            <a:avLst/>
          </a:prstGeom>
          <a:noFill/>
          <a:ln w="6350" cmpd="sng">
            <a:solidFill>
              <a:srgbClr val="003876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4294" y="2035158"/>
            <a:ext cx="323107" cy="403003"/>
          </a:xfrm>
          <a:prstGeom prst="rect">
            <a:avLst/>
          </a:prstGeom>
        </p:spPr>
      </p:pic>
      <p:pic>
        <p:nvPicPr>
          <p:cNvPr id="3078" name="Picture 6" descr="C:\Users\STEVE~1.SEI\AppData\Local\Temp\SNAGHTML1268dd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00401" y="1900184"/>
            <a:ext cx="513603" cy="670706"/>
          </a:xfrm>
          <a:prstGeom prst="rect">
            <a:avLst/>
          </a:prstGeom>
          <a:noFill/>
        </p:spPr>
      </p:pic>
      <p:pic>
        <p:nvPicPr>
          <p:cNvPr id="12290" name="Picture 2" descr="C:\Users\STEVE~1.SEI\AppData\Local\Temp\SNAGHTML1deacb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4607" y="1980994"/>
            <a:ext cx="625142" cy="4908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2800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2" grpId="0"/>
      <p:bldP spid="14" grpId="0" animBg="1"/>
      <p:bldP spid="18" grpId="0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1488630" y="3796391"/>
            <a:ext cx="1799258" cy="1799257"/>
          </a:xfrm>
          <a:prstGeom prst="ellipse">
            <a:avLst/>
          </a:prstGeom>
          <a:noFill/>
          <a:ln w="6350" cmpd="sng">
            <a:solidFill>
              <a:srgbClr val="003876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8" name="Oval 17"/>
          <p:cNvSpPr/>
          <p:nvPr/>
        </p:nvSpPr>
        <p:spPr>
          <a:xfrm>
            <a:off x="1827690" y="4171338"/>
            <a:ext cx="1095144" cy="1095144"/>
          </a:xfrm>
          <a:prstGeom prst="ellipse">
            <a:avLst/>
          </a:prstGeom>
          <a:solidFill>
            <a:srgbClr val="0038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2" name="Oval 1"/>
          <p:cNvSpPr/>
          <p:nvPr/>
        </p:nvSpPr>
        <p:spPr>
          <a:xfrm>
            <a:off x="-251229" y="2519346"/>
            <a:ext cx="2400658" cy="2400657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9" name="Oval 18"/>
          <p:cNvSpPr/>
          <p:nvPr/>
        </p:nvSpPr>
        <p:spPr>
          <a:xfrm>
            <a:off x="-560592" y="2209983"/>
            <a:ext cx="2977310" cy="2977310"/>
          </a:xfrm>
          <a:prstGeom prst="ellipse">
            <a:avLst/>
          </a:prstGeom>
          <a:noFill/>
          <a:ln>
            <a:solidFill>
              <a:srgbClr val="003876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3" name="Chevron 2"/>
          <p:cNvSpPr/>
          <p:nvPr/>
        </p:nvSpPr>
        <p:spPr>
          <a:xfrm>
            <a:off x="2294337" y="4557885"/>
            <a:ext cx="283973" cy="280919"/>
          </a:xfrm>
          <a:prstGeom prst="chevron">
            <a:avLst/>
          </a:prstGeom>
          <a:noFill/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>
              <a:solidFill>
                <a:schemeClr val="tx1"/>
              </a:solidFill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-122307" y="3396251"/>
            <a:ext cx="1952036" cy="1012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70000"/>
              </a:lnSpc>
            </a:pPr>
            <a:r>
              <a:rPr lang="en-US" sz="25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Instrument</a:t>
            </a:r>
          </a:p>
          <a:p>
            <a:pPr algn="r">
              <a:lnSpc>
                <a:spcPct val="70000"/>
              </a:lnSpc>
            </a:pPr>
            <a:r>
              <a:rPr lang="en-US" sz="25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Uncertainty Parameters</a:t>
            </a:r>
          </a:p>
        </p:txBody>
      </p:sp>
      <p:pic>
        <p:nvPicPr>
          <p:cNvPr id="8194" name="Picture 2" descr="C:\Users\STEVE~1.SEI\AppData\Local\Temp\SNAGHTML12c4dd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2834" y="1138915"/>
            <a:ext cx="2924175" cy="265747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922833" y="495300"/>
            <a:ext cx="54305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3876"/>
                </a:solidFill>
                <a:latin typeface="Oswald Light" panose="02000303000000000000" pitchFamily="2" charset="0"/>
              </a:rPr>
              <a:t>Laser Trackers, Total Stations and Laser Radar</a:t>
            </a:r>
            <a:endParaRPr lang="en-US" sz="2400" b="1" dirty="0">
              <a:solidFill>
                <a:srgbClr val="003876"/>
              </a:solidFill>
              <a:latin typeface="Oswald Light" panose="02000303000000000000" pitchFamily="2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847009" y="1781175"/>
            <a:ext cx="685800" cy="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847009" y="2033588"/>
            <a:ext cx="685800" cy="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847009" y="2771775"/>
            <a:ext cx="685800" cy="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663605" y="1596509"/>
            <a:ext cx="990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003876"/>
                </a:solidFill>
                <a:latin typeface="Oswald Light" panose="02000303000000000000" pitchFamily="2" charset="0"/>
              </a:rPr>
              <a:t>Horizontal</a:t>
            </a:r>
            <a:endParaRPr lang="en-US" i="1" dirty="0"/>
          </a:p>
        </p:txBody>
      </p:sp>
      <p:sp>
        <p:nvSpPr>
          <p:cNvPr id="24" name="Rectangle 23"/>
          <p:cNvSpPr/>
          <p:nvPr/>
        </p:nvSpPr>
        <p:spPr>
          <a:xfrm>
            <a:off x="6663605" y="1879699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i="1" dirty="0" smtClean="0">
                <a:solidFill>
                  <a:srgbClr val="003876"/>
                </a:solidFill>
                <a:latin typeface="Oswald Light" panose="02000303000000000000" pitchFamily="2" charset="0"/>
              </a:rPr>
              <a:t>Vertical</a:t>
            </a:r>
            <a:endParaRPr lang="en-US" i="1" dirty="0">
              <a:solidFill>
                <a:srgbClr val="4D4D4D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76855" y="2587109"/>
            <a:ext cx="873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i="1" dirty="0" smtClean="0">
                <a:solidFill>
                  <a:srgbClr val="003876"/>
                </a:solidFill>
                <a:latin typeface="Oswald Light" panose="02000303000000000000" pitchFamily="2" charset="0"/>
              </a:rPr>
              <a:t>Distance</a:t>
            </a:r>
            <a:endParaRPr lang="en-US" sz="2400" i="1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216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8" grpId="0" animBg="1"/>
      <p:bldP spid="2" grpId="0" animBg="1"/>
      <p:bldP spid="19" grpId="0" animBg="1"/>
      <p:bldP spid="3" grpId="0" animBg="1"/>
      <p:bldP spid="21" grpId="0"/>
      <p:bldP spid="9" grpId="0"/>
      <p:bldP spid="23" grpId="0"/>
      <p:bldP spid="24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1488630" y="3796391"/>
            <a:ext cx="1799258" cy="1799257"/>
          </a:xfrm>
          <a:prstGeom prst="ellipse">
            <a:avLst/>
          </a:prstGeom>
          <a:noFill/>
          <a:ln w="6350" cmpd="sng">
            <a:solidFill>
              <a:srgbClr val="003876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8" name="Oval 17"/>
          <p:cNvSpPr/>
          <p:nvPr/>
        </p:nvSpPr>
        <p:spPr>
          <a:xfrm>
            <a:off x="1827690" y="4171338"/>
            <a:ext cx="1095144" cy="1095144"/>
          </a:xfrm>
          <a:prstGeom prst="ellipse">
            <a:avLst/>
          </a:prstGeom>
          <a:solidFill>
            <a:srgbClr val="0038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2" name="Oval 1"/>
          <p:cNvSpPr/>
          <p:nvPr/>
        </p:nvSpPr>
        <p:spPr>
          <a:xfrm>
            <a:off x="-251229" y="2519346"/>
            <a:ext cx="2400658" cy="2400657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9" name="Oval 18"/>
          <p:cNvSpPr/>
          <p:nvPr/>
        </p:nvSpPr>
        <p:spPr>
          <a:xfrm>
            <a:off x="-560592" y="2209983"/>
            <a:ext cx="2977310" cy="2977310"/>
          </a:xfrm>
          <a:prstGeom prst="ellipse">
            <a:avLst/>
          </a:prstGeom>
          <a:noFill/>
          <a:ln>
            <a:solidFill>
              <a:srgbClr val="003876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3" name="Chevron 2"/>
          <p:cNvSpPr/>
          <p:nvPr/>
        </p:nvSpPr>
        <p:spPr>
          <a:xfrm>
            <a:off x="2294337" y="4557885"/>
            <a:ext cx="283973" cy="280919"/>
          </a:xfrm>
          <a:prstGeom prst="chevron">
            <a:avLst/>
          </a:prstGeom>
          <a:noFill/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>
              <a:solidFill>
                <a:schemeClr val="tx1"/>
              </a:solidFill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-122307" y="3396251"/>
            <a:ext cx="1952036" cy="1012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70000"/>
              </a:lnSpc>
            </a:pPr>
            <a:r>
              <a:rPr lang="en-US" sz="25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Instrument</a:t>
            </a:r>
          </a:p>
          <a:p>
            <a:pPr algn="r">
              <a:lnSpc>
                <a:spcPct val="70000"/>
              </a:lnSpc>
            </a:pPr>
            <a:r>
              <a:rPr lang="en-US" sz="25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Uncertainty Parameters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22834" y="4953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 smtClean="0">
                <a:solidFill>
                  <a:srgbClr val="003876"/>
                </a:solidFill>
                <a:latin typeface="Oswald Light" panose="02000303000000000000" pitchFamily="2" charset="0"/>
              </a:rPr>
              <a:t>Theodolites</a:t>
            </a:r>
            <a:endParaRPr lang="en-US" sz="2400" b="1" dirty="0">
              <a:solidFill>
                <a:srgbClr val="003876"/>
              </a:solidFill>
              <a:latin typeface="Oswald Light" panose="02000303000000000000" pitchFamily="2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847009" y="1781175"/>
            <a:ext cx="685800" cy="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847009" y="2033588"/>
            <a:ext cx="685800" cy="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6663605" y="1596509"/>
            <a:ext cx="9909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>
                <a:solidFill>
                  <a:srgbClr val="003876"/>
                </a:solidFill>
                <a:latin typeface="Oswald Light" panose="02000303000000000000" pitchFamily="2" charset="0"/>
              </a:rPr>
              <a:t>Horizontal</a:t>
            </a:r>
            <a:endParaRPr lang="en-US" i="1" dirty="0"/>
          </a:p>
        </p:txBody>
      </p:sp>
      <p:sp>
        <p:nvSpPr>
          <p:cNvPr id="24" name="Rectangle 23"/>
          <p:cNvSpPr/>
          <p:nvPr/>
        </p:nvSpPr>
        <p:spPr>
          <a:xfrm>
            <a:off x="6663605" y="1879699"/>
            <a:ext cx="7873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i="1" dirty="0" smtClean="0">
                <a:solidFill>
                  <a:srgbClr val="003876"/>
                </a:solidFill>
                <a:latin typeface="Oswald Light" panose="02000303000000000000" pitchFamily="2" charset="0"/>
              </a:rPr>
              <a:t>Vertical</a:t>
            </a:r>
            <a:endParaRPr lang="en-US" i="1" dirty="0">
              <a:solidFill>
                <a:srgbClr val="4D4D4D"/>
              </a:solidFill>
            </a:endParaRPr>
          </a:p>
        </p:txBody>
      </p:sp>
      <p:pic>
        <p:nvPicPr>
          <p:cNvPr id="23554" name="Picture 2" descr="C:\Users\STEVE~1.SEI\AppData\Local\Temp\SNAGHTML13a006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7134" y="1102181"/>
            <a:ext cx="2809875" cy="19431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4216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3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STEVE~1.SEI\AppData\Local\Temp\SNAGHTML13e61f3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7888" y="1114408"/>
            <a:ext cx="3438525" cy="2809876"/>
          </a:xfrm>
          <a:prstGeom prst="rect">
            <a:avLst/>
          </a:prstGeom>
          <a:noFill/>
        </p:spPr>
      </p:pic>
      <p:sp>
        <p:nvSpPr>
          <p:cNvPr id="20" name="Oval 19"/>
          <p:cNvSpPr/>
          <p:nvPr/>
        </p:nvSpPr>
        <p:spPr>
          <a:xfrm>
            <a:off x="1488630" y="3796391"/>
            <a:ext cx="1799258" cy="1799257"/>
          </a:xfrm>
          <a:prstGeom prst="ellipse">
            <a:avLst/>
          </a:prstGeom>
          <a:noFill/>
          <a:ln w="6350" cmpd="sng">
            <a:solidFill>
              <a:srgbClr val="003876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8" name="Oval 17"/>
          <p:cNvSpPr/>
          <p:nvPr/>
        </p:nvSpPr>
        <p:spPr>
          <a:xfrm>
            <a:off x="1827690" y="4171338"/>
            <a:ext cx="1095144" cy="1095144"/>
          </a:xfrm>
          <a:prstGeom prst="ellipse">
            <a:avLst/>
          </a:prstGeom>
          <a:solidFill>
            <a:srgbClr val="0038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2" name="Oval 1"/>
          <p:cNvSpPr/>
          <p:nvPr/>
        </p:nvSpPr>
        <p:spPr>
          <a:xfrm>
            <a:off x="-251229" y="2519346"/>
            <a:ext cx="2400658" cy="2400657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9" name="Oval 18"/>
          <p:cNvSpPr/>
          <p:nvPr/>
        </p:nvSpPr>
        <p:spPr>
          <a:xfrm>
            <a:off x="-560592" y="2209983"/>
            <a:ext cx="2977310" cy="2977310"/>
          </a:xfrm>
          <a:prstGeom prst="ellipse">
            <a:avLst/>
          </a:prstGeom>
          <a:noFill/>
          <a:ln>
            <a:solidFill>
              <a:srgbClr val="003876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3" name="Chevron 2"/>
          <p:cNvSpPr/>
          <p:nvPr/>
        </p:nvSpPr>
        <p:spPr>
          <a:xfrm>
            <a:off x="2294337" y="4557885"/>
            <a:ext cx="283973" cy="280919"/>
          </a:xfrm>
          <a:prstGeom prst="chevron">
            <a:avLst/>
          </a:prstGeom>
          <a:noFill/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>
              <a:solidFill>
                <a:schemeClr val="tx1"/>
              </a:solidFill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-122307" y="3396251"/>
            <a:ext cx="1952036" cy="1012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70000"/>
              </a:lnSpc>
            </a:pPr>
            <a:r>
              <a:rPr lang="en-US" sz="25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Instrument</a:t>
            </a:r>
          </a:p>
          <a:p>
            <a:pPr algn="r">
              <a:lnSpc>
                <a:spcPct val="70000"/>
              </a:lnSpc>
            </a:pPr>
            <a:r>
              <a:rPr lang="en-US" sz="25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Uncertainty Parameters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05225" y="4953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3876"/>
                </a:solidFill>
                <a:latin typeface="Oswald Light" panose="02000303000000000000" pitchFamily="2" charset="0"/>
              </a:rPr>
              <a:t>PCMM Arms</a:t>
            </a:r>
            <a:endParaRPr lang="en-US" sz="2400" b="1" dirty="0">
              <a:solidFill>
                <a:srgbClr val="003876"/>
              </a:solidFill>
              <a:latin typeface="Oswald Light" panose="02000303000000000000" pitchFamily="2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067300" y="1965841"/>
            <a:ext cx="2046534" cy="0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7239000" y="1781175"/>
            <a:ext cx="16824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>
                <a:solidFill>
                  <a:srgbClr val="003876"/>
                </a:solidFill>
                <a:latin typeface="Oswald Light" panose="02000303000000000000" pitchFamily="2" charset="0"/>
              </a:rPr>
              <a:t>6 or 7 encoder angular uncertainties</a:t>
            </a:r>
            <a:endParaRPr lang="en-US" i="1" dirty="0"/>
          </a:p>
        </p:txBody>
      </p:sp>
      <p:sp>
        <p:nvSpPr>
          <p:cNvPr id="15" name="Right Brace 14"/>
          <p:cNvSpPr/>
          <p:nvPr/>
        </p:nvSpPr>
        <p:spPr>
          <a:xfrm>
            <a:off x="4705350" y="1573470"/>
            <a:ext cx="200025" cy="784741"/>
          </a:xfrm>
          <a:prstGeom prst="rightBrac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216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3" grpId="0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1488630" y="3796391"/>
            <a:ext cx="1799258" cy="1799257"/>
          </a:xfrm>
          <a:prstGeom prst="ellipse">
            <a:avLst/>
          </a:prstGeom>
          <a:noFill/>
          <a:ln w="6350" cmpd="sng">
            <a:solidFill>
              <a:srgbClr val="003876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8" name="Oval 17"/>
          <p:cNvSpPr/>
          <p:nvPr/>
        </p:nvSpPr>
        <p:spPr>
          <a:xfrm>
            <a:off x="1827690" y="4171338"/>
            <a:ext cx="1095144" cy="1095144"/>
          </a:xfrm>
          <a:prstGeom prst="ellipse">
            <a:avLst/>
          </a:prstGeom>
          <a:solidFill>
            <a:srgbClr val="0038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2" name="Oval 1"/>
          <p:cNvSpPr/>
          <p:nvPr/>
        </p:nvSpPr>
        <p:spPr>
          <a:xfrm>
            <a:off x="-251229" y="2519346"/>
            <a:ext cx="2400658" cy="2400657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9" name="Oval 18"/>
          <p:cNvSpPr/>
          <p:nvPr/>
        </p:nvSpPr>
        <p:spPr>
          <a:xfrm>
            <a:off x="-560592" y="2209983"/>
            <a:ext cx="2977310" cy="2977310"/>
          </a:xfrm>
          <a:prstGeom prst="ellipse">
            <a:avLst/>
          </a:prstGeom>
          <a:noFill/>
          <a:ln>
            <a:solidFill>
              <a:srgbClr val="003876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3" name="Chevron 2"/>
          <p:cNvSpPr/>
          <p:nvPr/>
        </p:nvSpPr>
        <p:spPr>
          <a:xfrm>
            <a:off x="2294337" y="4557885"/>
            <a:ext cx="283973" cy="280919"/>
          </a:xfrm>
          <a:prstGeom prst="chevron">
            <a:avLst/>
          </a:prstGeom>
          <a:noFill/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>
              <a:solidFill>
                <a:schemeClr val="tx1"/>
              </a:solidFill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-122307" y="3396251"/>
            <a:ext cx="1952036" cy="1012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70000"/>
              </a:lnSpc>
            </a:pPr>
            <a:r>
              <a:rPr lang="en-US" sz="25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Effect of</a:t>
            </a:r>
          </a:p>
          <a:p>
            <a:pPr algn="r">
              <a:lnSpc>
                <a:spcPct val="70000"/>
              </a:lnSpc>
            </a:pPr>
            <a:r>
              <a:rPr lang="en-US" sz="25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Instrument Uncertainty </a:t>
            </a:r>
          </a:p>
        </p:txBody>
      </p:sp>
      <p:pic>
        <p:nvPicPr>
          <p:cNvPr id="7170" name="Picture 2" descr="C:\Users\STEVE~1.SEI\AppData\Local\Temp\SNAGHTMLfcea72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490" y="240403"/>
            <a:ext cx="8983510" cy="45578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14216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8" grpId="0" animBg="1"/>
      <p:bldP spid="2" grpId="0" animBg="1"/>
      <p:bldP spid="19" grpId="0" animBg="1"/>
      <p:bldP spid="3" grpId="0" animBg="1"/>
      <p:bldP spid="2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/>
          <p:cNvSpPr/>
          <p:nvPr/>
        </p:nvSpPr>
        <p:spPr>
          <a:xfrm>
            <a:off x="1488630" y="3796391"/>
            <a:ext cx="1799258" cy="1799257"/>
          </a:xfrm>
          <a:prstGeom prst="ellipse">
            <a:avLst/>
          </a:prstGeom>
          <a:noFill/>
          <a:ln w="6350" cmpd="sng">
            <a:solidFill>
              <a:srgbClr val="003876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8" name="Oval 17"/>
          <p:cNvSpPr/>
          <p:nvPr/>
        </p:nvSpPr>
        <p:spPr>
          <a:xfrm>
            <a:off x="1827690" y="4171338"/>
            <a:ext cx="1095144" cy="1095144"/>
          </a:xfrm>
          <a:prstGeom prst="ellipse">
            <a:avLst/>
          </a:prstGeom>
          <a:solidFill>
            <a:srgbClr val="0038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2" name="Oval 1"/>
          <p:cNvSpPr/>
          <p:nvPr/>
        </p:nvSpPr>
        <p:spPr>
          <a:xfrm>
            <a:off x="-251229" y="2596062"/>
            <a:ext cx="2400658" cy="2400657"/>
          </a:xfrm>
          <a:prstGeom prst="ellipse">
            <a:avLst/>
          </a:prstGeom>
          <a:solidFill>
            <a:schemeClr val="bg1">
              <a:alpha val="9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19" name="Oval 18"/>
          <p:cNvSpPr/>
          <p:nvPr/>
        </p:nvSpPr>
        <p:spPr>
          <a:xfrm>
            <a:off x="-560592" y="2209983"/>
            <a:ext cx="2977310" cy="2977310"/>
          </a:xfrm>
          <a:prstGeom prst="ellipse">
            <a:avLst/>
          </a:prstGeom>
          <a:noFill/>
          <a:ln>
            <a:solidFill>
              <a:srgbClr val="003876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/>
          </a:p>
        </p:txBody>
      </p:sp>
      <p:sp>
        <p:nvSpPr>
          <p:cNvPr id="3" name="Chevron 2"/>
          <p:cNvSpPr/>
          <p:nvPr/>
        </p:nvSpPr>
        <p:spPr>
          <a:xfrm>
            <a:off x="2294337" y="4557885"/>
            <a:ext cx="283973" cy="280919"/>
          </a:xfrm>
          <a:prstGeom prst="chevron">
            <a:avLst/>
          </a:prstGeom>
          <a:noFill/>
          <a:ln w="12700" cmpd="sng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u="sng">
              <a:solidFill>
                <a:schemeClr val="tx1"/>
              </a:solidFill>
            </a:endParaRPr>
          </a:p>
        </p:txBody>
      </p:sp>
      <p:sp>
        <p:nvSpPr>
          <p:cNvPr id="21" name="Subtitle 2"/>
          <p:cNvSpPr txBox="1">
            <a:spLocks/>
          </p:cNvSpPr>
          <p:nvPr/>
        </p:nvSpPr>
        <p:spPr>
          <a:xfrm>
            <a:off x="-122307" y="3396251"/>
            <a:ext cx="1952036" cy="1012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70000"/>
              </a:lnSpc>
            </a:pPr>
            <a:r>
              <a:rPr lang="en-US" sz="25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Effect of</a:t>
            </a:r>
          </a:p>
          <a:p>
            <a:pPr algn="r">
              <a:lnSpc>
                <a:spcPct val="70000"/>
              </a:lnSpc>
            </a:pPr>
            <a:r>
              <a:rPr lang="en-US" sz="25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Instrument Positions </a:t>
            </a:r>
          </a:p>
        </p:txBody>
      </p:sp>
      <p:pic>
        <p:nvPicPr>
          <p:cNvPr id="26626" name="Picture 2" descr="C:\Users\STEVE~1.SEI\AppData\Local\Temp\SNAGHTML77c72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4395" y="149469"/>
            <a:ext cx="6259605" cy="4994031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23344" y="351692"/>
            <a:ext cx="678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3876"/>
                </a:solidFill>
                <a:latin typeface="Oswald Light"/>
                <a:cs typeface="Oswald Light"/>
              </a:rPr>
              <a:t>Given: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3344" y="1345223"/>
            <a:ext cx="558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3876"/>
                </a:solidFill>
                <a:latin typeface="Oswald Light"/>
                <a:cs typeface="Oswald Light"/>
              </a:rPr>
              <a:t>Find: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81775" y="721024"/>
            <a:ext cx="46778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Char char="-"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8m x 8m x 4m work volume</a:t>
            </a:r>
          </a:p>
          <a:p>
            <a:pPr>
              <a:buFontTx/>
              <a:buChar char="-"/>
            </a:pPr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</a:rPr>
              <a:t> 20m distance from instrument to center of work volume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13183" y="1676400"/>
            <a:ext cx="38070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-3 instrument configuration to find the lowest uncertainty at the center of the volume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216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8" grpId="0" animBg="1"/>
      <p:bldP spid="2" grpId="0" animBg="1"/>
      <p:bldP spid="19" grpId="0" animBg="1"/>
      <p:bldP spid="3" grpId="0" animBg="1"/>
      <p:bldP spid="21" grpId="0"/>
      <p:bldP spid="10" grpId="0"/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ubtitle 2"/>
          <p:cNvSpPr txBox="1">
            <a:spLocks/>
          </p:cNvSpPr>
          <p:nvPr/>
        </p:nvSpPr>
        <p:spPr>
          <a:xfrm>
            <a:off x="0" y="3902626"/>
            <a:ext cx="1952036" cy="10127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70000"/>
              </a:lnSpc>
            </a:pPr>
            <a:r>
              <a:rPr lang="en-US" sz="25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Effect of</a:t>
            </a:r>
          </a:p>
          <a:p>
            <a:pPr algn="r">
              <a:lnSpc>
                <a:spcPct val="70000"/>
              </a:lnSpc>
            </a:pPr>
            <a:r>
              <a:rPr lang="en-US" sz="25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Instrument Positions </a:t>
            </a:r>
          </a:p>
        </p:txBody>
      </p:sp>
      <p:pic>
        <p:nvPicPr>
          <p:cNvPr id="6146" name="Picture 2" descr="C:\Users\STEVE~1.SEI\AppData\Local\Temp\SNAGHTML67df29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21233" y="0"/>
            <a:ext cx="3322768" cy="5143500"/>
          </a:xfrm>
          <a:prstGeom prst="rect">
            <a:avLst/>
          </a:prstGeom>
          <a:noFill/>
        </p:spPr>
      </p:pic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90735" y="83456"/>
          <a:ext cx="5664197" cy="3312795"/>
        </p:xfrm>
        <a:graphic>
          <a:graphicData uri="http://schemas.openxmlformats.org/drawingml/2006/table">
            <a:tbl>
              <a:tblPr/>
              <a:tblGrid>
                <a:gridCol w="259209"/>
                <a:gridCol w="1257644"/>
                <a:gridCol w="518418"/>
                <a:gridCol w="518418"/>
                <a:gridCol w="518418"/>
                <a:gridCol w="518418"/>
                <a:gridCol w="518418"/>
                <a:gridCol w="518418"/>
                <a:gridCol w="518418"/>
                <a:gridCol w="518418"/>
              </a:tblGrid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l-GR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2σ </a:t>
                      </a:r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Uncertainty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 Improvement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Instrument Configuration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Ux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Uz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(mm)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 m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Near Setups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Varied Setups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6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A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2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A83"/>
                    </a:solidFill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Best Case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4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0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DD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E984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 m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Near Setups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Varied Setups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0.077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B1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6C8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8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82"/>
                    </a:solidFill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Best Case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0CB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CE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4DF82"/>
                    </a:solidFill>
                  </a:tcPr>
                </a:tc>
              </a:tr>
              <a:tr h="11430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38125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 m</a:t>
                      </a:r>
                    </a:p>
                  </a:txBody>
                  <a:tcPr marL="9525" marR="9525" marT="9525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Near Setups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8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 Varied Setups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0.151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0.304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2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A81"/>
                    </a:solidFill>
                  </a:tcPr>
                </a:tc>
              </a:tr>
              <a:tr h="2476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Best Case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0.167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0.288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-33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75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7C0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C0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D27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4216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51075"/>
            <a:ext cx="9144000" cy="46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51075"/>
            <a:ext cx="9144000" cy="4684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3140285" y="200025"/>
            <a:ext cx="2858475" cy="4467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32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Job Planning Demo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646814"/>
            <a:ext cx="2013438" cy="616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70000"/>
              </a:lnSpc>
            </a:pPr>
            <a:r>
              <a:rPr lang="en-US" sz="24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Measure this…</a:t>
            </a:r>
          </a:p>
          <a:p>
            <a:pPr>
              <a:lnSpc>
                <a:spcPct val="70000"/>
              </a:lnSpc>
            </a:pPr>
            <a:r>
              <a:rPr lang="en-US" sz="24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	</a:t>
            </a:r>
          </a:p>
        </p:txBody>
      </p:sp>
      <p:cxnSp>
        <p:nvCxnSpPr>
          <p:cNvPr id="7" name="Curved Connector 6"/>
          <p:cNvCxnSpPr/>
          <p:nvPr/>
        </p:nvCxnSpPr>
        <p:spPr>
          <a:xfrm>
            <a:off x="2013438" y="791308"/>
            <a:ext cx="2637693" cy="1617784"/>
          </a:xfrm>
          <a:prstGeom prst="curvedConnector3">
            <a:avLst>
              <a:gd name="adj1" fmla="val 50000"/>
            </a:avLst>
          </a:prstGeom>
          <a:ln>
            <a:solidFill>
              <a:srgbClr val="00387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0" y="2300442"/>
            <a:ext cx="2013438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70000"/>
              </a:lnSpc>
            </a:pPr>
            <a:r>
              <a:rPr lang="en-US" sz="24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Knowing this is in the way…</a:t>
            </a:r>
          </a:p>
          <a:p>
            <a:pPr>
              <a:lnSpc>
                <a:spcPct val="70000"/>
              </a:lnSpc>
            </a:pPr>
            <a:r>
              <a:rPr lang="en-US" sz="2400" b="1" dirty="0" smtClean="0">
                <a:solidFill>
                  <a:srgbClr val="003876"/>
                </a:solidFill>
                <a:latin typeface="Oswald Light"/>
                <a:cs typeface="Oswald Light"/>
              </a:rPr>
              <a:t>	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013438" y="1573824"/>
            <a:ext cx="1002324" cy="1002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013438" y="2576146"/>
            <a:ext cx="1318847" cy="5922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013438" y="2576146"/>
            <a:ext cx="2905859" cy="64623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013438" y="2576146"/>
            <a:ext cx="4132385" cy="14067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6066" y="989048"/>
            <a:ext cx="2869696" cy="121264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</a:pPr>
            <a:r>
              <a:rPr lang="en-US" sz="24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Find Expected:</a:t>
            </a:r>
          </a:p>
          <a:p>
            <a:pPr>
              <a:lnSpc>
                <a:spcPct val="70000"/>
              </a:lnSpc>
            </a:pP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-Focal Length Uncertainty</a:t>
            </a:r>
          </a:p>
          <a:p>
            <a:pPr>
              <a:lnSpc>
                <a:spcPct val="70000"/>
              </a:lnSpc>
            </a:pP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-Paraboloid Axis Uncertainty</a:t>
            </a:r>
          </a:p>
          <a:p>
            <a:pPr>
              <a:lnSpc>
                <a:spcPct val="70000"/>
              </a:lnSpc>
            </a:pP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-# and location of instruments </a:t>
            </a:r>
          </a:p>
          <a:p>
            <a:pPr>
              <a:lnSpc>
                <a:spcPct val="70000"/>
              </a:lnSpc>
            </a:pPr>
            <a:r>
              <a:rPr lang="en-US" sz="2000" dirty="0" smtClean="0">
                <a:solidFill>
                  <a:schemeClr val="tx1">
                    <a:lumMod val="60000"/>
                    <a:lumOff val="40000"/>
                  </a:schemeClr>
                </a:solidFill>
                <a:latin typeface="Oswald Light"/>
                <a:cs typeface="Oswald Light"/>
              </a:rPr>
              <a:t>	to achieve these </a:t>
            </a:r>
          </a:p>
        </p:txBody>
      </p:sp>
    </p:spTree>
    <p:extLst>
      <p:ext uri="{BB962C8B-B14F-4D97-AF65-F5344CB8AC3E}">
        <p14:creationId xmlns:p14="http://schemas.microsoft.com/office/powerpoint/2010/main" val="3514216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4D4D4D"/>
      </a:dk1>
      <a:lt1>
        <a:sysClr val="window" lastClr="FFFFFF"/>
      </a:lt1>
      <a:dk2>
        <a:srgbClr val="A5CD00"/>
      </a:dk2>
      <a:lt2>
        <a:srgbClr val="FFFFFF"/>
      </a:lt2>
      <a:accent1>
        <a:srgbClr val="FF000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5048</TotalTime>
  <Words>589</Words>
  <Application>Microsoft Office PowerPoint</Application>
  <PresentationFormat>On-screen Show (16:9)</PresentationFormat>
  <Paragraphs>285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Oswald Light</vt:lpstr>
      <vt:lpstr>Arial</vt:lpstr>
      <vt:lpstr>Oswald Regular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ONE</dc:title>
  <dc:creator>iMac</dc:creator>
  <cp:lastModifiedBy>Ashley</cp:lastModifiedBy>
  <cp:revision>1388</cp:revision>
  <dcterms:created xsi:type="dcterms:W3CDTF">2013-10-13T18:38:47Z</dcterms:created>
  <dcterms:modified xsi:type="dcterms:W3CDTF">2015-04-24T16:55:13Z</dcterms:modified>
</cp:coreProperties>
</file>