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1.xml" ContentType="application/vnd.openxmlformats-officedocument.drawingml.chart+xml"/>
  <Override PartName="/ppt/notesSlides/notesSlide45.xml" ContentType="application/vnd.openxmlformats-officedocument.presentationml.notesSlide+xml"/>
  <Override PartName="/ppt/charts/chart2.xml" ContentType="application/vnd.openxmlformats-officedocument.drawingml.char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5"/>
  </p:notesMasterIdLst>
  <p:sldIdLst>
    <p:sldId id="256" r:id="rId2"/>
    <p:sldId id="323" r:id="rId3"/>
    <p:sldId id="324" r:id="rId4"/>
    <p:sldId id="322" r:id="rId5"/>
    <p:sldId id="317" r:id="rId6"/>
    <p:sldId id="325" r:id="rId7"/>
    <p:sldId id="326" r:id="rId8"/>
    <p:sldId id="327" r:id="rId9"/>
    <p:sldId id="328" r:id="rId10"/>
    <p:sldId id="329" r:id="rId11"/>
    <p:sldId id="330" r:id="rId12"/>
    <p:sldId id="318" r:id="rId13"/>
    <p:sldId id="331" r:id="rId14"/>
    <p:sldId id="333" r:id="rId15"/>
    <p:sldId id="319" r:id="rId16"/>
    <p:sldId id="259" r:id="rId17"/>
    <p:sldId id="261" r:id="rId18"/>
    <p:sldId id="262" r:id="rId19"/>
    <p:sldId id="263" r:id="rId20"/>
    <p:sldId id="260" r:id="rId21"/>
    <p:sldId id="257" r:id="rId22"/>
    <p:sldId id="268" r:id="rId23"/>
    <p:sldId id="269" r:id="rId24"/>
    <p:sldId id="270" r:id="rId25"/>
    <p:sldId id="267" r:id="rId26"/>
    <p:sldId id="274" r:id="rId27"/>
    <p:sldId id="280" r:id="rId28"/>
    <p:sldId id="275" r:id="rId29"/>
    <p:sldId id="277" r:id="rId30"/>
    <p:sldId id="276" r:id="rId31"/>
    <p:sldId id="278" r:id="rId32"/>
    <p:sldId id="281" r:id="rId33"/>
    <p:sldId id="334" r:id="rId34"/>
    <p:sldId id="282" r:id="rId35"/>
    <p:sldId id="284" r:id="rId36"/>
    <p:sldId id="286" r:id="rId37"/>
    <p:sldId id="287" r:id="rId38"/>
    <p:sldId id="288" r:id="rId39"/>
    <p:sldId id="290" r:id="rId40"/>
    <p:sldId id="289" r:id="rId41"/>
    <p:sldId id="291" r:id="rId42"/>
    <p:sldId id="297" r:id="rId43"/>
    <p:sldId id="298" r:id="rId44"/>
    <p:sldId id="293" r:id="rId45"/>
    <p:sldId id="294" r:id="rId46"/>
    <p:sldId id="295" r:id="rId47"/>
    <p:sldId id="296" r:id="rId48"/>
    <p:sldId id="299" r:id="rId49"/>
    <p:sldId id="279" r:id="rId50"/>
    <p:sldId id="300" r:id="rId51"/>
    <p:sldId id="302" r:id="rId52"/>
    <p:sldId id="303" r:id="rId53"/>
    <p:sldId id="304" r:id="rId54"/>
    <p:sldId id="305" r:id="rId55"/>
    <p:sldId id="306" r:id="rId56"/>
    <p:sldId id="316" r:id="rId57"/>
    <p:sldId id="315" r:id="rId58"/>
    <p:sldId id="307" r:id="rId59"/>
    <p:sldId id="309" r:id="rId60"/>
    <p:sldId id="308" r:id="rId61"/>
    <p:sldId id="310" r:id="rId62"/>
    <p:sldId id="311" r:id="rId63"/>
    <p:sldId id="312" r:id="rId64"/>
    <p:sldId id="313" r:id="rId65"/>
    <p:sldId id="314" r:id="rId66"/>
    <p:sldId id="321" r:id="rId67"/>
    <p:sldId id="335" r:id="rId68"/>
    <p:sldId id="336" r:id="rId69"/>
    <p:sldId id="337" r:id="rId70"/>
    <p:sldId id="338" r:id="rId71"/>
    <p:sldId id="339" r:id="rId72"/>
    <p:sldId id="340" r:id="rId73"/>
    <p:sldId id="341" r:id="rId74"/>
    <p:sldId id="344" r:id="rId75"/>
    <p:sldId id="343" r:id="rId76"/>
    <p:sldId id="346" r:id="rId77"/>
    <p:sldId id="347" r:id="rId78"/>
    <p:sldId id="349" r:id="rId79"/>
    <p:sldId id="350" r:id="rId80"/>
    <p:sldId id="342" r:id="rId81"/>
    <p:sldId id="351" r:id="rId82"/>
    <p:sldId id="352" r:id="rId83"/>
    <p:sldId id="353" r:id="rId84"/>
  </p:sldIdLst>
  <p:sldSz cx="9144000" cy="5715000" type="screen16x1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C04E906-FC04-4B5E-8B31-15FC348065D1}">
          <p14:sldIdLst>
            <p14:sldId id="256"/>
            <p14:sldId id="323"/>
            <p14:sldId id="324"/>
            <p14:sldId id="322"/>
            <p14:sldId id="317"/>
            <p14:sldId id="325"/>
            <p14:sldId id="326"/>
            <p14:sldId id="327"/>
            <p14:sldId id="328"/>
            <p14:sldId id="329"/>
            <p14:sldId id="330"/>
            <p14:sldId id="318"/>
            <p14:sldId id="331"/>
            <p14:sldId id="333"/>
            <p14:sldId id="319"/>
            <p14:sldId id="259"/>
            <p14:sldId id="261"/>
            <p14:sldId id="262"/>
            <p14:sldId id="263"/>
            <p14:sldId id="260"/>
            <p14:sldId id="257"/>
            <p14:sldId id="268"/>
            <p14:sldId id="269"/>
            <p14:sldId id="270"/>
            <p14:sldId id="267"/>
            <p14:sldId id="274"/>
            <p14:sldId id="280"/>
            <p14:sldId id="275"/>
            <p14:sldId id="277"/>
            <p14:sldId id="276"/>
            <p14:sldId id="278"/>
            <p14:sldId id="281"/>
            <p14:sldId id="334"/>
            <p14:sldId id="282"/>
            <p14:sldId id="284"/>
            <p14:sldId id="286"/>
            <p14:sldId id="287"/>
            <p14:sldId id="288"/>
            <p14:sldId id="290"/>
            <p14:sldId id="289"/>
            <p14:sldId id="291"/>
            <p14:sldId id="297"/>
            <p14:sldId id="298"/>
            <p14:sldId id="293"/>
            <p14:sldId id="294"/>
            <p14:sldId id="295"/>
            <p14:sldId id="296"/>
            <p14:sldId id="299"/>
            <p14:sldId id="279"/>
            <p14:sldId id="300"/>
            <p14:sldId id="302"/>
            <p14:sldId id="303"/>
            <p14:sldId id="304"/>
            <p14:sldId id="305"/>
            <p14:sldId id="306"/>
            <p14:sldId id="316"/>
            <p14:sldId id="315"/>
            <p14:sldId id="307"/>
            <p14:sldId id="309"/>
            <p14:sldId id="308"/>
            <p14:sldId id="310"/>
            <p14:sldId id="311"/>
            <p14:sldId id="312"/>
            <p14:sldId id="313"/>
            <p14:sldId id="314"/>
            <p14:sldId id="321"/>
            <p14:sldId id="335"/>
            <p14:sldId id="336"/>
            <p14:sldId id="337"/>
            <p14:sldId id="338"/>
            <p14:sldId id="339"/>
            <p14:sldId id="340"/>
            <p14:sldId id="341"/>
            <p14:sldId id="344"/>
            <p14:sldId id="343"/>
            <p14:sldId id="346"/>
            <p14:sldId id="347"/>
            <p14:sldId id="349"/>
            <p14:sldId id="350"/>
            <p14:sldId id="342"/>
            <p14:sldId id="351"/>
            <p14:sldId id="352"/>
            <p14:sldId id="35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3EE12"/>
    <a:srgbClr val="FFFF71"/>
    <a:srgbClr val="E4BE1C"/>
    <a:srgbClr val="12265C"/>
    <a:srgbClr val="1B3A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780" autoAdjust="0"/>
  </p:normalViewPr>
  <p:slideViewPr>
    <p:cSldViewPr>
      <p:cViewPr varScale="1">
        <p:scale>
          <a:sx n="113" d="100"/>
          <a:sy n="113" d="100"/>
        </p:scale>
        <p:origin x="-1584" y="-108"/>
      </p:cViewPr>
      <p:guideLst>
        <p:guide orient="horz" pos="1800"/>
        <p:guide pos="2880"/>
      </p:guideLst>
    </p:cSldViewPr>
  </p:slideViewPr>
  <p:notesTextViewPr>
    <p:cViewPr>
      <p:scale>
        <a:sx n="100" d="100"/>
        <a:sy n="100" d="100"/>
      </p:scale>
      <p:origin x="0" y="0"/>
    </p:cViewPr>
  </p:notesTextViewPr>
  <p:sorterViewPr>
    <p:cViewPr>
      <p:scale>
        <a:sx n="130" d="100"/>
        <a:sy n="130" d="100"/>
      </p:scale>
      <p:origin x="0" y="40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Todd\Desktop\eraseme.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Todd\Desktop\eraseme.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Horizontal/Vertical</a:t>
            </a:r>
            <a:r>
              <a:rPr lang="en-US" baseline="0"/>
              <a:t> Angle Uncertainty Convergence (1 Sigma)</a:t>
            </a:r>
            <a:endParaRPr lang="en-US"/>
          </a:p>
        </c:rich>
      </c:tx>
      <c:layout/>
      <c:overlay val="0"/>
    </c:title>
    <c:autoTitleDeleted val="0"/>
    <c:plotArea>
      <c:layout/>
      <c:lineChart>
        <c:grouping val="standard"/>
        <c:varyColors val="0"/>
        <c:ser>
          <c:idx val="0"/>
          <c:order val="0"/>
          <c:tx>
            <c:v>Horizontal Angle</c:v>
          </c:tx>
          <c:dLbls>
            <c:showLegendKey val="0"/>
            <c:showVal val="1"/>
            <c:showCatName val="0"/>
            <c:showSerName val="0"/>
            <c:showPercent val="0"/>
            <c:showBubbleSize val="0"/>
            <c:showLeaderLines val="0"/>
          </c:dLbls>
          <c:val>
            <c:numRef>
              <c:f>Sheet1!$A$7:$J$7</c:f>
              <c:numCache>
                <c:formatCode>General</c:formatCode>
                <c:ptCount val="10"/>
                <c:pt idx="0">
                  <c:v>0.52564599999999995</c:v>
                </c:pt>
                <c:pt idx="1">
                  <c:v>0.491147</c:v>
                </c:pt>
                <c:pt idx="2">
                  <c:v>0.47583500000000001</c:v>
                </c:pt>
                <c:pt idx="3">
                  <c:v>0.46590199999999998</c:v>
                </c:pt>
                <c:pt idx="4">
                  <c:v>0.46901999999999999</c:v>
                </c:pt>
                <c:pt idx="5">
                  <c:v>0.46592</c:v>
                </c:pt>
                <c:pt idx="6">
                  <c:v>0.46450399999999997</c:v>
                </c:pt>
                <c:pt idx="7">
                  <c:v>0.46383400000000002</c:v>
                </c:pt>
                <c:pt idx="8">
                  <c:v>0.46346399999999999</c:v>
                </c:pt>
                <c:pt idx="9">
                  <c:v>0.46327099999999999</c:v>
                </c:pt>
              </c:numCache>
            </c:numRef>
          </c:val>
          <c:smooth val="0"/>
        </c:ser>
        <c:ser>
          <c:idx val="1"/>
          <c:order val="1"/>
          <c:tx>
            <c:v>Vertical Angle</c:v>
          </c:tx>
          <c:dLbls>
            <c:showLegendKey val="0"/>
            <c:showVal val="1"/>
            <c:showCatName val="0"/>
            <c:showSerName val="0"/>
            <c:showPercent val="0"/>
            <c:showBubbleSize val="0"/>
            <c:showLeaderLines val="0"/>
          </c:dLbls>
          <c:val>
            <c:numRef>
              <c:f>Sheet1!$A$8:$J$8</c:f>
              <c:numCache>
                <c:formatCode>General</c:formatCode>
                <c:ptCount val="10"/>
                <c:pt idx="0">
                  <c:v>0.45696500000000001</c:v>
                </c:pt>
                <c:pt idx="1">
                  <c:v>0.44986599999999999</c:v>
                </c:pt>
                <c:pt idx="2">
                  <c:v>0.45243800000000001</c:v>
                </c:pt>
                <c:pt idx="3">
                  <c:v>0.45421600000000001</c:v>
                </c:pt>
                <c:pt idx="4">
                  <c:v>0.45421600000000001</c:v>
                </c:pt>
                <c:pt idx="5">
                  <c:v>0.45511000000000001</c:v>
                </c:pt>
                <c:pt idx="6">
                  <c:v>0.45553500000000002</c:v>
                </c:pt>
                <c:pt idx="7">
                  <c:v>0.455735</c:v>
                </c:pt>
                <c:pt idx="8">
                  <c:v>0.45583600000000002</c:v>
                </c:pt>
                <c:pt idx="9">
                  <c:v>0.45589099999999999</c:v>
                </c:pt>
              </c:numCache>
            </c:numRef>
          </c:val>
          <c:smooth val="0"/>
        </c:ser>
        <c:dLbls>
          <c:showLegendKey val="0"/>
          <c:showVal val="0"/>
          <c:showCatName val="0"/>
          <c:showSerName val="0"/>
          <c:showPercent val="0"/>
          <c:showBubbleSize val="0"/>
        </c:dLbls>
        <c:marker val="1"/>
        <c:smooth val="0"/>
        <c:axId val="101221504"/>
        <c:axId val="101223040"/>
      </c:lineChart>
      <c:catAx>
        <c:axId val="101221504"/>
        <c:scaling>
          <c:orientation val="minMax"/>
        </c:scaling>
        <c:delete val="0"/>
        <c:axPos val="b"/>
        <c:majorTickMark val="none"/>
        <c:minorTickMark val="none"/>
        <c:tickLblPos val="nextTo"/>
        <c:crossAx val="101223040"/>
        <c:crosses val="autoZero"/>
        <c:auto val="1"/>
        <c:lblAlgn val="ctr"/>
        <c:lblOffset val="100"/>
        <c:noMultiLvlLbl val="0"/>
      </c:catAx>
      <c:valAx>
        <c:axId val="101223040"/>
        <c:scaling>
          <c:orientation val="minMax"/>
        </c:scaling>
        <c:delete val="0"/>
        <c:axPos val="l"/>
        <c:majorGridlines/>
        <c:title>
          <c:tx>
            <c:rich>
              <a:bodyPr/>
              <a:lstStyle/>
              <a:p>
                <a:pPr>
                  <a:defRPr/>
                </a:pPr>
                <a:r>
                  <a:rPr lang="en-US"/>
                  <a:t>Arcseconds</a:t>
                </a:r>
              </a:p>
            </c:rich>
          </c:tx>
          <c:layout/>
          <c:overlay val="0"/>
        </c:title>
        <c:numFmt formatCode="General" sourceLinked="1"/>
        <c:majorTickMark val="none"/>
        <c:minorTickMark val="none"/>
        <c:tickLblPos val="nextTo"/>
        <c:crossAx val="101221504"/>
        <c:crosses val="autoZero"/>
        <c:crossBetween val="between"/>
      </c:valAx>
    </c:plotArea>
    <c:legend>
      <c:legendPos val="r"/>
      <c:layout>
        <c:manualLayout>
          <c:xMode val="edge"/>
          <c:yMode val="edge"/>
          <c:x val="0.83394919235121934"/>
          <c:y val="0.45007155850574676"/>
          <c:w val="0.15338645639042278"/>
          <c:h val="7.9823327684256526E-2"/>
        </c:manualLayout>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Distance Uncertainty Convergence (1 Sigma)</a:t>
            </a:r>
          </a:p>
        </c:rich>
      </c:tx>
      <c:layout/>
      <c:overlay val="0"/>
    </c:title>
    <c:autoTitleDeleted val="0"/>
    <c:plotArea>
      <c:layout/>
      <c:lineChart>
        <c:grouping val="standard"/>
        <c:varyColors val="0"/>
        <c:ser>
          <c:idx val="0"/>
          <c:order val="0"/>
          <c:tx>
            <c:v>Distance</c:v>
          </c:tx>
          <c:dLbls>
            <c:showLegendKey val="0"/>
            <c:showVal val="1"/>
            <c:showCatName val="0"/>
            <c:showSerName val="0"/>
            <c:showPercent val="0"/>
            <c:showBubbleSize val="0"/>
            <c:showLeaderLines val="0"/>
          </c:dLbls>
          <c:val>
            <c:numRef>
              <c:f>Sheet1!$A$9:$J$9</c:f>
              <c:numCache>
                <c:formatCode>General</c:formatCode>
                <c:ptCount val="10"/>
                <c:pt idx="0">
                  <c:v>1.9699999999999999E-4</c:v>
                </c:pt>
                <c:pt idx="1">
                  <c:v>2.6499999999999999E-4</c:v>
                </c:pt>
                <c:pt idx="2">
                  <c:v>2.9300000000000002E-4</c:v>
                </c:pt>
                <c:pt idx="3">
                  <c:v>3.0600000000000001E-4</c:v>
                </c:pt>
                <c:pt idx="4">
                  <c:v>3.0600000000000001E-4</c:v>
                </c:pt>
                <c:pt idx="5">
                  <c:v>3.1199999999999999E-4</c:v>
                </c:pt>
                <c:pt idx="6">
                  <c:v>3.1500000000000001E-4</c:v>
                </c:pt>
                <c:pt idx="7">
                  <c:v>3.1700000000000001E-4</c:v>
                </c:pt>
                <c:pt idx="8">
                  <c:v>3.1799999999999998E-4</c:v>
                </c:pt>
                <c:pt idx="9">
                  <c:v>3.1799999999999998E-4</c:v>
                </c:pt>
              </c:numCache>
            </c:numRef>
          </c:val>
          <c:smooth val="0"/>
        </c:ser>
        <c:dLbls>
          <c:showLegendKey val="0"/>
          <c:showVal val="0"/>
          <c:showCatName val="0"/>
          <c:showSerName val="0"/>
          <c:showPercent val="0"/>
          <c:showBubbleSize val="0"/>
        </c:dLbls>
        <c:marker val="1"/>
        <c:smooth val="0"/>
        <c:axId val="99964032"/>
        <c:axId val="99965568"/>
      </c:lineChart>
      <c:catAx>
        <c:axId val="99964032"/>
        <c:scaling>
          <c:orientation val="minMax"/>
        </c:scaling>
        <c:delete val="0"/>
        <c:axPos val="b"/>
        <c:majorTickMark val="none"/>
        <c:minorTickMark val="none"/>
        <c:tickLblPos val="nextTo"/>
        <c:crossAx val="99965568"/>
        <c:crosses val="autoZero"/>
        <c:auto val="1"/>
        <c:lblAlgn val="ctr"/>
        <c:lblOffset val="100"/>
        <c:noMultiLvlLbl val="0"/>
      </c:catAx>
      <c:valAx>
        <c:axId val="99965568"/>
        <c:scaling>
          <c:orientation val="minMax"/>
        </c:scaling>
        <c:delete val="0"/>
        <c:axPos val="l"/>
        <c:majorGridlines/>
        <c:title>
          <c:tx>
            <c:rich>
              <a:bodyPr/>
              <a:lstStyle/>
              <a:p>
                <a:pPr>
                  <a:defRPr/>
                </a:pPr>
                <a:r>
                  <a:rPr lang="en-US"/>
                  <a:t>Inches</a:t>
                </a:r>
              </a:p>
            </c:rich>
          </c:tx>
          <c:layout/>
          <c:overlay val="0"/>
        </c:title>
        <c:numFmt formatCode="General" sourceLinked="1"/>
        <c:majorTickMark val="none"/>
        <c:minorTickMark val="none"/>
        <c:tickLblPos val="nextTo"/>
        <c:crossAx val="99964032"/>
        <c:crosses val="autoZero"/>
        <c:crossBetween val="between"/>
      </c:valAx>
    </c:plotArea>
    <c:legend>
      <c:legendPos val="r"/>
      <c:layout>
        <c:manualLayout>
          <c:xMode val="edge"/>
          <c:yMode val="edge"/>
          <c:x val="0.87626495075212374"/>
          <c:y val="0.5153339827971386"/>
          <c:w val="0.11513289871024186"/>
          <c:h val="4.3016144376515686E-2"/>
        </c:manualLayout>
      </c:layout>
      <c:overlay val="0"/>
    </c:legend>
    <c:plotVisOnly val="1"/>
    <c:dispBlanksAs val="gap"/>
    <c:showDLblsOverMax val="0"/>
  </c:chart>
  <c:externalData r:id="rId1">
    <c:autoUpdate val="0"/>
  </c:externalData>
</c:chartSpace>
</file>

<file path=ppt/diagrams/_rels/data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6.png"/></Relationships>
</file>

<file path=ppt/diagrams/_rels/data2.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image" Target="../media/image36.png"/><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diagrams/_rels/data3.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image" Target="../media/image36.png"/><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image" Target="../media/image36.png"/><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image" Target="../media/image36.png"/><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ED076C-1B51-40B6-87B4-43EF6374A80F}" type="doc">
      <dgm:prSet loTypeId="urn:microsoft.com/office/officeart/2005/8/layout/vList3" loCatId="list" qsTypeId="urn:microsoft.com/office/officeart/2005/8/quickstyle/3d1" qsCatId="3D" csTypeId="urn:microsoft.com/office/officeart/2005/8/colors/accent1_2" csCatId="accent1" phldr="1"/>
      <dgm:spPr/>
      <dgm:t>
        <a:bodyPr/>
        <a:lstStyle/>
        <a:p>
          <a:endParaRPr lang="en-US"/>
        </a:p>
      </dgm:t>
    </dgm:pt>
    <dgm:pt modelId="{E8CA8CD6-8695-4ED2-8C8E-A98DA50D022C}">
      <dgm:prSet/>
      <dgm:spPr/>
      <dgm:t>
        <a:bodyPr/>
        <a:lstStyle/>
        <a:p>
          <a:pPr rtl="0"/>
          <a:r>
            <a:rPr lang="en-US" dirty="0" smtClean="0"/>
            <a:t>Characterizing measurement systems and their uncertainty.</a:t>
          </a:r>
          <a:endParaRPr lang="en-US" dirty="0"/>
        </a:p>
      </dgm:t>
    </dgm:pt>
    <dgm:pt modelId="{7990EAED-E873-46E9-BF2F-1D5AC302F44D}" type="parTrans" cxnId="{0EDAAA02-F977-44F8-889E-EB8B9C977371}">
      <dgm:prSet/>
      <dgm:spPr/>
      <dgm:t>
        <a:bodyPr/>
        <a:lstStyle/>
        <a:p>
          <a:endParaRPr lang="en-US"/>
        </a:p>
      </dgm:t>
    </dgm:pt>
    <dgm:pt modelId="{E65CA42C-9AFC-438D-875F-B3E7AFA5E1EE}" type="sibTrans" cxnId="{0EDAAA02-F977-44F8-889E-EB8B9C977371}">
      <dgm:prSet/>
      <dgm:spPr/>
      <dgm:t>
        <a:bodyPr/>
        <a:lstStyle/>
        <a:p>
          <a:endParaRPr lang="en-US"/>
        </a:p>
      </dgm:t>
    </dgm:pt>
    <dgm:pt modelId="{839C22D4-34C1-4260-9289-0CEF9316B7C2}">
      <dgm:prSet/>
      <dgm:spPr/>
      <dgm:t>
        <a:bodyPr/>
        <a:lstStyle/>
        <a:p>
          <a:pPr rtl="0"/>
          <a:r>
            <a:rPr lang="en-US" smtClean="0"/>
            <a:t>Optimizing instrument networks.</a:t>
          </a:r>
          <a:endParaRPr lang="en-US"/>
        </a:p>
      </dgm:t>
    </dgm:pt>
    <dgm:pt modelId="{7F3DD590-0EC8-49A9-975F-FBB05AF016C3}" type="parTrans" cxnId="{EB897761-3592-44ED-A270-49A913D6F350}">
      <dgm:prSet/>
      <dgm:spPr/>
      <dgm:t>
        <a:bodyPr/>
        <a:lstStyle/>
        <a:p>
          <a:endParaRPr lang="en-US"/>
        </a:p>
      </dgm:t>
    </dgm:pt>
    <dgm:pt modelId="{60322713-E9BE-41F9-BFAB-574DC05B2E00}" type="sibTrans" cxnId="{EB897761-3592-44ED-A270-49A913D6F350}">
      <dgm:prSet/>
      <dgm:spPr/>
      <dgm:t>
        <a:bodyPr/>
        <a:lstStyle/>
        <a:p>
          <a:endParaRPr lang="en-US"/>
        </a:p>
      </dgm:t>
    </dgm:pt>
    <dgm:pt modelId="{36432376-994E-43E6-8F9D-E06424BC17B5}">
      <dgm:prSet/>
      <dgm:spPr/>
      <dgm:t>
        <a:bodyPr/>
        <a:lstStyle/>
        <a:p>
          <a:pPr rtl="0"/>
          <a:r>
            <a:rPr lang="en-US" dirty="0" smtClean="0"/>
            <a:t>Determining network uncertainty.</a:t>
          </a:r>
          <a:endParaRPr lang="en-US" dirty="0"/>
        </a:p>
      </dgm:t>
    </dgm:pt>
    <dgm:pt modelId="{4F0A6654-9B00-4461-AE58-41F95286CCBE}" type="parTrans" cxnId="{E9B58EAC-FB74-40F6-8964-92CDC1FD5B51}">
      <dgm:prSet/>
      <dgm:spPr/>
      <dgm:t>
        <a:bodyPr/>
        <a:lstStyle/>
        <a:p>
          <a:endParaRPr lang="en-US"/>
        </a:p>
      </dgm:t>
    </dgm:pt>
    <dgm:pt modelId="{902B9B5A-F246-4151-84CE-4FDCE85C5F02}" type="sibTrans" cxnId="{E9B58EAC-FB74-40F6-8964-92CDC1FD5B51}">
      <dgm:prSet/>
      <dgm:spPr/>
      <dgm:t>
        <a:bodyPr/>
        <a:lstStyle/>
        <a:p>
          <a:endParaRPr lang="en-US"/>
        </a:p>
      </dgm:t>
    </dgm:pt>
    <dgm:pt modelId="{E1222AC0-5449-4CE0-99F2-B453FC9EB12A}" type="pres">
      <dgm:prSet presAssocID="{28ED076C-1B51-40B6-87B4-43EF6374A80F}" presName="linearFlow" presStyleCnt="0">
        <dgm:presLayoutVars>
          <dgm:dir/>
          <dgm:resizeHandles val="exact"/>
        </dgm:presLayoutVars>
      </dgm:prSet>
      <dgm:spPr/>
      <dgm:t>
        <a:bodyPr/>
        <a:lstStyle/>
        <a:p>
          <a:endParaRPr lang="en-US"/>
        </a:p>
      </dgm:t>
    </dgm:pt>
    <dgm:pt modelId="{5DDA2D49-83E4-48F9-A138-3523DA6EF9E8}" type="pres">
      <dgm:prSet presAssocID="{E8CA8CD6-8695-4ED2-8C8E-A98DA50D022C}" presName="composite" presStyleCnt="0"/>
      <dgm:spPr/>
    </dgm:pt>
    <dgm:pt modelId="{79238E22-FA31-471B-809C-0F1E27A2ACB7}" type="pres">
      <dgm:prSet presAssocID="{E8CA8CD6-8695-4ED2-8C8E-A98DA50D022C}" presName="imgShp" presStyleLbl="fgImgPlace1" presStyleIdx="0" presStyleCnt="3"/>
      <dgm:spPr>
        <a:blipFill dpi="0" rotWithShape="1">
          <a:blip xmlns:r="http://schemas.openxmlformats.org/officeDocument/2006/relationships" r:embed="rId1"/>
          <a:srcRect/>
          <a:stretch>
            <a:fillRect/>
          </a:stretch>
        </a:blipFill>
      </dgm:spPr>
    </dgm:pt>
    <dgm:pt modelId="{75BBC752-F720-43FD-9BBB-B0793408CF5F}" type="pres">
      <dgm:prSet presAssocID="{E8CA8CD6-8695-4ED2-8C8E-A98DA50D022C}" presName="txShp" presStyleLbl="node1" presStyleIdx="0" presStyleCnt="3">
        <dgm:presLayoutVars>
          <dgm:bulletEnabled val="1"/>
        </dgm:presLayoutVars>
      </dgm:prSet>
      <dgm:spPr/>
      <dgm:t>
        <a:bodyPr/>
        <a:lstStyle/>
        <a:p>
          <a:endParaRPr lang="en-US"/>
        </a:p>
      </dgm:t>
    </dgm:pt>
    <dgm:pt modelId="{20A03AEE-D316-4DF8-9B5B-977A95BAEB11}" type="pres">
      <dgm:prSet presAssocID="{E65CA42C-9AFC-438D-875F-B3E7AFA5E1EE}" presName="spacing" presStyleCnt="0"/>
      <dgm:spPr/>
    </dgm:pt>
    <dgm:pt modelId="{834CBE00-F0E6-4C9A-B29B-67A89F4867E2}" type="pres">
      <dgm:prSet presAssocID="{839C22D4-34C1-4260-9289-0CEF9316B7C2}" presName="composite" presStyleCnt="0"/>
      <dgm:spPr/>
    </dgm:pt>
    <dgm:pt modelId="{8446FACE-01E3-4FB8-8F87-35A738935D02}" type="pres">
      <dgm:prSet presAssocID="{839C22D4-34C1-4260-9289-0CEF9316B7C2}" presName="imgShp"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000" r="-3000"/>
          </a:stretch>
        </a:blipFill>
      </dgm:spPr>
      <dgm:t>
        <a:bodyPr/>
        <a:lstStyle/>
        <a:p>
          <a:endParaRPr lang="en-US"/>
        </a:p>
      </dgm:t>
    </dgm:pt>
    <dgm:pt modelId="{6BA29DCE-C60F-488A-9DB3-E2208B1736B9}" type="pres">
      <dgm:prSet presAssocID="{839C22D4-34C1-4260-9289-0CEF9316B7C2}" presName="txShp" presStyleLbl="node1" presStyleIdx="1" presStyleCnt="3">
        <dgm:presLayoutVars>
          <dgm:bulletEnabled val="1"/>
        </dgm:presLayoutVars>
      </dgm:prSet>
      <dgm:spPr/>
      <dgm:t>
        <a:bodyPr/>
        <a:lstStyle/>
        <a:p>
          <a:endParaRPr lang="en-US"/>
        </a:p>
      </dgm:t>
    </dgm:pt>
    <dgm:pt modelId="{609C6F15-93A1-4C26-8C94-EB911F2B9B9E}" type="pres">
      <dgm:prSet presAssocID="{60322713-E9BE-41F9-BFAB-574DC05B2E00}" presName="spacing" presStyleCnt="0"/>
      <dgm:spPr/>
    </dgm:pt>
    <dgm:pt modelId="{F1BCC017-22C7-4BD8-BBA2-3C9E900B6E3D}" type="pres">
      <dgm:prSet presAssocID="{36432376-994E-43E6-8F9D-E06424BC17B5}" presName="composite" presStyleCnt="0"/>
      <dgm:spPr/>
    </dgm:pt>
    <dgm:pt modelId="{F6B2118A-75E0-48B9-A7D5-EBAED586577C}" type="pres">
      <dgm:prSet presAssocID="{36432376-994E-43E6-8F9D-E06424BC17B5}" presName="imgShp" presStyleLbl="fgImgPlace1" presStyleIdx="2"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000" r="-3000"/>
          </a:stretch>
        </a:blipFill>
      </dgm:spPr>
      <dgm:t>
        <a:bodyPr/>
        <a:lstStyle/>
        <a:p>
          <a:endParaRPr lang="en-US"/>
        </a:p>
      </dgm:t>
    </dgm:pt>
    <dgm:pt modelId="{09B46646-338A-4453-98FD-6157DA66826D}" type="pres">
      <dgm:prSet presAssocID="{36432376-994E-43E6-8F9D-E06424BC17B5}" presName="txShp" presStyleLbl="node1" presStyleIdx="2" presStyleCnt="3">
        <dgm:presLayoutVars>
          <dgm:bulletEnabled val="1"/>
        </dgm:presLayoutVars>
      </dgm:prSet>
      <dgm:spPr/>
      <dgm:t>
        <a:bodyPr/>
        <a:lstStyle/>
        <a:p>
          <a:endParaRPr lang="en-US"/>
        </a:p>
      </dgm:t>
    </dgm:pt>
  </dgm:ptLst>
  <dgm:cxnLst>
    <dgm:cxn modelId="{EB897761-3592-44ED-A270-49A913D6F350}" srcId="{28ED076C-1B51-40B6-87B4-43EF6374A80F}" destId="{839C22D4-34C1-4260-9289-0CEF9316B7C2}" srcOrd="1" destOrd="0" parTransId="{7F3DD590-0EC8-49A9-975F-FBB05AF016C3}" sibTransId="{60322713-E9BE-41F9-BFAB-574DC05B2E00}"/>
    <dgm:cxn modelId="{E9B58EAC-FB74-40F6-8964-92CDC1FD5B51}" srcId="{28ED076C-1B51-40B6-87B4-43EF6374A80F}" destId="{36432376-994E-43E6-8F9D-E06424BC17B5}" srcOrd="2" destOrd="0" parTransId="{4F0A6654-9B00-4461-AE58-41F95286CCBE}" sibTransId="{902B9B5A-F246-4151-84CE-4FDCE85C5F02}"/>
    <dgm:cxn modelId="{4DEE85C7-E387-497F-AD17-C20A7A5FCA76}" type="presOf" srcId="{36432376-994E-43E6-8F9D-E06424BC17B5}" destId="{09B46646-338A-4453-98FD-6157DA66826D}" srcOrd="0" destOrd="0" presId="urn:microsoft.com/office/officeart/2005/8/layout/vList3"/>
    <dgm:cxn modelId="{B69B1B35-83DA-4E8B-9CC0-603558926200}" type="presOf" srcId="{839C22D4-34C1-4260-9289-0CEF9316B7C2}" destId="{6BA29DCE-C60F-488A-9DB3-E2208B1736B9}" srcOrd="0" destOrd="0" presId="urn:microsoft.com/office/officeart/2005/8/layout/vList3"/>
    <dgm:cxn modelId="{0EDAAA02-F977-44F8-889E-EB8B9C977371}" srcId="{28ED076C-1B51-40B6-87B4-43EF6374A80F}" destId="{E8CA8CD6-8695-4ED2-8C8E-A98DA50D022C}" srcOrd="0" destOrd="0" parTransId="{7990EAED-E873-46E9-BF2F-1D5AC302F44D}" sibTransId="{E65CA42C-9AFC-438D-875F-B3E7AFA5E1EE}"/>
    <dgm:cxn modelId="{F0C51721-759C-49A1-92DF-DC0B23194F98}" type="presOf" srcId="{28ED076C-1B51-40B6-87B4-43EF6374A80F}" destId="{E1222AC0-5449-4CE0-99F2-B453FC9EB12A}" srcOrd="0" destOrd="0" presId="urn:microsoft.com/office/officeart/2005/8/layout/vList3"/>
    <dgm:cxn modelId="{886D6F37-8D8F-4486-B0D7-406E2EAE24C8}" type="presOf" srcId="{E8CA8CD6-8695-4ED2-8C8E-A98DA50D022C}" destId="{75BBC752-F720-43FD-9BBB-B0793408CF5F}" srcOrd="0" destOrd="0" presId="urn:microsoft.com/office/officeart/2005/8/layout/vList3"/>
    <dgm:cxn modelId="{31994C5E-4C56-41FA-9816-171F9FBF4473}" type="presParOf" srcId="{E1222AC0-5449-4CE0-99F2-B453FC9EB12A}" destId="{5DDA2D49-83E4-48F9-A138-3523DA6EF9E8}" srcOrd="0" destOrd="0" presId="urn:microsoft.com/office/officeart/2005/8/layout/vList3"/>
    <dgm:cxn modelId="{51CA3BD2-0BC2-4269-8C91-CA55B9BFA7A9}" type="presParOf" srcId="{5DDA2D49-83E4-48F9-A138-3523DA6EF9E8}" destId="{79238E22-FA31-471B-809C-0F1E27A2ACB7}" srcOrd="0" destOrd="0" presId="urn:microsoft.com/office/officeart/2005/8/layout/vList3"/>
    <dgm:cxn modelId="{FA2F32C4-C5D9-4125-A66C-54449504B6AF}" type="presParOf" srcId="{5DDA2D49-83E4-48F9-A138-3523DA6EF9E8}" destId="{75BBC752-F720-43FD-9BBB-B0793408CF5F}" srcOrd="1" destOrd="0" presId="urn:microsoft.com/office/officeart/2005/8/layout/vList3"/>
    <dgm:cxn modelId="{A16D43A7-5F15-4BCF-AAAF-7CFBCFEE949C}" type="presParOf" srcId="{E1222AC0-5449-4CE0-99F2-B453FC9EB12A}" destId="{20A03AEE-D316-4DF8-9B5B-977A95BAEB11}" srcOrd="1" destOrd="0" presId="urn:microsoft.com/office/officeart/2005/8/layout/vList3"/>
    <dgm:cxn modelId="{3B675308-B31B-41F8-BFD9-8288F8930EF5}" type="presParOf" srcId="{E1222AC0-5449-4CE0-99F2-B453FC9EB12A}" destId="{834CBE00-F0E6-4C9A-B29B-67A89F4867E2}" srcOrd="2" destOrd="0" presId="urn:microsoft.com/office/officeart/2005/8/layout/vList3"/>
    <dgm:cxn modelId="{EA5B9FF0-0F3D-4EFB-AF78-8AEB7346F882}" type="presParOf" srcId="{834CBE00-F0E6-4C9A-B29B-67A89F4867E2}" destId="{8446FACE-01E3-4FB8-8F87-35A738935D02}" srcOrd="0" destOrd="0" presId="urn:microsoft.com/office/officeart/2005/8/layout/vList3"/>
    <dgm:cxn modelId="{9F89857D-D252-4A78-8505-A071E77590B7}" type="presParOf" srcId="{834CBE00-F0E6-4C9A-B29B-67A89F4867E2}" destId="{6BA29DCE-C60F-488A-9DB3-E2208B1736B9}" srcOrd="1" destOrd="0" presId="urn:microsoft.com/office/officeart/2005/8/layout/vList3"/>
    <dgm:cxn modelId="{548A2394-7B63-4002-BD89-AD5F75614E41}" type="presParOf" srcId="{E1222AC0-5449-4CE0-99F2-B453FC9EB12A}" destId="{609C6F15-93A1-4C26-8C94-EB911F2B9B9E}" srcOrd="3" destOrd="0" presId="urn:microsoft.com/office/officeart/2005/8/layout/vList3"/>
    <dgm:cxn modelId="{557C5D2F-5D47-4EC2-8331-57D998D09733}" type="presParOf" srcId="{E1222AC0-5449-4CE0-99F2-B453FC9EB12A}" destId="{F1BCC017-22C7-4BD8-BBA2-3C9E900B6E3D}" srcOrd="4" destOrd="0" presId="urn:microsoft.com/office/officeart/2005/8/layout/vList3"/>
    <dgm:cxn modelId="{B1528E27-572A-47ED-9A11-18850B74C296}" type="presParOf" srcId="{F1BCC017-22C7-4BD8-BBA2-3C9E900B6E3D}" destId="{F6B2118A-75E0-48B9-A7D5-EBAED586577C}" srcOrd="0" destOrd="0" presId="urn:microsoft.com/office/officeart/2005/8/layout/vList3"/>
    <dgm:cxn modelId="{664D6C34-756B-42FB-AB43-E25632342387}" type="presParOf" srcId="{F1BCC017-22C7-4BD8-BBA2-3C9E900B6E3D}" destId="{09B46646-338A-4453-98FD-6157DA66826D}"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F7EE61-6FBC-4580-B727-D288D2C780C8}"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ABC9662-0623-49BE-930E-E301DCD43318}">
      <dgm:prSet custT="1"/>
      <dgm:spPr/>
      <dgm:t>
        <a:bodyPr/>
        <a:lstStyle/>
        <a:p>
          <a:pPr rtl="0"/>
          <a:r>
            <a:rPr lang="en-US" sz="2000" dirty="0" smtClean="0"/>
            <a:t>Instrument</a:t>
          </a:r>
          <a:endParaRPr lang="en-US" sz="2000" dirty="0"/>
        </a:p>
      </dgm:t>
    </dgm:pt>
    <dgm:pt modelId="{DD7F9674-5459-4B00-89F6-F5AD17B8B123}" type="parTrans" cxnId="{0694C604-603A-401B-8E5F-F9DBC3A82B40}">
      <dgm:prSet/>
      <dgm:spPr/>
      <dgm:t>
        <a:bodyPr/>
        <a:lstStyle/>
        <a:p>
          <a:endParaRPr lang="en-US"/>
        </a:p>
      </dgm:t>
    </dgm:pt>
    <dgm:pt modelId="{765431F5-FA2F-4703-A391-A4DA68810E59}" type="sibTrans" cxnId="{0694C604-603A-401B-8E5F-F9DBC3A82B40}">
      <dgm:prSet/>
      <dgm:spPr/>
      <dgm:t>
        <a:bodyPr/>
        <a:lstStyle/>
        <a:p>
          <a:endParaRPr lang="en-US"/>
        </a:p>
      </dgm:t>
    </dgm:pt>
    <dgm:pt modelId="{5AD7CE84-6A92-4017-A76B-B5DEB8F74C59}">
      <dgm:prSet custT="1"/>
      <dgm:spPr/>
      <dgm:t>
        <a:bodyPr/>
        <a:lstStyle/>
        <a:p>
          <a:pPr rtl="0"/>
          <a:r>
            <a:rPr lang="en-US" sz="2000" dirty="0" smtClean="0"/>
            <a:t>Environment</a:t>
          </a:r>
          <a:endParaRPr lang="en-US" sz="2000" dirty="0"/>
        </a:p>
      </dgm:t>
    </dgm:pt>
    <dgm:pt modelId="{AF9EBABE-3231-4A04-B175-2B3322568106}" type="parTrans" cxnId="{43A983C5-043E-4A0F-9258-24634A40AAB4}">
      <dgm:prSet/>
      <dgm:spPr/>
      <dgm:t>
        <a:bodyPr/>
        <a:lstStyle/>
        <a:p>
          <a:endParaRPr lang="en-US"/>
        </a:p>
      </dgm:t>
    </dgm:pt>
    <dgm:pt modelId="{8B4689F0-107E-46D8-9018-539B17560478}" type="sibTrans" cxnId="{43A983C5-043E-4A0F-9258-24634A40AAB4}">
      <dgm:prSet/>
      <dgm:spPr/>
      <dgm:t>
        <a:bodyPr/>
        <a:lstStyle/>
        <a:p>
          <a:endParaRPr lang="en-US"/>
        </a:p>
      </dgm:t>
    </dgm:pt>
    <dgm:pt modelId="{9367C8E9-5891-4418-9D72-B4CF5D2ACE88}">
      <dgm:prSet custT="1"/>
      <dgm:spPr/>
      <dgm:t>
        <a:bodyPr/>
        <a:lstStyle/>
        <a:p>
          <a:pPr rtl="0"/>
          <a:r>
            <a:rPr lang="en-US" sz="2000" dirty="0" smtClean="0"/>
            <a:t>Operator</a:t>
          </a:r>
          <a:endParaRPr lang="en-US" sz="2000" dirty="0"/>
        </a:p>
      </dgm:t>
    </dgm:pt>
    <dgm:pt modelId="{FA47C2AB-661D-4972-A7A7-79A7BC20FF33}" type="parTrans" cxnId="{9B48417A-F44E-4FD5-8B22-3F643A13DC71}">
      <dgm:prSet/>
      <dgm:spPr/>
      <dgm:t>
        <a:bodyPr/>
        <a:lstStyle/>
        <a:p>
          <a:endParaRPr lang="en-US"/>
        </a:p>
      </dgm:t>
    </dgm:pt>
    <dgm:pt modelId="{F95EC399-62B3-499B-BE9C-BE3E37DEA73F}" type="sibTrans" cxnId="{9B48417A-F44E-4FD5-8B22-3F643A13DC71}">
      <dgm:prSet/>
      <dgm:spPr/>
      <dgm:t>
        <a:bodyPr/>
        <a:lstStyle/>
        <a:p>
          <a:endParaRPr lang="en-US"/>
        </a:p>
      </dgm:t>
    </dgm:pt>
    <dgm:pt modelId="{D54AFAF6-6AFC-4446-872E-E459853A6FE0}">
      <dgm:prSet custT="1"/>
      <dgm:spPr/>
      <dgm:t>
        <a:bodyPr/>
        <a:lstStyle/>
        <a:p>
          <a:pPr rtl="0"/>
          <a:r>
            <a:rPr lang="en-US" sz="2000" dirty="0" smtClean="0"/>
            <a:t>Geometry</a:t>
          </a:r>
        </a:p>
      </dgm:t>
    </dgm:pt>
    <dgm:pt modelId="{0B7D1BD2-40EE-44DB-B373-A9EB92869D11}" type="parTrans" cxnId="{56471D73-ADAC-40FC-944E-E012A157BA17}">
      <dgm:prSet/>
      <dgm:spPr/>
      <dgm:t>
        <a:bodyPr/>
        <a:lstStyle/>
        <a:p>
          <a:endParaRPr lang="en-US"/>
        </a:p>
      </dgm:t>
    </dgm:pt>
    <dgm:pt modelId="{331CCA1D-8A3F-4387-A5E1-49AEF609935E}" type="sibTrans" cxnId="{56471D73-ADAC-40FC-944E-E012A157BA17}">
      <dgm:prSet/>
      <dgm:spPr/>
      <dgm:t>
        <a:bodyPr/>
        <a:lstStyle/>
        <a:p>
          <a:endParaRPr lang="en-US"/>
        </a:p>
      </dgm:t>
    </dgm:pt>
    <dgm:pt modelId="{2BE66BB2-1321-4729-96FD-3459932FD2A1}">
      <dgm:prSet custT="1"/>
      <dgm:spPr/>
      <dgm:t>
        <a:bodyPr/>
        <a:lstStyle/>
        <a:p>
          <a:pPr rtl="0"/>
          <a:r>
            <a:rPr lang="en-US" sz="2000" dirty="0" err="1" smtClean="0"/>
            <a:t>Fixturing</a:t>
          </a:r>
          <a:endParaRPr lang="en-US" sz="2000" dirty="0" smtClean="0"/>
        </a:p>
      </dgm:t>
    </dgm:pt>
    <dgm:pt modelId="{A1236341-3CB0-450D-B93A-CC8188BDDF55}" type="parTrans" cxnId="{A0E437EC-14CC-4D4F-A42B-6656E41EB412}">
      <dgm:prSet/>
      <dgm:spPr/>
      <dgm:t>
        <a:bodyPr/>
        <a:lstStyle/>
        <a:p>
          <a:endParaRPr lang="en-US"/>
        </a:p>
      </dgm:t>
    </dgm:pt>
    <dgm:pt modelId="{03D3BED2-EB88-4500-884F-16E2DC63F2C5}" type="sibTrans" cxnId="{A0E437EC-14CC-4D4F-A42B-6656E41EB412}">
      <dgm:prSet/>
      <dgm:spPr/>
      <dgm:t>
        <a:bodyPr/>
        <a:lstStyle/>
        <a:p>
          <a:endParaRPr lang="en-US"/>
        </a:p>
      </dgm:t>
    </dgm:pt>
    <dgm:pt modelId="{6D7276B6-5926-4052-A404-A06CC918B0AC}">
      <dgm:prSet custT="1"/>
      <dgm:spPr/>
      <dgm:t>
        <a:bodyPr/>
        <a:lstStyle/>
        <a:p>
          <a:pPr rtl="0"/>
          <a:r>
            <a:rPr lang="en-US" sz="2000" dirty="0" smtClean="0"/>
            <a:t>Targeting</a:t>
          </a:r>
          <a:endParaRPr lang="en-US" sz="2000" dirty="0"/>
        </a:p>
      </dgm:t>
    </dgm:pt>
    <dgm:pt modelId="{99551930-BC41-4BD8-943F-EA3C802CF1B8}" type="parTrans" cxnId="{4D5F3D5F-175B-4339-B83A-ED3B7A8A7139}">
      <dgm:prSet/>
      <dgm:spPr/>
      <dgm:t>
        <a:bodyPr/>
        <a:lstStyle/>
        <a:p>
          <a:endParaRPr lang="en-US"/>
        </a:p>
      </dgm:t>
    </dgm:pt>
    <dgm:pt modelId="{A7674EA0-3201-47A5-B217-E2BE76E56ECD}" type="sibTrans" cxnId="{4D5F3D5F-175B-4339-B83A-ED3B7A8A7139}">
      <dgm:prSet/>
      <dgm:spPr/>
      <dgm:t>
        <a:bodyPr/>
        <a:lstStyle/>
        <a:p>
          <a:endParaRPr lang="en-US"/>
        </a:p>
      </dgm:t>
    </dgm:pt>
    <dgm:pt modelId="{AEE65C60-E59F-46A4-AEF4-12A59BFC4DC5}">
      <dgm:prSet custT="1"/>
      <dgm:spPr/>
      <dgm:t>
        <a:bodyPr/>
        <a:lstStyle/>
        <a:p>
          <a:pPr rtl="0"/>
          <a:r>
            <a:rPr lang="en-US" sz="2000" dirty="0" smtClean="0"/>
            <a:t>Scale</a:t>
          </a:r>
        </a:p>
      </dgm:t>
    </dgm:pt>
    <dgm:pt modelId="{B3174082-C1EA-4A5C-AFFB-A0AB4DA0E7CA}" type="parTrans" cxnId="{67E52CDF-AC2B-4896-8C85-63DCC581C52F}">
      <dgm:prSet/>
      <dgm:spPr/>
      <dgm:t>
        <a:bodyPr/>
        <a:lstStyle/>
        <a:p>
          <a:endParaRPr lang="en-US"/>
        </a:p>
      </dgm:t>
    </dgm:pt>
    <dgm:pt modelId="{5F777E60-41BD-4CCA-9582-3EA9C4C234D8}" type="sibTrans" cxnId="{67E52CDF-AC2B-4896-8C85-63DCC581C52F}">
      <dgm:prSet/>
      <dgm:spPr/>
      <dgm:t>
        <a:bodyPr/>
        <a:lstStyle/>
        <a:p>
          <a:endParaRPr lang="en-US"/>
        </a:p>
      </dgm:t>
    </dgm:pt>
    <dgm:pt modelId="{19947B0F-CBE2-46E1-B601-EC1FFEF55629}" type="pres">
      <dgm:prSet presAssocID="{13F7EE61-6FBC-4580-B727-D288D2C780C8}" presName="linearFlow" presStyleCnt="0">
        <dgm:presLayoutVars>
          <dgm:dir/>
          <dgm:resizeHandles val="exact"/>
        </dgm:presLayoutVars>
      </dgm:prSet>
      <dgm:spPr/>
      <dgm:t>
        <a:bodyPr/>
        <a:lstStyle/>
        <a:p>
          <a:endParaRPr lang="en-US"/>
        </a:p>
      </dgm:t>
    </dgm:pt>
    <dgm:pt modelId="{B39E8AA3-E7B2-4870-8FFE-98EA28DFFB40}" type="pres">
      <dgm:prSet presAssocID="{FABC9662-0623-49BE-930E-E301DCD43318}" presName="composite" presStyleCnt="0"/>
      <dgm:spPr/>
    </dgm:pt>
    <dgm:pt modelId="{F8EA09C6-0800-4890-9258-9070E260AA0B}" type="pres">
      <dgm:prSet presAssocID="{FABC9662-0623-49BE-930E-E301DCD43318}" presName="imgShp" presStyleLbl="fgImgPlace1" presStyleIdx="0" presStyleCnt="7"/>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dgm:spPr>
      <dgm:t>
        <a:bodyPr/>
        <a:lstStyle/>
        <a:p>
          <a:endParaRPr lang="en-US"/>
        </a:p>
      </dgm:t>
    </dgm:pt>
    <dgm:pt modelId="{C559B204-1449-4434-B895-2BC818926B2B}" type="pres">
      <dgm:prSet presAssocID="{FABC9662-0623-49BE-930E-E301DCD43318}" presName="txShp" presStyleLbl="node1" presStyleIdx="0" presStyleCnt="7">
        <dgm:presLayoutVars>
          <dgm:bulletEnabled val="1"/>
        </dgm:presLayoutVars>
      </dgm:prSet>
      <dgm:spPr/>
      <dgm:t>
        <a:bodyPr/>
        <a:lstStyle/>
        <a:p>
          <a:endParaRPr lang="en-US"/>
        </a:p>
      </dgm:t>
    </dgm:pt>
    <dgm:pt modelId="{19B9AEA3-7B57-434C-B1C0-9FCE2FB6010B}" type="pres">
      <dgm:prSet presAssocID="{765431F5-FA2F-4703-A391-A4DA68810E59}" presName="spacing" presStyleCnt="0"/>
      <dgm:spPr/>
    </dgm:pt>
    <dgm:pt modelId="{DB70A0C0-FF30-4564-9464-83242FD4B061}" type="pres">
      <dgm:prSet presAssocID="{6D7276B6-5926-4052-A404-A06CC918B0AC}" presName="composite" presStyleCnt="0"/>
      <dgm:spPr/>
    </dgm:pt>
    <dgm:pt modelId="{ADDBB121-8ED5-4578-A162-DCA5926D9195}" type="pres">
      <dgm:prSet presAssocID="{6D7276B6-5926-4052-A404-A06CC918B0AC}" presName="imgShp" presStyleLbl="fgImgPlace1" presStyleIdx="1" presStyleCnt="7"/>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000" r="-1000"/>
          </a:stretch>
        </a:blipFill>
      </dgm:spPr>
      <dgm:t>
        <a:bodyPr/>
        <a:lstStyle/>
        <a:p>
          <a:endParaRPr lang="en-US"/>
        </a:p>
      </dgm:t>
    </dgm:pt>
    <dgm:pt modelId="{B9441730-D1F8-47D2-BBA8-099DF8B2C2A4}" type="pres">
      <dgm:prSet presAssocID="{6D7276B6-5926-4052-A404-A06CC918B0AC}" presName="txShp" presStyleLbl="node1" presStyleIdx="1" presStyleCnt="7">
        <dgm:presLayoutVars>
          <dgm:bulletEnabled val="1"/>
        </dgm:presLayoutVars>
      </dgm:prSet>
      <dgm:spPr/>
      <dgm:t>
        <a:bodyPr/>
        <a:lstStyle/>
        <a:p>
          <a:endParaRPr lang="en-US"/>
        </a:p>
      </dgm:t>
    </dgm:pt>
    <dgm:pt modelId="{AF48CF93-C374-4501-BA74-5CAE7B75A4FE}" type="pres">
      <dgm:prSet presAssocID="{A7674EA0-3201-47A5-B217-E2BE76E56ECD}" presName="spacing" presStyleCnt="0"/>
      <dgm:spPr/>
    </dgm:pt>
    <dgm:pt modelId="{D19E553D-DE49-4A1D-AF4D-1037E3F5874A}" type="pres">
      <dgm:prSet presAssocID="{5AD7CE84-6A92-4017-A76B-B5DEB8F74C59}" presName="composite" presStyleCnt="0"/>
      <dgm:spPr/>
    </dgm:pt>
    <dgm:pt modelId="{524F6B97-3D6D-40FC-94FF-CC20FC3EF865}" type="pres">
      <dgm:prSet presAssocID="{5AD7CE84-6A92-4017-A76B-B5DEB8F74C59}" presName="imgShp" presStyleLbl="fgImgPlace1" presStyleIdx="2" presStyleCnt="7"/>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49C6A9A2-C778-49CE-9963-E41DF5908C6B}" type="pres">
      <dgm:prSet presAssocID="{5AD7CE84-6A92-4017-A76B-B5DEB8F74C59}" presName="txShp" presStyleLbl="node1" presStyleIdx="2" presStyleCnt="7">
        <dgm:presLayoutVars>
          <dgm:bulletEnabled val="1"/>
        </dgm:presLayoutVars>
      </dgm:prSet>
      <dgm:spPr/>
      <dgm:t>
        <a:bodyPr/>
        <a:lstStyle/>
        <a:p>
          <a:endParaRPr lang="en-US"/>
        </a:p>
      </dgm:t>
    </dgm:pt>
    <dgm:pt modelId="{1ECB2C47-D253-46AF-9B5B-429B41AB9A96}" type="pres">
      <dgm:prSet presAssocID="{8B4689F0-107E-46D8-9018-539B17560478}" presName="spacing" presStyleCnt="0"/>
      <dgm:spPr/>
    </dgm:pt>
    <dgm:pt modelId="{429764BE-1AA5-4978-B110-F64A11BF41FA}" type="pres">
      <dgm:prSet presAssocID="{9367C8E9-5891-4418-9D72-B4CF5D2ACE88}" presName="composite" presStyleCnt="0"/>
      <dgm:spPr/>
    </dgm:pt>
    <dgm:pt modelId="{B6752C93-259D-48AF-98A0-783E8B318957}" type="pres">
      <dgm:prSet presAssocID="{9367C8E9-5891-4418-9D72-B4CF5D2ACE88}" presName="imgShp" presStyleLbl="fgImgPlace1" presStyleIdx="3" presStyleCnt="7"/>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70000" t="-35000" r="-30000" b="-65000"/>
          </a:stretch>
        </a:blipFill>
      </dgm:spPr>
      <dgm:t>
        <a:bodyPr/>
        <a:lstStyle/>
        <a:p>
          <a:endParaRPr lang="en-US"/>
        </a:p>
      </dgm:t>
    </dgm:pt>
    <dgm:pt modelId="{0C6E01CD-15DF-4DF1-9CCA-780DD31283B2}" type="pres">
      <dgm:prSet presAssocID="{9367C8E9-5891-4418-9D72-B4CF5D2ACE88}" presName="txShp" presStyleLbl="node1" presStyleIdx="3" presStyleCnt="7">
        <dgm:presLayoutVars>
          <dgm:bulletEnabled val="1"/>
        </dgm:presLayoutVars>
      </dgm:prSet>
      <dgm:spPr/>
      <dgm:t>
        <a:bodyPr/>
        <a:lstStyle/>
        <a:p>
          <a:endParaRPr lang="en-US"/>
        </a:p>
      </dgm:t>
    </dgm:pt>
    <dgm:pt modelId="{B88D9F19-F0CC-4BEE-9974-D1B37AE41605}" type="pres">
      <dgm:prSet presAssocID="{F95EC399-62B3-499B-BE9C-BE3E37DEA73F}" presName="spacing" presStyleCnt="0"/>
      <dgm:spPr/>
    </dgm:pt>
    <dgm:pt modelId="{12D860B8-19DC-4E31-BD18-EF38E39983B1}" type="pres">
      <dgm:prSet presAssocID="{D54AFAF6-6AFC-4446-872E-E459853A6FE0}" presName="composite" presStyleCnt="0"/>
      <dgm:spPr/>
    </dgm:pt>
    <dgm:pt modelId="{28FF2DD8-F8A5-4FED-AF18-89435CEC9A1F}" type="pres">
      <dgm:prSet presAssocID="{D54AFAF6-6AFC-4446-872E-E459853A6FE0}" presName="imgShp" presStyleLbl="fgImgPlace1" presStyleIdx="4" presStyleCnt="7"/>
      <dgm:spPr>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l="-55000" r="-55000"/>
          </a:stretch>
        </a:blipFill>
      </dgm:spPr>
      <dgm:t>
        <a:bodyPr/>
        <a:lstStyle/>
        <a:p>
          <a:endParaRPr lang="en-US"/>
        </a:p>
      </dgm:t>
    </dgm:pt>
    <dgm:pt modelId="{1134955A-5B48-4256-960C-88350D7FB25D}" type="pres">
      <dgm:prSet presAssocID="{D54AFAF6-6AFC-4446-872E-E459853A6FE0}" presName="txShp" presStyleLbl="node1" presStyleIdx="4" presStyleCnt="7">
        <dgm:presLayoutVars>
          <dgm:bulletEnabled val="1"/>
        </dgm:presLayoutVars>
      </dgm:prSet>
      <dgm:spPr/>
      <dgm:t>
        <a:bodyPr/>
        <a:lstStyle/>
        <a:p>
          <a:endParaRPr lang="en-US"/>
        </a:p>
      </dgm:t>
    </dgm:pt>
    <dgm:pt modelId="{1784C8D8-64B0-4EFF-BA64-2430571ED4C3}" type="pres">
      <dgm:prSet presAssocID="{331CCA1D-8A3F-4387-A5E1-49AEF609935E}" presName="spacing" presStyleCnt="0"/>
      <dgm:spPr/>
    </dgm:pt>
    <dgm:pt modelId="{E82CCE9D-D4FC-4863-B603-5B984C42A9D6}" type="pres">
      <dgm:prSet presAssocID="{2BE66BB2-1321-4729-96FD-3459932FD2A1}" presName="composite" presStyleCnt="0"/>
      <dgm:spPr/>
    </dgm:pt>
    <dgm:pt modelId="{E8F0D3E2-45DE-4912-908D-222B6C8BEE08}" type="pres">
      <dgm:prSet presAssocID="{2BE66BB2-1321-4729-96FD-3459932FD2A1}" presName="imgShp" presStyleLbl="fgImgPlace1" presStyleIdx="5" presStyleCnt="7"/>
      <dgm:spPr>
        <a:blipFill dpi="0" rotWithShape="1">
          <a:blip xmlns:r="http://schemas.openxmlformats.org/officeDocument/2006/relationships" r:embed="rId6"/>
          <a:srcRect/>
          <a:stretch>
            <a:fillRect l="20000" t="15000" r="20000" b="15000"/>
          </a:stretch>
        </a:blipFill>
      </dgm:spPr>
      <dgm:t>
        <a:bodyPr/>
        <a:lstStyle/>
        <a:p>
          <a:endParaRPr lang="en-US"/>
        </a:p>
      </dgm:t>
    </dgm:pt>
    <dgm:pt modelId="{97D7D277-3645-43F5-AD66-54AA5357DDEA}" type="pres">
      <dgm:prSet presAssocID="{2BE66BB2-1321-4729-96FD-3459932FD2A1}" presName="txShp" presStyleLbl="node1" presStyleIdx="5" presStyleCnt="7">
        <dgm:presLayoutVars>
          <dgm:bulletEnabled val="1"/>
        </dgm:presLayoutVars>
      </dgm:prSet>
      <dgm:spPr/>
      <dgm:t>
        <a:bodyPr/>
        <a:lstStyle/>
        <a:p>
          <a:endParaRPr lang="en-US"/>
        </a:p>
      </dgm:t>
    </dgm:pt>
    <dgm:pt modelId="{F38FA0AF-7374-4B75-B76A-5E2DBBD9B020}" type="pres">
      <dgm:prSet presAssocID="{03D3BED2-EB88-4500-884F-16E2DC63F2C5}" presName="spacing" presStyleCnt="0"/>
      <dgm:spPr/>
    </dgm:pt>
    <dgm:pt modelId="{50408797-7393-47CD-874D-34F10D23173F}" type="pres">
      <dgm:prSet presAssocID="{AEE65C60-E59F-46A4-AEF4-12A59BFC4DC5}" presName="composite" presStyleCnt="0"/>
      <dgm:spPr/>
    </dgm:pt>
    <dgm:pt modelId="{B3E3C8A5-5146-48EB-82F4-66303A817873}" type="pres">
      <dgm:prSet presAssocID="{AEE65C60-E59F-46A4-AEF4-12A59BFC4DC5}" presName="imgShp" presStyleLbl="fgImgPlace1" presStyleIdx="6" presStyleCnt="7"/>
      <dgm:spPr>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35000" t="10000" r="35000" b="15000"/>
          </a:stretch>
        </a:blipFill>
      </dgm:spPr>
      <dgm:t>
        <a:bodyPr/>
        <a:lstStyle/>
        <a:p>
          <a:endParaRPr lang="en-US"/>
        </a:p>
      </dgm:t>
    </dgm:pt>
    <dgm:pt modelId="{26C5A09B-0E7E-4565-9130-7447CA638377}" type="pres">
      <dgm:prSet presAssocID="{AEE65C60-E59F-46A4-AEF4-12A59BFC4DC5}" presName="txShp" presStyleLbl="node1" presStyleIdx="6" presStyleCnt="7">
        <dgm:presLayoutVars>
          <dgm:bulletEnabled val="1"/>
        </dgm:presLayoutVars>
      </dgm:prSet>
      <dgm:spPr/>
      <dgm:t>
        <a:bodyPr/>
        <a:lstStyle/>
        <a:p>
          <a:endParaRPr lang="en-US"/>
        </a:p>
      </dgm:t>
    </dgm:pt>
  </dgm:ptLst>
  <dgm:cxnLst>
    <dgm:cxn modelId="{D68E2C24-9463-4D8D-9A06-43AA166C986F}" type="presOf" srcId="{AEE65C60-E59F-46A4-AEF4-12A59BFC4DC5}" destId="{26C5A09B-0E7E-4565-9130-7447CA638377}" srcOrd="0" destOrd="0" presId="urn:microsoft.com/office/officeart/2005/8/layout/vList3"/>
    <dgm:cxn modelId="{67E52CDF-AC2B-4896-8C85-63DCC581C52F}" srcId="{13F7EE61-6FBC-4580-B727-D288D2C780C8}" destId="{AEE65C60-E59F-46A4-AEF4-12A59BFC4DC5}" srcOrd="6" destOrd="0" parTransId="{B3174082-C1EA-4A5C-AFFB-A0AB4DA0E7CA}" sibTransId="{5F777E60-41BD-4CCA-9582-3EA9C4C234D8}"/>
    <dgm:cxn modelId="{2B2C1407-59D6-44CE-AB3C-72CCD3341B30}" type="presOf" srcId="{9367C8E9-5891-4418-9D72-B4CF5D2ACE88}" destId="{0C6E01CD-15DF-4DF1-9CCA-780DD31283B2}" srcOrd="0" destOrd="0" presId="urn:microsoft.com/office/officeart/2005/8/layout/vList3"/>
    <dgm:cxn modelId="{A0E437EC-14CC-4D4F-A42B-6656E41EB412}" srcId="{13F7EE61-6FBC-4580-B727-D288D2C780C8}" destId="{2BE66BB2-1321-4729-96FD-3459932FD2A1}" srcOrd="5" destOrd="0" parTransId="{A1236341-3CB0-450D-B93A-CC8188BDDF55}" sibTransId="{03D3BED2-EB88-4500-884F-16E2DC63F2C5}"/>
    <dgm:cxn modelId="{A061099B-C202-4613-9805-D7E44A9C7C72}" type="presOf" srcId="{5AD7CE84-6A92-4017-A76B-B5DEB8F74C59}" destId="{49C6A9A2-C778-49CE-9963-E41DF5908C6B}" srcOrd="0" destOrd="0" presId="urn:microsoft.com/office/officeart/2005/8/layout/vList3"/>
    <dgm:cxn modelId="{9BD303FC-6C3E-49DB-AED7-81FCCB34E945}" type="presOf" srcId="{2BE66BB2-1321-4729-96FD-3459932FD2A1}" destId="{97D7D277-3645-43F5-AD66-54AA5357DDEA}" srcOrd="0" destOrd="0" presId="urn:microsoft.com/office/officeart/2005/8/layout/vList3"/>
    <dgm:cxn modelId="{0694C604-603A-401B-8E5F-F9DBC3A82B40}" srcId="{13F7EE61-6FBC-4580-B727-D288D2C780C8}" destId="{FABC9662-0623-49BE-930E-E301DCD43318}" srcOrd="0" destOrd="0" parTransId="{DD7F9674-5459-4B00-89F6-F5AD17B8B123}" sibTransId="{765431F5-FA2F-4703-A391-A4DA68810E59}"/>
    <dgm:cxn modelId="{9B48417A-F44E-4FD5-8B22-3F643A13DC71}" srcId="{13F7EE61-6FBC-4580-B727-D288D2C780C8}" destId="{9367C8E9-5891-4418-9D72-B4CF5D2ACE88}" srcOrd="3" destOrd="0" parTransId="{FA47C2AB-661D-4972-A7A7-79A7BC20FF33}" sibTransId="{F95EC399-62B3-499B-BE9C-BE3E37DEA73F}"/>
    <dgm:cxn modelId="{6B7092AB-1DEB-4922-A1B5-A085176B3F4C}" type="presOf" srcId="{D54AFAF6-6AFC-4446-872E-E459853A6FE0}" destId="{1134955A-5B48-4256-960C-88350D7FB25D}" srcOrd="0" destOrd="0" presId="urn:microsoft.com/office/officeart/2005/8/layout/vList3"/>
    <dgm:cxn modelId="{43A983C5-043E-4A0F-9258-24634A40AAB4}" srcId="{13F7EE61-6FBC-4580-B727-D288D2C780C8}" destId="{5AD7CE84-6A92-4017-A76B-B5DEB8F74C59}" srcOrd="2" destOrd="0" parTransId="{AF9EBABE-3231-4A04-B175-2B3322568106}" sibTransId="{8B4689F0-107E-46D8-9018-539B17560478}"/>
    <dgm:cxn modelId="{6AD18692-7EF1-4EA2-8E68-709392A729F2}" type="presOf" srcId="{FABC9662-0623-49BE-930E-E301DCD43318}" destId="{C559B204-1449-4434-B895-2BC818926B2B}" srcOrd="0" destOrd="0" presId="urn:microsoft.com/office/officeart/2005/8/layout/vList3"/>
    <dgm:cxn modelId="{4D5F3D5F-175B-4339-B83A-ED3B7A8A7139}" srcId="{13F7EE61-6FBC-4580-B727-D288D2C780C8}" destId="{6D7276B6-5926-4052-A404-A06CC918B0AC}" srcOrd="1" destOrd="0" parTransId="{99551930-BC41-4BD8-943F-EA3C802CF1B8}" sibTransId="{A7674EA0-3201-47A5-B217-E2BE76E56ECD}"/>
    <dgm:cxn modelId="{A42C8D51-AB69-48D5-ABBB-3E853212F271}" type="presOf" srcId="{13F7EE61-6FBC-4580-B727-D288D2C780C8}" destId="{19947B0F-CBE2-46E1-B601-EC1FFEF55629}" srcOrd="0" destOrd="0" presId="urn:microsoft.com/office/officeart/2005/8/layout/vList3"/>
    <dgm:cxn modelId="{C451ADFD-3BA4-478B-96CA-42DC26E6A6E7}" type="presOf" srcId="{6D7276B6-5926-4052-A404-A06CC918B0AC}" destId="{B9441730-D1F8-47D2-BBA8-099DF8B2C2A4}" srcOrd="0" destOrd="0" presId="urn:microsoft.com/office/officeart/2005/8/layout/vList3"/>
    <dgm:cxn modelId="{56471D73-ADAC-40FC-944E-E012A157BA17}" srcId="{13F7EE61-6FBC-4580-B727-D288D2C780C8}" destId="{D54AFAF6-6AFC-4446-872E-E459853A6FE0}" srcOrd="4" destOrd="0" parTransId="{0B7D1BD2-40EE-44DB-B373-A9EB92869D11}" sibTransId="{331CCA1D-8A3F-4387-A5E1-49AEF609935E}"/>
    <dgm:cxn modelId="{218E8644-0D20-4965-B2F1-92929DD49D36}" type="presParOf" srcId="{19947B0F-CBE2-46E1-B601-EC1FFEF55629}" destId="{B39E8AA3-E7B2-4870-8FFE-98EA28DFFB40}" srcOrd="0" destOrd="0" presId="urn:microsoft.com/office/officeart/2005/8/layout/vList3"/>
    <dgm:cxn modelId="{5D6E837C-0563-4C96-976D-03C2F7AF2651}" type="presParOf" srcId="{B39E8AA3-E7B2-4870-8FFE-98EA28DFFB40}" destId="{F8EA09C6-0800-4890-9258-9070E260AA0B}" srcOrd="0" destOrd="0" presId="urn:microsoft.com/office/officeart/2005/8/layout/vList3"/>
    <dgm:cxn modelId="{EC1EAA51-67BA-4092-89EF-F3ED4CD9E87D}" type="presParOf" srcId="{B39E8AA3-E7B2-4870-8FFE-98EA28DFFB40}" destId="{C559B204-1449-4434-B895-2BC818926B2B}" srcOrd="1" destOrd="0" presId="urn:microsoft.com/office/officeart/2005/8/layout/vList3"/>
    <dgm:cxn modelId="{E9458ACD-B109-4E1B-95C9-DDBC3CA8FA4B}" type="presParOf" srcId="{19947B0F-CBE2-46E1-B601-EC1FFEF55629}" destId="{19B9AEA3-7B57-434C-B1C0-9FCE2FB6010B}" srcOrd="1" destOrd="0" presId="urn:microsoft.com/office/officeart/2005/8/layout/vList3"/>
    <dgm:cxn modelId="{0F639954-4448-4A4A-BE6D-F75759168D92}" type="presParOf" srcId="{19947B0F-CBE2-46E1-B601-EC1FFEF55629}" destId="{DB70A0C0-FF30-4564-9464-83242FD4B061}" srcOrd="2" destOrd="0" presId="urn:microsoft.com/office/officeart/2005/8/layout/vList3"/>
    <dgm:cxn modelId="{5E233174-81F3-43FF-8745-563E348AE012}" type="presParOf" srcId="{DB70A0C0-FF30-4564-9464-83242FD4B061}" destId="{ADDBB121-8ED5-4578-A162-DCA5926D9195}" srcOrd="0" destOrd="0" presId="urn:microsoft.com/office/officeart/2005/8/layout/vList3"/>
    <dgm:cxn modelId="{26E57933-A0EF-4D52-A2FC-A5615FC72958}" type="presParOf" srcId="{DB70A0C0-FF30-4564-9464-83242FD4B061}" destId="{B9441730-D1F8-47D2-BBA8-099DF8B2C2A4}" srcOrd="1" destOrd="0" presId="urn:microsoft.com/office/officeart/2005/8/layout/vList3"/>
    <dgm:cxn modelId="{C15AC4BC-0686-466B-9A49-BE5D17105DD7}" type="presParOf" srcId="{19947B0F-CBE2-46E1-B601-EC1FFEF55629}" destId="{AF48CF93-C374-4501-BA74-5CAE7B75A4FE}" srcOrd="3" destOrd="0" presId="urn:microsoft.com/office/officeart/2005/8/layout/vList3"/>
    <dgm:cxn modelId="{89A14FCC-6256-4212-B192-A5C77099F67D}" type="presParOf" srcId="{19947B0F-CBE2-46E1-B601-EC1FFEF55629}" destId="{D19E553D-DE49-4A1D-AF4D-1037E3F5874A}" srcOrd="4" destOrd="0" presId="urn:microsoft.com/office/officeart/2005/8/layout/vList3"/>
    <dgm:cxn modelId="{86906185-85A0-4C1C-B795-8E61CF0ED096}" type="presParOf" srcId="{D19E553D-DE49-4A1D-AF4D-1037E3F5874A}" destId="{524F6B97-3D6D-40FC-94FF-CC20FC3EF865}" srcOrd="0" destOrd="0" presId="urn:microsoft.com/office/officeart/2005/8/layout/vList3"/>
    <dgm:cxn modelId="{4CC638F5-10DB-4478-9107-B37CB5F91B41}" type="presParOf" srcId="{D19E553D-DE49-4A1D-AF4D-1037E3F5874A}" destId="{49C6A9A2-C778-49CE-9963-E41DF5908C6B}" srcOrd="1" destOrd="0" presId="urn:microsoft.com/office/officeart/2005/8/layout/vList3"/>
    <dgm:cxn modelId="{BB8AE2A5-77B3-4330-B9A2-C168799297E3}" type="presParOf" srcId="{19947B0F-CBE2-46E1-B601-EC1FFEF55629}" destId="{1ECB2C47-D253-46AF-9B5B-429B41AB9A96}" srcOrd="5" destOrd="0" presId="urn:microsoft.com/office/officeart/2005/8/layout/vList3"/>
    <dgm:cxn modelId="{F0938AAE-B192-44BC-A52C-CE3425E5D2C1}" type="presParOf" srcId="{19947B0F-CBE2-46E1-B601-EC1FFEF55629}" destId="{429764BE-1AA5-4978-B110-F64A11BF41FA}" srcOrd="6" destOrd="0" presId="urn:microsoft.com/office/officeart/2005/8/layout/vList3"/>
    <dgm:cxn modelId="{5D74621F-5D13-4FAC-973B-CEED654EB3A6}" type="presParOf" srcId="{429764BE-1AA5-4978-B110-F64A11BF41FA}" destId="{B6752C93-259D-48AF-98A0-783E8B318957}" srcOrd="0" destOrd="0" presId="urn:microsoft.com/office/officeart/2005/8/layout/vList3"/>
    <dgm:cxn modelId="{88ACA454-76B3-4E75-9531-030E73C2072C}" type="presParOf" srcId="{429764BE-1AA5-4978-B110-F64A11BF41FA}" destId="{0C6E01CD-15DF-4DF1-9CCA-780DD31283B2}" srcOrd="1" destOrd="0" presId="urn:microsoft.com/office/officeart/2005/8/layout/vList3"/>
    <dgm:cxn modelId="{85D70DED-D4C8-47FC-804F-F4CB781EA03F}" type="presParOf" srcId="{19947B0F-CBE2-46E1-B601-EC1FFEF55629}" destId="{B88D9F19-F0CC-4BEE-9974-D1B37AE41605}" srcOrd="7" destOrd="0" presId="urn:microsoft.com/office/officeart/2005/8/layout/vList3"/>
    <dgm:cxn modelId="{8AA9484E-8CF9-4DC0-9B44-F09D27233F98}" type="presParOf" srcId="{19947B0F-CBE2-46E1-B601-EC1FFEF55629}" destId="{12D860B8-19DC-4E31-BD18-EF38E39983B1}" srcOrd="8" destOrd="0" presId="urn:microsoft.com/office/officeart/2005/8/layout/vList3"/>
    <dgm:cxn modelId="{EB2BAEBA-7910-4984-9E6F-7B29A789AF99}" type="presParOf" srcId="{12D860B8-19DC-4E31-BD18-EF38E39983B1}" destId="{28FF2DD8-F8A5-4FED-AF18-89435CEC9A1F}" srcOrd="0" destOrd="0" presId="urn:microsoft.com/office/officeart/2005/8/layout/vList3"/>
    <dgm:cxn modelId="{90D26967-418E-4991-9450-61D37681C762}" type="presParOf" srcId="{12D860B8-19DC-4E31-BD18-EF38E39983B1}" destId="{1134955A-5B48-4256-960C-88350D7FB25D}" srcOrd="1" destOrd="0" presId="urn:microsoft.com/office/officeart/2005/8/layout/vList3"/>
    <dgm:cxn modelId="{142AB78B-97D4-4598-877B-4139E5387E2C}" type="presParOf" srcId="{19947B0F-CBE2-46E1-B601-EC1FFEF55629}" destId="{1784C8D8-64B0-4EFF-BA64-2430571ED4C3}" srcOrd="9" destOrd="0" presId="urn:microsoft.com/office/officeart/2005/8/layout/vList3"/>
    <dgm:cxn modelId="{E51245B3-BFDB-4EFF-B788-930BE80E5B34}" type="presParOf" srcId="{19947B0F-CBE2-46E1-B601-EC1FFEF55629}" destId="{E82CCE9D-D4FC-4863-B603-5B984C42A9D6}" srcOrd="10" destOrd="0" presId="urn:microsoft.com/office/officeart/2005/8/layout/vList3"/>
    <dgm:cxn modelId="{FCCB7AC7-AEC1-404E-B530-B8F54828553D}" type="presParOf" srcId="{E82CCE9D-D4FC-4863-B603-5B984C42A9D6}" destId="{E8F0D3E2-45DE-4912-908D-222B6C8BEE08}" srcOrd="0" destOrd="0" presId="urn:microsoft.com/office/officeart/2005/8/layout/vList3"/>
    <dgm:cxn modelId="{8DD86B75-7A22-45AE-A4FE-56B8FEAA70E5}" type="presParOf" srcId="{E82CCE9D-D4FC-4863-B603-5B984C42A9D6}" destId="{97D7D277-3645-43F5-AD66-54AA5357DDEA}" srcOrd="1" destOrd="0" presId="urn:microsoft.com/office/officeart/2005/8/layout/vList3"/>
    <dgm:cxn modelId="{464EAB97-A9D1-4501-94D3-44A957CDB31C}" type="presParOf" srcId="{19947B0F-CBE2-46E1-B601-EC1FFEF55629}" destId="{F38FA0AF-7374-4B75-B76A-5E2DBBD9B020}" srcOrd="11" destOrd="0" presId="urn:microsoft.com/office/officeart/2005/8/layout/vList3"/>
    <dgm:cxn modelId="{D773A00E-3086-4BA6-9FE6-B66B3148D1C7}" type="presParOf" srcId="{19947B0F-CBE2-46E1-B601-EC1FFEF55629}" destId="{50408797-7393-47CD-874D-34F10D23173F}" srcOrd="12" destOrd="0" presId="urn:microsoft.com/office/officeart/2005/8/layout/vList3"/>
    <dgm:cxn modelId="{C1959691-EBB4-4EF8-94BC-1B2A1C018111}" type="presParOf" srcId="{50408797-7393-47CD-874D-34F10D23173F}" destId="{B3E3C8A5-5146-48EB-82F4-66303A817873}" srcOrd="0" destOrd="0" presId="urn:microsoft.com/office/officeart/2005/8/layout/vList3"/>
    <dgm:cxn modelId="{23D7E60E-8A50-446D-94EB-5C82671FA5F1}" type="presParOf" srcId="{50408797-7393-47CD-874D-34F10D23173F}" destId="{26C5A09B-0E7E-4565-9130-7447CA638377}"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F7EE61-6FBC-4580-B727-D288D2C780C8}"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ABC9662-0623-49BE-930E-E301DCD43318}">
      <dgm:prSet custT="1"/>
      <dgm:spPr/>
      <dgm:t>
        <a:bodyPr/>
        <a:lstStyle/>
        <a:p>
          <a:pPr rtl="0"/>
          <a:r>
            <a:rPr lang="en-US" sz="2000" dirty="0" smtClean="0"/>
            <a:t>Instrument</a:t>
          </a:r>
          <a:endParaRPr lang="en-US" sz="2000" dirty="0"/>
        </a:p>
      </dgm:t>
    </dgm:pt>
    <dgm:pt modelId="{DD7F9674-5459-4B00-89F6-F5AD17B8B123}" type="parTrans" cxnId="{0694C604-603A-401B-8E5F-F9DBC3A82B40}">
      <dgm:prSet/>
      <dgm:spPr/>
      <dgm:t>
        <a:bodyPr/>
        <a:lstStyle/>
        <a:p>
          <a:endParaRPr lang="en-US"/>
        </a:p>
      </dgm:t>
    </dgm:pt>
    <dgm:pt modelId="{765431F5-FA2F-4703-A391-A4DA68810E59}" type="sibTrans" cxnId="{0694C604-603A-401B-8E5F-F9DBC3A82B40}">
      <dgm:prSet/>
      <dgm:spPr/>
      <dgm:t>
        <a:bodyPr/>
        <a:lstStyle/>
        <a:p>
          <a:endParaRPr lang="en-US"/>
        </a:p>
      </dgm:t>
    </dgm:pt>
    <dgm:pt modelId="{5AD7CE84-6A92-4017-A76B-B5DEB8F74C59}">
      <dgm:prSet custT="1"/>
      <dgm:spPr/>
      <dgm:t>
        <a:bodyPr/>
        <a:lstStyle/>
        <a:p>
          <a:pPr rtl="0"/>
          <a:r>
            <a:rPr lang="en-US" sz="2000" dirty="0" smtClean="0"/>
            <a:t>Environment</a:t>
          </a:r>
          <a:endParaRPr lang="en-US" sz="2000" dirty="0"/>
        </a:p>
      </dgm:t>
    </dgm:pt>
    <dgm:pt modelId="{AF9EBABE-3231-4A04-B175-2B3322568106}" type="parTrans" cxnId="{43A983C5-043E-4A0F-9258-24634A40AAB4}">
      <dgm:prSet/>
      <dgm:spPr/>
      <dgm:t>
        <a:bodyPr/>
        <a:lstStyle/>
        <a:p>
          <a:endParaRPr lang="en-US"/>
        </a:p>
      </dgm:t>
    </dgm:pt>
    <dgm:pt modelId="{8B4689F0-107E-46D8-9018-539B17560478}" type="sibTrans" cxnId="{43A983C5-043E-4A0F-9258-24634A40AAB4}">
      <dgm:prSet/>
      <dgm:spPr/>
      <dgm:t>
        <a:bodyPr/>
        <a:lstStyle/>
        <a:p>
          <a:endParaRPr lang="en-US"/>
        </a:p>
      </dgm:t>
    </dgm:pt>
    <dgm:pt modelId="{9367C8E9-5891-4418-9D72-B4CF5D2ACE88}">
      <dgm:prSet custT="1"/>
      <dgm:spPr/>
      <dgm:t>
        <a:bodyPr/>
        <a:lstStyle/>
        <a:p>
          <a:pPr rtl="0"/>
          <a:r>
            <a:rPr lang="en-US" sz="2000" dirty="0" smtClean="0"/>
            <a:t>Operator</a:t>
          </a:r>
          <a:endParaRPr lang="en-US" sz="2000" dirty="0"/>
        </a:p>
      </dgm:t>
    </dgm:pt>
    <dgm:pt modelId="{FA47C2AB-661D-4972-A7A7-79A7BC20FF33}" type="parTrans" cxnId="{9B48417A-F44E-4FD5-8B22-3F643A13DC71}">
      <dgm:prSet/>
      <dgm:spPr/>
      <dgm:t>
        <a:bodyPr/>
        <a:lstStyle/>
        <a:p>
          <a:endParaRPr lang="en-US"/>
        </a:p>
      </dgm:t>
    </dgm:pt>
    <dgm:pt modelId="{F95EC399-62B3-499B-BE9C-BE3E37DEA73F}" type="sibTrans" cxnId="{9B48417A-F44E-4FD5-8B22-3F643A13DC71}">
      <dgm:prSet/>
      <dgm:spPr/>
      <dgm:t>
        <a:bodyPr/>
        <a:lstStyle/>
        <a:p>
          <a:endParaRPr lang="en-US"/>
        </a:p>
      </dgm:t>
    </dgm:pt>
    <dgm:pt modelId="{D54AFAF6-6AFC-4446-872E-E459853A6FE0}">
      <dgm:prSet custT="1"/>
      <dgm:spPr/>
      <dgm:t>
        <a:bodyPr/>
        <a:lstStyle/>
        <a:p>
          <a:pPr rtl="0"/>
          <a:r>
            <a:rPr lang="en-US" sz="2000" dirty="0" smtClean="0"/>
            <a:t>Geometry</a:t>
          </a:r>
        </a:p>
      </dgm:t>
    </dgm:pt>
    <dgm:pt modelId="{0B7D1BD2-40EE-44DB-B373-A9EB92869D11}" type="parTrans" cxnId="{56471D73-ADAC-40FC-944E-E012A157BA17}">
      <dgm:prSet/>
      <dgm:spPr/>
      <dgm:t>
        <a:bodyPr/>
        <a:lstStyle/>
        <a:p>
          <a:endParaRPr lang="en-US"/>
        </a:p>
      </dgm:t>
    </dgm:pt>
    <dgm:pt modelId="{331CCA1D-8A3F-4387-A5E1-49AEF609935E}" type="sibTrans" cxnId="{56471D73-ADAC-40FC-944E-E012A157BA17}">
      <dgm:prSet/>
      <dgm:spPr/>
      <dgm:t>
        <a:bodyPr/>
        <a:lstStyle/>
        <a:p>
          <a:endParaRPr lang="en-US"/>
        </a:p>
      </dgm:t>
    </dgm:pt>
    <dgm:pt modelId="{2BE66BB2-1321-4729-96FD-3459932FD2A1}">
      <dgm:prSet custT="1"/>
      <dgm:spPr/>
      <dgm:t>
        <a:bodyPr/>
        <a:lstStyle/>
        <a:p>
          <a:pPr rtl="0"/>
          <a:r>
            <a:rPr lang="en-US" sz="2000" dirty="0" err="1" smtClean="0"/>
            <a:t>Fixturing</a:t>
          </a:r>
          <a:endParaRPr lang="en-US" sz="2000" dirty="0" smtClean="0"/>
        </a:p>
      </dgm:t>
    </dgm:pt>
    <dgm:pt modelId="{A1236341-3CB0-450D-B93A-CC8188BDDF55}" type="parTrans" cxnId="{A0E437EC-14CC-4D4F-A42B-6656E41EB412}">
      <dgm:prSet/>
      <dgm:spPr/>
      <dgm:t>
        <a:bodyPr/>
        <a:lstStyle/>
        <a:p>
          <a:endParaRPr lang="en-US"/>
        </a:p>
      </dgm:t>
    </dgm:pt>
    <dgm:pt modelId="{03D3BED2-EB88-4500-884F-16E2DC63F2C5}" type="sibTrans" cxnId="{A0E437EC-14CC-4D4F-A42B-6656E41EB412}">
      <dgm:prSet/>
      <dgm:spPr/>
      <dgm:t>
        <a:bodyPr/>
        <a:lstStyle/>
        <a:p>
          <a:endParaRPr lang="en-US"/>
        </a:p>
      </dgm:t>
    </dgm:pt>
    <dgm:pt modelId="{6D7276B6-5926-4052-A404-A06CC918B0AC}">
      <dgm:prSet custT="1"/>
      <dgm:spPr/>
      <dgm:t>
        <a:bodyPr/>
        <a:lstStyle/>
        <a:p>
          <a:pPr rtl="0"/>
          <a:r>
            <a:rPr lang="en-US" sz="2000" dirty="0" smtClean="0"/>
            <a:t>Targeting</a:t>
          </a:r>
          <a:endParaRPr lang="en-US" sz="2000" dirty="0"/>
        </a:p>
      </dgm:t>
    </dgm:pt>
    <dgm:pt modelId="{99551930-BC41-4BD8-943F-EA3C802CF1B8}" type="parTrans" cxnId="{4D5F3D5F-175B-4339-B83A-ED3B7A8A7139}">
      <dgm:prSet/>
      <dgm:spPr/>
      <dgm:t>
        <a:bodyPr/>
        <a:lstStyle/>
        <a:p>
          <a:endParaRPr lang="en-US"/>
        </a:p>
      </dgm:t>
    </dgm:pt>
    <dgm:pt modelId="{A7674EA0-3201-47A5-B217-E2BE76E56ECD}" type="sibTrans" cxnId="{4D5F3D5F-175B-4339-B83A-ED3B7A8A7139}">
      <dgm:prSet/>
      <dgm:spPr/>
      <dgm:t>
        <a:bodyPr/>
        <a:lstStyle/>
        <a:p>
          <a:endParaRPr lang="en-US"/>
        </a:p>
      </dgm:t>
    </dgm:pt>
    <dgm:pt modelId="{AEE65C60-E59F-46A4-AEF4-12A59BFC4DC5}">
      <dgm:prSet custT="1"/>
      <dgm:spPr/>
      <dgm:t>
        <a:bodyPr/>
        <a:lstStyle/>
        <a:p>
          <a:pPr rtl="0"/>
          <a:r>
            <a:rPr lang="en-US" sz="2000" dirty="0" smtClean="0"/>
            <a:t>Scale</a:t>
          </a:r>
        </a:p>
      </dgm:t>
    </dgm:pt>
    <dgm:pt modelId="{B3174082-C1EA-4A5C-AFFB-A0AB4DA0E7CA}" type="parTrans" cxnId="{67E52CDF-AC2B-4896-8C85-63DCC581C52F}">
      <dgm:prSet/>
      <dgm:spPr/>
      <dgm:t>
        <a:bodyPr/>
        <a:lstStyle/>
        <a:p>
          <a:endParaRPr lang="en-US"/>
        </a:p>
      </dgm:t>
    </dgm:pt>
    <dgm:pt modelId="{5F777E60-41BD-4CCA-9582-3EA9C4C234D8}" type="sibTrans" cxnId="{67E52CDF-AC2B-4896-8C85-63DCC581C52F}">
      <dgm:prSet/>
      <dgm:spPr/>
      <dgm:t>
        <a:bodyPr/>
        <a:lstStyle/>
        <a:p>
          <a:endParaRPr lang="en-US"/>
        </a:p>
      </dgm:t>
    </dgm:pt>
    <dgm:pt modelId="{19947B0F-CBE2-46E1-B601-EC1FFEF55629}" type="pres">
      <dgm:prSet presAssocID="{13F7EE61-6FBC-4580-B727-D288D2C780C8}" presName="linearFlow" presStyleCnt="0">
        <dgm:presLayoutVars>
          <dgm:dir/>
          <dgm:resizeHandles val="exact"/>
        </dgm:presLayoutVars>
      </dgm:prSet>
      <dgm:spPr/>
      <dgm:t>
        <a:bodyPr/>
        <a:lstStyle/>
        <a:p>
          <a:endParaRPr lang="en-US"/>
        </a:p>
      </dgm:t>
    </dgm:pt>
    <dgm:pt modelId="{B39E8AA3-E7B2-4870-8FFE-98EA28DFFB40}" type="pres">
      <dgm:prSet presAssocID="{FABC9662-0623-49BE-930E-E301DCD43318}" presName="composite" presStyleCnt="0"/>
      <dgm:spPr/>
    </dgm:pt>
    <dgm:pt modelId="{F8EA09C6-0800-4890-9258-9070E260AA0B}" type="pres">
      <dgm:prSet presAssocID="{FABC9662-0623-49BE-930E-E301DCD43318}" presName="imgShp" presStyleLbl="fgImgPlace1" presStyleIdx="0" presStyleCnt="7"/>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dgm:spPr>
      <dgm:t>
        <a:bodyPr/>
        <a:lstStyle/>
        <a:p>
          <a:endParaRPr lang="en-US"/>
        </a:p>
      </dgm:t>
    </dgm:pt>
    <dgm:pt modelId="{C559B204-1449-4434-B895-2BC818926B2B}" type="pres">
      <dgm:prSet presAssocID="{FABC9662-0623-49BE-930E-E301DCD43318}" presName="txShp" presStyleLbl="node1" presStyleIdx="0" presStyleCnt="7">
        <dgm:presLayoutVars>
          <dgm:bulletEnabled val="1"/>
        </dgm:presLayoutVars>
      </dgm:prSet>
      <dgm:spPr/>
      <dgm:t>
        <a:bodyPr/>
        <a:lstStyle/>
        <a:p>
          <a:endParaRPr lang="en-US"/>
        </a:p>
      </dgm:t>
    </dgm:pt>
    <dgm:pt modelId="{19B9AEA3-7B57-434C-B1C0-9FCE2FB6010B}" type="pres">
      <dgm:prSet presAssocID="{765431F5-FA2F-4703-A391-A4DA68810E59}" presName="spacing" presStyleCnt="0"/>
      <dgm:spPr/>
    </dgm:pt>
    <dgm:pt modelId="{DB70A0C0-FF30-4564-9464-83242FD4B061}" type="pres">
      <dgm:prSet presAssocID="{6D7276B6-5926-4052-A404-A06CC918B0AC}" presName="composite" presStyleCnt="0"/>
      <dgm:spPr/>
    </dgm:pt>
    <dgm:pt modelId="{ADDBB121-8ED5-4578-A162-DCA5926D9195}" type="pres">
      <dgm:prSet presAssocID="{6D7276B6-5926-4052-A404-A06CC918B0AC}" presName="imgShp" presStyleLbl="fgImgPlace1" presStyleIdx="1" presStyleCnt="7"/>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000" r="-1000"/>
          </a:stretch>
        </a:blipFill>
      </dgm:spPr>
      <dgm:t>
        <a:bodyPr/>
        <a:lstStyle/>
        <a:p>
          <a:endParaRPr lang="en-US"/>
        </a:p>
      </dgm:t>
    </dgm:pt>
    <dgm:pt modelId="{B9441730-D1F8-47D2-BBA8-099DF8B2C2A4}" type="pres">
      <dgm:prSet presAssocID="{6D7276B6-5926-4052-A404-A06CC918B0AC}" presName="txShp" presStyleLbl="node1" presStyleIdx="1" presStyleCnt="7">
        <dgm:presLayoutVars>
          <dgm:bulletEnabled val="1"/>
        </dgm:presLayoutVars>
      </dgm:prSet>
      <dgm:spPr/>
      <dgm:t>
        <a:bodyPr/>
        <a:lstStyle/>
        <a:p>
          <a:endParaRPr lang="en-US"/>
        </a:p>
      </dgm:t>
    </dgm:pt>
    <dgm:pt modelId="{AF48CF93-C374-4501-BA74-5CAE7B75A4FE}" type="pres">
      <dgm:prSet presAssocID="{A7674EA0-3201-47A5-B217-E2BE76E56ECD}" presName="spacing" presStyleCnt="0"/>
      <dgm:spPr/>
    </dgm:pt>
    <dgm:pt modelId="{D19E553D-DE49-4A1D-AF4D-1037E3F5874A}" type="pres">
      <dgm:prSet presAssocID="{5AD7CE84-6A92-4017-A76B-B5DEB8F74C59}" presName="composite" presStyleCnt="0"/>
      <dgm:spPr/>
    </dgm:pt>
    <dgm:pt modelId="{524F6B97-3D6D-40FC-94FF-CC20FC3EF865}" type="pres">
      <dgm:prSet presAssocID="{5AD7CE84-6A92-4017-A76B-B5DEB8F74C59}" presName="imgShp" presStyleLbl="fgImgPlace1" presStyleIdx="2" presStyleCnt="7"/>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49C6A9A2-C778-49CE-9963-E41DF5908C6B}" type="pres">
      <dgm:prSet presAssocID="{5AD7CE84-6A92-4017-A76B-B5DEB8F74C59}" presName="txShp" presStyleLbl="node1" presStyleIdx="2" presStyleCnt="7">
        <dgm:presLayoutVars>
          <dgm:bulletEnabled val="1"/>
        </dgm:presLayoutVars>
      </dgm:prSet>
      <dgm:spPr/>
      <dgm:t>
        <a:bodyPr/>
        <a:lstStyle/>
        <a:p>
          <a:endParaRPr lang="en-US"/>
        </a:p>
      </dgm:t>
    </dgm:pt>
    <dgm:pt modelId="{1ECB2C47-D253-46AF-9B5B-429B41AB9A96}" type="pres">
      <dgm:prSet presAssocID="{8B4689F0-107E-46D8-9018-539B17560478}" presName="spacing" presStyleCnt="0"/>
      <dgm:spPr/>
    </dgm:pt>
    <dgm:pt modelId="{429764BE-1AA5-4978-B110-F64A11BF41FA}" type="pres">
      <dgm:prSet presAssocID="{9367C8E9-5891-4418-9D72-B4CF5D2ACE88}" presName="composite" presStyleCnt="0"/>
      <dgm:spPr/>
    </dgm:pt>
    <dgm:pt modelId="{B6752C93-259D-48AF-98A0-783E8B318957}" type="pres">
      <dgm:prSet presAssocID="{9367C8E9-5891-4418-9D72-B4CF5D2ACE88}" presName="imgShp" presStyleLbl="fgImgPlace1" presStyleIdx="3" presStyleCnt="7"/>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70000" t="-35000" r="-30000" b="-65000"/>
          </a:stretch>
        </a:blipFill>
      </dgm:spPr>
      <dgm:t>
        <a:bodyPr/>
        <a:lstStyle/>
        <a:p>
          <a:endParaRPr lang="en-US"/>
        </a:p>
      </dgm:t>
    </dgm:pt>
    <dgm:pt modelId="{0C6E01CD-15DF-4DF1-9CCA-780DD31283B2}" type="pres">
      <dgm:prSet presAssocID="{9367C8E9-5891-4418-9D72-B4CF5D2ACE88}" presName="txShp" presStyleLbl="node1" presStyleIdx="3" presStyleCnt="7">
        <dgm:presLayoutVars>
          <dgm:bulletEnabled val="1"/>
        </dgm:presLayoutVars>
      </dgm:prSet>
      <dgm:spPr/>
      <dgm:t>
        <a:bodyPr/>
        <a:lstStyle/>
        <a:p>
          <a:endParaRPr lang="en-US"/>
        </a:p>
      </dgm:t>
    </dgm:pt>
    <dgm:pt modelId="{B88D9F19-F0CC-4BEE-9974-D1B37AE41605}" type="pres">
      <dgm:prSet presAssocID="{F95EC399-62B3-499B-BE9C-BE3E37DEA73F}" presName="spacing" presStyleCnt="0"/>
      <dgm:spPr/>
    </dgm:pt>
    <dgm:pt modelId="{12D860B8-19DC-4E31-BD18-EF38E39983B1}" type="pres">
      <dgm:prSet presAssocID="{D54AFAF6-6AFC-4446-872E-E459853A6FE0}" presName="composite" presStyleCnt="0"/>
      <dgm:spPr/>
    </dgm:pt>
    <dgm:pt modelId="{28FF2DD8-F8A5-4FED-AF18-89435CEC9A1F}" type="pres">
      <dgm:prSet presAssocID="{D54AFAF6-6AFC-4446-872E-E459853A6FE0}" presName="imgShp" presStyleLbl="fgImgPlace1" presStyleIdx="4" presStyleCnt="7"/>
      <dgm:spPr>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l="-55000" r="-55000"/>
          </a:stretch>
        </a:blipFill>
      </dgm:spPr>
      <dgm:t>
        <a:bodyPr/>
        <a:lstStyle/>
        <a:p>
          <a:endParaRPr lang="en-US"/>
        </a:p>
      </dgm:t>
    </dgm:pt>
    <dgm:pt modelId="{1134955A-5B48-4256-960C-88350D7FB25D}" type="pres">
      <dgm:prSet presAssocID="{D54AFAF6-6AFC-4446-872E-E459853A6FE0}" presName="txShp" presStyleLbl="node1" presStyleIdx="4" presStyleCnt="7">
        <dgm:presLayoutVars>
          <dgm:bulletEnabled val="1"/>
        </dgm:presLayoutVars>
      </dgm:prSet>
      <dgm:spPr/>
      <dgm:t>
        <a:bodyPr/>
        <a:lstStyle/>
        <a:p>
          <a:endParaRPr lang="en-US"/>
        </a:p>
      </dgm:t>
    </dgm:pt>
    <dgm:pt modelId="{1784C8D8-64B0-4EFF-BA64-2430571ED4C3}" type="pres">
      <dgm:prSet presAssocID="{331CCA1D-8A3F-4387-A5E1-49AEF609935E}" presName="spacing" presStyleCnt="0"/>
      <dgm:spPr/>
    </dgm:pt>
    <dgm:pt modelId="{E82CCE9D-D4FC-4863-B603-5B984C42A9D6}" type="pres">
      <dgm:prSet presAssocID="{2BE66BB2-1321-4729-96FD-3459932FD2A1}" presName="composite" presStyleCnt="0"/>
      <dgm:spPr/>
    </dgm:pt>
    <dgm:pt modelId="{E8F0D3E2-45DE-4912-908D-222B6C8BEE08}" type="pres">
      <dgm:prSet presAssocID="{2BE66BB2-1321-4729-96FD-3459932FD2A1}" presName="imgShp" presStyleLbl="fgImgPlace1" presStyleIdx="5" presStyleCnt="7"/>
      <dgm:spPr>
        <a:blipFill dpi="0" rotWithShape="1">
          <a:blip xmlns:r="http://schemas.openxmlformats.org/officeDocument/2006/relationships" r:embed="rId6"/>
          <a:srcRect/>
          <a:stretch>
            <a:fillRect l="20000" t="15000" r="20000" b="15000"/>
          </a:stretch>
        </a:blipFill>
      </dgm:spPr>
      <dgm:t>
        <a:bodyPr/>
        <a:lstStyle/>
        <a:p>
          <a:endParaRPr lang="en-US"/>
        </a:p>
      </dgm:t>
    </dgm:pt>
    <dgm:pt modelId="{97D7D277-3645-43F5-AD66-54AA5357DDEA}" type="pres">
      <dgm:prSet presAssocID="{2BE66BB2-1321-4729-96FD-3459932FD2A1}" presName="txShp" presStyleLbl="node1" presStyleIdx="5" presStyleCnt="7">
        <dgm:presLayoutVars>
          <dgm:bulletEnabled val="1"/>
        </dgm:presLayoutVars>
      </dgm:prSet>
      <dgm:spPr/>
      <dgm:t>
        <a:bodyPr/>
        <a:lstStyle/>
        <a:p>
          <a:endParaRPr lang="en-US"/>
        </a:p>
      </dgm:t>
    </dgm:pt>
    <dgm:pt modelId="{F38FA0AF-7374-4B75-B76A-5E2DBBD9B020}" type="pres">
      <dgm:prSet presAssocID="{03D3BED2-EB88-4500-884F-16E2DC63F2C5}" presName="spacing" presStyleCnt="0"/>
      <dgm:spPr/>
    </dgm:pt>
    <dgm:pt modelId="{50408797-7393-47CD-874D-34F10D23173F}" type="pres">
      <dgm:prSet presAssocID="{AEE65C60-E59F-46A4-AEF4-12A59BFC4DC5}" presName="composite" presStyleCnt="0"/>
      <dgm:spPr/>
    </dgm:pt>
    <dgm:pt modelId="{B3E3C8A5-5146-48EB-82F4-66303A817873}" type="pres">
      <dgm:prSet presAssocID="{AEE65C60-E59F-46A4-AEF4-12A59BFC4DC5}" presName="imgShp" presStyleLbl="fgImgPlace1" presStyleIdx="6" presStyleCnt="7"/>
      <dgm:spPr>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35000" t="10000" r="35000" b="15000"/>
          </a:stretch>
        </a:blipFill>
      </dgm:spPr>
      <dgm:t>
        <a:bodyPr/>
        <a:lstStyle/>
        <a:p>
          <a:endParaRPr lang="en-US"/>
        </a:p>
      </dgm:t>
    </dgm:pt>
    <dgm:pt modelId="{26C5A09B-0E7E-4565-9130-7447CA638377}" type="pres">
      <dgm:prSet presAssocID="{AEE65C60-E59F-46A4-AEF4-12A59BFC4DC5}" presName="txShp" presStyleLbl="node1" presStyleIdx="6" presStyleCnt="7">
        <dgm:presLayoutVars>
          <dgm:bulletEnabled val="1"/>
        </dgm:presLayoutVars>
      </dgm:prSet>
      <dgm:spPr/>
      <dgm:t>
        <a:bodyPr/>
        <a:lstStyle/>
        <a:p>
          <a:endParaRPr lang="en-US"/>
        </a:p>
      </dgm:t>
    </dgm:pt>
  </dgm:ptLst>
  <dgm:cxnLst>
    <dgm:cxn modelId="{B1104520-6B1A-4051-9FD5-DD9BDBCAF1C0}" type="presOf" srcId="{AEE65C60-E59F-46A4-AEF4-12A59BFC4DC5}" destId="{26C5A09B-0E7E-4565-9130-7447CA638377}" srcOrd="0" destOrd="0" presId="urn:microsoft.com/office/officeart/2005/8/layout/vList3"/>
    <dgm:cxn modelId="{9548EC5A-DA50-4DFE-B736-2F483DF188C5}" type="presOf" srcId="{9367C8E9-5891-4418-9D72-B4CF5D2ACE88}" destId="{0C6E01CD-15DF-4DF1-9CCA-780DD31283B2}" srcOrd="0" destOrd="0" presId="urn:microsoft.com/office/officeart/2005/8/layout/vList3"/>
    <dgm:cxn modelId="{67E52CDF-AC2B-4896-8C85-63DCC581C52F}" srcId="{13F7EE61-6FBC-4580-B727-D288D2C780C8}" destId="{AEE65C60-E59F-46A4-AEF4-12A59BFC4DC5}" srcOrd="6" destOrd="0" parTransId="{B3174082-C1EA-4A5C-AFFB-A0AB4DA0E7CA}" sibTransId="{5F777E60-41BD-4CCA-9582-3EA9C4C234D8}"/>
    <dgm:cxn modelId="{A0E437EC-14CC-4D4F-A42B-6656E41EB412}" srcId="{13F7EE61-6FBC-4580-B727-D288D2C780C8}" destId="{2BE66BB2-1321-4729-96FD-3459932FD2A1}" srcOrd="5" destOrd="0" parTransId="{A1236341-3CB0-450D-B93A-CC8188BDDF55}" sibTransId="{03D3BED2-EB88-4500-884F-16E2DC63F2C5}"/>
    <dgm:cxn modelId="{CB567720-B9A7-4EC9-94CC-C170709221AC}" type="presOf" srcId="{2BE66BB2-1321-4729-96FD-3459932FD2A1}" destId="{97D7D277-3645-43F5-AD66-54AA5357DDEA}" srcOrd="0" destOrd="0" presId="urn:microsoft.com/office/officeart/2005/8/layout/vList3"/>
    <dgm:cxn modelId="{49492C64-74E4-4F6A-9F70-437F8D00A006}" type="presOf" srcId="{FABC9662-0623-49BE-930E-E301DCD43318}" destId="{C559B204-1449-4434-B895-2BC818926B2B}" srcOrd="0" destOrd="0" presId="urn:microsoft.com/office/officeart/2005/8/layout/vList3"/>
    <dgm:cxn modelId="{0694C604-603A-401B-8E5F-F9DBC3A82B40}" srcId="{13F7EE61-6FBC-4580-B727-D288D2C780C8}" destId="{FABC9662-0623-49BE-930E-E301DCD43318}" srcOrd="0" destOrd="0" parTransId="{DD7F9674-5459-4B00-89F6-F5AD17B8B123}" sibTransId="{765431F5-FA2F-4703-A391-A4DA68810E59}"/>
    <dgm:cxn modelId="{20AD8FB2-B326-4F20-B7A1-9FBD052869AE}" type="presOf" srcId="{5AD7CE84-6A92-4017-A76B-B5DEB8F74C59}" destId="{49C6A9A2-C778-49CE-9963-E41DF5908C6B}" srcOrd="0" destOrd="0" presId="urn:microsoft.com/office/officeart/2005/8/layout/vList3"/>
    <dgm:cxn modelId="{9B48417A-F44E-4FD5-8B22-3F643A13DC71}" srcId="{13F7EE61-6FBC-4580-B727-D288D2C780C8}" destId="{9367C8E9-5891-4418-9D72-B4CF5D2ACE88}" srcOrd="3" destOrd="0" parTransId="{FA47C2AB-661D-4972-A7A7-79A7BC20FF33}" sibTransId="{F95EC399-62B3-499B-BE9C-BE3E37DEA73F}"/>
    <dgm:cxn modelId="{43A983C5-043E-4A0F-9258-24634A40AAB4}" srcId="{13F7EE61-6FBC-4580-B727-D288D2C780C8}" destId="{5AD7CE84-6A92-4017-A76B-B5DEB8F74C59}" srcOrd="2" destOrd="0" parTransId="{AF9EBABE-3231-4A04-B175-2B3322568106}" sibTransId="{8B4689F0-107E-46D8-9018-539B17560478}"/>
    <dgm:cxn modelId="{79C3D735-2EC1-4CF5-8966-2D30D45943BF}" type="presOf" srcId="{13F7EE61-6FBC-4580-B727-D288D2C780C8}" destId="{19947B0F-CBE2-46E1-B601-EC1FFEF55629}" srcOrd="0" destOrd="0" presId="urn:microsoft.com/office/officeart/2005/8/layout/vList3"/>
    <dgm:cxn modelId="{4023FDE4-C7CE-4ACF-9161-700E7E760EF3}" type="presOf" srcId="{6D7276B6-5926-4052-A404-A06CC918B0AC}" destId="{B9441730-D1F8-47D2-BBA8-099DF8B2C2A4}" srcOrd="0" destOrd="0" presId="urn:microsoft.com/office/officeart/2005/8/layout/vList3"/>
    <dgm:cxn modelId="{4D5F3D5F-175B-4339-B83A-ED3B7A8A7139}" srcId="{13F7EE61-6FBC-4580-B727-D288D2C780C8}" destId="{6D7276B6-5926-4052-A404-A06CC918B0AC}" srcOrd="1" destOrd="0" parTransId="{99551930-BC41-4BD8-943F-EA3C802CF1B8}" sibTransId="{A7674EA0-3201-47A5-B217-E2BE76E56ECD}"/>
    <dgm:cxn modelId="{9CEA7749-45AC-4226-B238-49CFEFDE8043}" type="presOf" srcId="{D54AFAF6-6AFC-4446-872E-E459853A6FE0}" destId="{1134955A-5B48-4256-960C-88350D7FB25D}" srcOrd="0" destOrd="0" presId="urn:microsoft.com/office/officeart/2005/8/layout/vList3"/>
    <dgm:cxn modelId="{56471D73-ADAC-40FC-944E-E012A157BA17}" srcId="{13F7EE61-6FBC-4580-B727-D288D2C780C8}" destId="{D54AFAF6-6AFC-4446-872E-E459853A6FE0}" srcOrd="4" destOrd="0" parTransId="{0B7D1BD2-40EE-44DB-B373-A9EB92869D11}" sibTransId="{331CCA1D-8A3F-4387-A5E1-49AEF609935E}"/>
    <dgm:cxn modelId="{D0D180E2-63D4-42A2-8CA4-19F523596933}" type="presParOf" srcId="{19947B0F-CBE2-46E1-B601-EC1FFEF55629}" destId="{B39E8AA3-E7B2-4870-8FFE-98EA28DFFB40}" srcOrd="0" destOrd="0" presId="urn:microsoft.com/office/officeart/2005/8/layout/vList3"/>
    <dgm:cxn modelId="{05059F33-7660-4005-8617-36965DE0D168}" type="presParOf" srcId="{B39E8AA3-E7B2-4870-8FFE-98EA28DFFB40}" destId="{F8EA09C6-0800-4890-9258-9070E260AA0B}" srcOrd="0" destOrd="0" presId="urn:microsoft.com/office/officeart/2005/8/layout/vList3"/>
    <dgm:cxn modelId="{0EE0CECF-25D5-4E6A-A59B-4CA31876F226}" type="presParOf" srcId="{B39E8AA3-E7B2-4870-8FFE-98EA28DFFB40}" destId="{C559B204-1449-4434-B895-2BC818926B2B}" srcOrd="1" destOrd="0" presId="urn:microsoft.com/office/officeart/2005/8/layout/vList3"/>
    <dgm:cxn modelId="{DEB82D8B-A88F-44F1-846B-502DA60E9BF7}" type="presParOf" srcId="{19947B0F-CBE2-46E1-B601-EC1FFEF55629}" destId="{19B9AEA3-7B57-434C-B1C0-9FCE2FB6010B}" srcOrd="1" destOrd="0" presId="urn:microsoft.com/office/officeart/2005/8/layout/vList3"/>
    <dgm:cxn modelId="{AB006B68-1111-4DD3-ABDF-36F4A276DEAB}" type="presParOf" srcId="{19947B0F-CBE2-46E1-B601-EC1FFEF55629}" destId="{DB70A0C0-FF30-4564-9464-83242FD4B061}" srcOrd="2" destOrd="0" presId="urn:microsoft.com/office/officeart/2005/8/layout/vList3"/>
    <dgm:cxn modelId="{D4325ECE-3FFF-4704-A810-D85AF3BCF308}" type="presParOf" srcId="{DB70A0C0-FF30-4564-9464-83242FD4B061}" destId="{ADDBB121-8ED5-4578-A162-DCA5926D9195}" srcOrd="0" destOrd="0" presId="urn:microsoft.com/office/officeart/2005/8/layout/vList3"/>
    <dgm:cxn modelId="{CCFD1C24-36C7-4E18-8658-53717038737B}" type="presParOf" srcId="{DB70A0C0-FF30-4564-9464-83242FD4B061}" destId="{B9441730-D1F8-47D2-BBA8-099DF8B2C2A4}" srcOrd="1" destOrd="0" presId="urn:microsoft.com/office/officeart/2005/8/layout/vList3"/>
    <dgm:cxn modelId="{34EC0FAA-7A69-493E-8847-34C8EFD50D75}" type="presParOf" srcId="{19947B0F-CBE2-46E1-B601-EC1FFEF55629}" destId="{AF48CF93-C374-4501-BA74-5CAE7B75A4FE}" srcOrd="3" destOrd="0" presId="urn:microsoft.com/office/officeart/2005/8/layout/vList3"/>
    <dgm:cxn modelId="{0A2EEED0-29E8-4927-8405-95D70B3A29C2}" type="presParOf" srcId="{19947B0F-CBE2-46E1-B601-EC1FFEF55629}" destId="{D19E553D-DE49-4A1D-AF4D-1037E3F5874A}" srcOrd="4" destOrd="0" presId="urn:microsoft.com/office/officeart/2005/8/layout/vList3"/>
    <dgm:cxn modelId="{F2865C53-3E3A-40C7-BE04-9CF5413EE87B}" type="presParOf" srcId="{D19E553D-DE49-4A1D-AF4D-1037E3F5874A}" destId="{524F6B97-3D6D-40FC-94FF-CC20FC3EF865}" srcOrd="0" destOrd="0" presId="urn:microsoft.com/office/officeart/2005/8/layout/vList3"/>
    <dgm:cxn modelId="{F32FFBC5-F29C-47A6-88C1-8E39907359F4}" type="presParOf" srcId="{D19E553D-DE49-4A1D-AF4D-1037E3F5874A}" destId="{49C6A9A2-C778-49CE-9963-E41DF5908C6B}" srcOrd="1" destOrd="0" presId="urn:microsoft.com/office/officeart/2005/8/layout/vList3"/>
    <dgm:cxn modelId="{3A50A351-98CE-43D9-84D3-E3C948D119D9}" type="presParOf" srcId="{19947B0F-CBE2-46E1-B601-EC1FFEF55629}" destId="{1ECB2C47-D253-46AF-9B5B-429B41AB9A96}" srcOrd="5" destOrd="0" presId="urn:microsoft.com/office/officeart/2005/8/layout/vList3"/>
    <dgm:cxn modelId="{D556875C-73A5-45BD-B902-9376D769C8AD}" type="presParOf" srcId="{19947B0F-CBE2-46E1-B601-EC1FFEF55629}" destId="{429764BE-1AA5-4978-B110-F64A11BF41FA}" srcOrd="6" destOrd="0" presId="urn:microsoft.com/office/officeart/2005/8/layout/vList3"/>
    <dgm:cxn modelId="{910D4DF9-DFDA-4589-AF85-1609FC9F0F90}" type="presParOf" srcId="{429764BE-1AA5-4978-B110-F64A11BF41FA}" destId="{B6752C93-259D-48AF-98A0-783E8B318957}" srcOrd="0" destOrd="0" presId="urn:microsoft.com/office/officeart/2005/8/layout/vList3"/>
    <dgm:cxn modelId="{F09A726C-7315-4EA7-948A-7B4B1FBEBC92}" type="presParOf" srcId="{429764BE-1AA5-4978-B110-F64A11BF41FA}" destId="{0C6E01CD-15DF-4DF1-9CCA-780DD31283B2}" srcOrd="1" destOrd="0" presId="urn:microsoft.com/office/officeart/2005/8/layout/vList3"/>
    <dgm:cxn modelId="{1CF6DF7A-266B-4FE0-94ED-6870348B36F3}" type="presParOf" srcId="{19947B0F-CBE2-46E1-B601-EC1FFEF55629}" destId="{B88D9F19-F0CC-4BEE-9974-D1B37AE41605}" srcOrd="7" destOrd="0" presId="urn:microsoft.com/office/officeart/2005/8/layout/vList3"/>
    <dgm:cxn modelId="{03BDDCD9-7B49-4909-A63E-AEAE48D4526A}" type="presParOf" srcId="{19947B0F-CBE2-46E1-B601-EC1FFEF55629}" destId="{12D860B8-19DC-4E31-BD18-EF38E39983B1}" srcOrd="8" destOrd="0" presId="urn:microsoft.com/office/officeart/2005/8/layout/vList3"/>
    <dgm:cxn modelId="{31B83FE7-D04C-48E0-A167-1209E613B250}" type="presParOf" srcId="{12D860B8-19DC-4E31-BD18-EF38E39983B1}" destId="{28FF2DD8-F8A5-4FED-AF18-89435CEC9A1F}" srcOrd="0" destOrd="0" presId="urn:microsoft.com/office/officeart/2005/8/layout/vList3"/>
    <dgm:cxn modelId="{224C6E7A-EBE7-4136-88A5-6A0C6507BD56}" type="presParOf" srcId="{12D860B8-19DC-4E31-BD18-EF38E39983B1}" destId="{1134955A-5B48-4256-960C-88350D7FB25D}" srcOrd="1" destOrd="0" presId="urn:microsoft.com/office/officeart/2005/8/layout/vList3"/>
    <dgm:cxn modelId="{EF3ED350-0FF2-47D6-839B-DFE079CCEC79}" type="presParOf" srcId="{19947B0F-CBE2-46E1-B601-EC1FFEF55629}" destId="{1784C8D8-64B0-4EFF-BA64-2430571ED4C3}" srcOrd="9" destOrd="0" presId="urn:microsoft.com/office/officeart/2005/8/layout/vList3"/>
    <dgm:cxn modelId="{FF64BDA3-304C-43CB-AF8E-82D92B9AB842}" type="presParOf" srcId="{19947B0F-CBE2-46E1-B601-EC1FFEF55629}" destId="{E82CCE9D-D4FC-4863-B603-5B984C42A9D6}" srcOrd="10" destOrd="0" presId="urn:microsoft.com/office/officeart/2005/8/layout/vList3"/>
    <dgm:cxn modelId="{85E86548-0885-4925-BEC5-2487FAF50842}" type="presParOf" srcId="{E82CCE9D-D4FC-4863-B603-5B984C42A9D6}" destId="{E8F0D3E2-45DE-4912-908D-222B6C8BEE08}" srcOrd="0" destOrd="0" presId="urn:microsoft.com/office/officeart/2005/8/layout/vList3"/>
    <dgm:cxn modelId="{DF7224FA-0859-4489-9859-04E89915E7BD}" type="presParOf" srcId="{E82CCE9D-D4FC-4863-B603-5B984C42A9D6}" destId="{97D7D277-3645-43F5-AD66-54AA5357DDEA}" srcOrd="1" destOrd="0" presId="urn:microsoft.com/office/officeart/2005/8/layout/vList3"/>
    <dgm:cxn modelId="{1EA8E222-529D-4D30-8E46-2CD76E6105EE}" type="presParOf" srcId="{19947B0F-CBE2-46E1-B601-EC1FFEF55629}" destId="{F38FA0AF-7374-4B75-B76A-5E2DBBD9B020}" srcOrd="11" destOrd="0" presId="urn:microsoft.com/office/officeart/2005/8/layout/vList3"/>
    <dgm:cxn modelId="{D74911C9-F39F-40B8-A21D-BED73E6F484E}" type="presParOf" srcId="{19947B0F-CBE2-46E1-B601-EC1FFEF55629}" destId="{50408797-7393-47CD-874D-34F10D23173F}" srcOrd="12" destOrd="0" presId="urn:microsoft.com/office/officeart/2005/8/layout/vList3"/>
    <dgm:cxn modelId="{0CB63531-0B62-4AD9-85FE-CDE74E6284EC}" type="presParOf" srcId="{50408797-7393-47CD-874D-34F10D23173F}" destId="{B3E3C8A5-5146-48EB-82F4-66303A817873}" srcOrd="0" destOrd="0" presId="urn:microsoft.com/office/officeart/2005/8/layout/vList3"/>
    <dgm:cxn modelId="{3635BE7E-B3A4-4842-92BD-41763F67B1FA}" type="presParOf" srcId="{50408797-7393-47CD-874D-34F10D23173F}" destId="{26C5A09B-0E7E-4565-9130-7447CA638377}"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BBC752-F720-43FD-9BBB-B0793408CF5F}">
      <dsp:nvSpPr>
        <dsp:cNvPr id="0" name=""/>
        <dsp:cNvSpPr/>
      </dsp:nvSpPr>
      <dsp:spPr>
        <a:xfrm rot="10800000">
          <a:off x="1480179" y="311"/>
          <a:ext cx="5152810" cy="729164"/>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21541" tIns="76200" rIns="142240" bIns="76200" numCol="1" spcCol="1270" anchor="ctr" anchorCtr="0">
          <a:noAutofit/>
        </a:bodyPr>
        <a:lstStyle/>
        <a:p>
          <a:pPr lvl="0" algn="ctr" defTabSz="889000" rtl="0">
            <a:lnSpc>
              <a:spcPct val="90000"/>
            </a:lnSpc>
            <a:spcBef>
              <a:spcPct val="0"/>
            </a:spcBef>
            <a:spcAft>
              <a:spcPct val="35000"/>
            </a:spcAft>
          </a:pPr>
          <a:r>
            <a:rPr lang="en-US" sz="2000" kern="1200" dirty="0" smtClean="0"/>
            <a:t>Characterizing measurement systems and their uncertainty.</a:t>
          </a:r>
          <a:endParaRPr lang="en-US" sz="2000" kern="1200" dirty="0"/>
        </a:p>
      </dsp:txBody>
      <dsp:txXfrm rot="10800000">
        <a:off x="1662470" y="311"/>
        <a:ext cx="4970519" cy="729164"/>
      </dsp:txXfrm>
    </dsp:sp>
    <dsp:sp modelId="{79238E22-FA31-471B-809C-0F1E27A2ACB7}">
      <dsp:nvSpPr>
        <dsp:cNvPr id="0" name=""/>
        <dsp:cNvSpPr/>
      </dsp:nvSpPr>
      <dsp:spPr>
        <a:xfrm>
          <a:off x="1115597" y="311"/>
          <a:ext cx="729164" cy="729164"/>
        </a:xfrm>
        <a:prstGeom prst="ellipse">
          <a:avLst/>
        </a:prstGeom>
        <a:blipFill dpi="0" rotWithShape="1">
          <a:blip xmlns:r="http://schemas.openxmlformats.org/officeDocument/2006/relationships" r:embed="rId1"/>
          <a:srcRect/>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BA29DCE-C60F-488A-9DB3-E2208B1736B9}">
      <dsp:nvSpPr>
        <dsp:cNvPr id="0" name=""/>
        <dsp:cNvSpPr/>
      </dsp:nvSpPr>
      <dsp:spPr>
        <a:xfrm rot="10800000">
          <a:off x="1480179" y="911767"/>
          <a:ext cx="5152810" cy="729164"/>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21541" tIns="76200" rIns="142240" bIns="76200" numCol="1" spcCol="1270" anchor="ctr" anchorCtr="0">
          <a:noAutofit/>
        </a:bodyPr>
        <a:lstStyle/>
        <a:p>
          <a:pPr lvl="0" algn="ctr" defTabSz="889000" rtl="0">
            <a:lnSpc>
              <a:spcPct val="90000"/>
            </a:lnSpc>
            <a:spcBef>
              <a:spcPct val="0"/>
            </a:spcBef>
            <a:spcAft>
              <a:spcPct val="35000"/>
            </a:spcAft>
          </a:pPr>
          <a:r>
            <a:rPr lang="en-US" sz="2000" kern="1200" smtClean="0"/>
            <a:t>Optimizing instrument networks.</a:t>
          </a:r>
          <a:endParaRPr lang="en-US" sz="2000" kern="1200"/>
        </a:p>
      </dsp:txBody>
      <dsp:txXfrm rot="10800000">
        <a:off x="1662470" y="911767"/>
        <a:ext cx="4970519" cy="729164"/>
      </dsp:txXfrm>
    </dsp:sp>
    <dsp:sp modelId="{8446FACE-01E3-4FB8-8F87-35A738935D02}">
      <dsp:nvSpPr>
        <dsp:cNvPr id="0" name=""/>
        <dsp:cNvSpPr/>
      </dsp:nvSpPr>
      <dsp:spPr>
        <a:xfrm>
          <a:off x="1115597" y="911767"/>
          <a:ext cx="729164" cy="729164"/>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000" r="-3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09B46646-338A-4453-98FD-6157DA66826D}">
      <dsp:nvSpPr>
        <dsp:cNvPr id="0" name=""/>
        <dsp:cNvSpPr/>
      </dsp:nvSpPr>
      <dsp:spPr>
        <a:xfrm rot="10800000">
          <a:off x="1480179" y="1823223"/>
          <a:ext cx="5152810" cy="729164"/>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21541" tIns="76200" rIns="142240" bIns="76200" numCol="1" spcCol="1270" anchor="ctr" anchorCtr="0">
          <a:noAutofit/>
        </a:bodyPr>
        <a:lstStyle/>
        <a:p>
          <a:pPr lvl="0" algn="ctr" defTabSz="889000" rtl="0">
            <a:lnSpc>
              <a:spcPct val="90000"/>
            </a:lnSpc>
            <a:spcBef>
              <a:spcPct val="0"/>
            </a:spcBef>
            <a:spcAft>
              <a:spcPct val="35000"/>
            </a:spcAft>
          </a:pPr>
          <a:r>
            <a:rPr lang="en-US" sz="2000" kern="1200" dirty="0" smtClean="0"/>
            <a:t>Determining network uncertainty.</a:t>
          </a:r>
          <a:endParaRPr lang="en-US" sz="2000" kern="1200" dirty="0"/>
        </a:p>
      </dsp:txBody>
      <dsp:txXfrm rot="10800000">
        <a:off x="1662470" y="1823223"/>
        <a:ext cx="4970519" cy="729164"/>
      </dsp:txXfrm>
    </dsp:sp>
    <dsp:sp modelId="{F6B2118A-75E0-48B9-A7D5-EBAED586577C}">
      <dsp:nvSpPr>
        <dsp:cNvPr id="0" name=""/>
        <dsp:cNvSpPr/>
      </dsp:nvSpPr>
      <dsp:spPr>
        <a:xfrm>
          <a:off x="1115597" y="1823223"/>
          <a:ext cx="729164" cy="729164"/>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000" r="-3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59B204-1449-4434-B895-2BC818926B2B}">
      <dsp:nvSpPr>
        <dsp:cNvPr id="0" name=""/>
        <dsp:cNvSpPr/>
      </dsp:nvSpPr>
      <dsp:spPr>
        <a:xfrm rot="10800000">
          <a:off x="1225594" y="374"/>
          <a:ext cx="4431415" cy="43764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989" tIns="76200" rIns="142240" bIns="76200" numCol="1" spcCol="1270" anchor="ctr" anchorCtr="0">
          <a:noAutofit/>
        </a:bodyPr>
        <a:lstStyle/>
        <a:p>
          <a:pPr lvl="0" algn="ctr" defTabSz="889000" rtl="0">
            <a:lnSpc>
              <a:spcPct val="90000"/>
            </a:lnSpc>
            <a:spcBef>
              <a:spcPct val="0"/>
            </a:spcBef>
            <a:spcAft>
              <a:spcPct val="35000"/>
            </a:spcAft>
          </a:pPr>
          <a:r>
            <a:rPr lang="en-US" sz="2000" kern="1200" dirty="0" smtClean="0"/>
            <a:t>Instrument</a:t>
          </a:r>
          <a:endParaRPr lang="en-US" sz="2000" kern="1200" dirty="0"/>
        </a:p>
      </dsp:txBody>
      <dsp:txXfrm rot="10800000">
        <a:off x="1335005" y="374"/>
        <a:ext cx="4322004" cy="437644"/>
      </dsp:txXfrm>
    </dsp:sp>
    <dsp:sp modelId="{F8EA09C6-0800-4890-9258-9070E260AA0B}">
      <dsp:nvSpPr>
        <dsp:cNvPr id="0" name=""/>
        <dsp:cNvSpPr/>
      </dsp:nvSpPr>
      <dsp:spPr>
        <a:xfrm>
          <a:off x="1006772" y="374"/>
          <a:ext cx="437644" cy="43764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441730-D1F8-47D2-BBA8-099DF8B2C2A4}">
      <dsp:nvSpPr>
        <dsp:cNvPr id="0" name=""/>
        <dsp:cNvSpPr/>
      </dsp:nvSpPr>
      <dsp:spPr>
        <a:xfrm rot="10800000">
          <a:off x="1225594" y="568659"/>
          <a:ext cx="4431415" cy="43764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989" tIns="76200" rIns="142240" bIns="76200" numCol="1" spcCol="1270" anchor="ctr" anchorCtr="0">
          <a:noAutofit/>
        </a:bodyPr>
        <a:lstStyle/>
        <a:p>
          <a:pPr lvl="0" algn="ctr" defTabSz="889000" rtl="0">
            <a:lnSpc>
              <a:spcPct val="90000"/>
            </a:lnSpc>
            <a:spcBef>
              <a:spcPct val="0"/>
            </a:spcBef>
            <a:spcAft>
              <a:spcPct val="35000"/>
            </a:spcAft>
          </a:pPr>
          <a:r>
            <a:rPr lang="en-US" sz="2000" kern="1200" dirty="0" smtClean="0"/>
            <a:t>Targeting</a:t>
          </a:r>
          <a:endParaRPr lang="en-US" sz="2000" kern="1200" dirty="0"/>
        </a:p>
      </dsp:txBody>
      <dsp:txXfrm rot="10800000">
        <a:off x="1335005" y="568659"/>
        <a:ext cx="4322004" cy="437644"/>
      </dsp:txXfrm>
    </dsp:sp>
    <dsp:sp modelId="{ADDBB121-8ED5-4578-A162-DCA5926D9195}">
      <dsp:nvSpPr>
        <dsp:cNvPr id="0" name=""/>
        <dsp:cNvSpPr/>
      </dsp:nvSpPr>
      <dsp:spPr>
        <a:xfrm>
          <a:off x="1006772" y="568659"/>
          <a:ext cx="437644" cy="437644"/>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C6A9A2-C778-49CE-9963-E41DF5908C6B}">
      <dsp:nvSpPr>
        <dsp:cNvPr id="0" name=""/>
        <dsp:cNvSpPr/>
      </dsp:nvSpPr>
      <dsp:spPr>
        <a:xfrm rot="10800000">
          <a:off x="1225594" y="1136943"/>
          <a:ext cx="4431415" cy="43764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989" tIns="76200" rIns="142240" bIns="76200" numCol="1" spcCol="1270" anchor="ctr" anchorCtr="0">
          <a:noAutofit/>
        </a:bodyPr>
        <a:lstStyle/>
        <a:p>
          <a:pPr lvl="0" algn="ctr" defTabSz="889000" rtl="0">
            <a:lnSpc>
              <a:spcPct val="90000"/>
            </a:lnSpc>
            <a:spcBef>
              <a:spcPct val="0"/>
            </a:spcBef>
            <a:spcAft>
              <a:spcPct val="35000"/>
            </a:spcAft>
          </a:pPr>
          <a:r>
            <a:rPr lang="en-US" sz="2000" kern="1200" dirty="0" smtClean="0"/>
            <a:t>Environment</a:t>
          </a:r>
          <a:endParaRPr lang="en-US" sz="2000" kern="1200" dirty="0"/>
        </a:p>
      </dsp:txBody>
      <dsp:txXfrm rot="10800000">
        <a:off x="1335005" y="1136943"/>
        <a:ext cx="4322004" cy="437644"/>
      </dsp:txXfrm>
    </dsp:sp>
    <dsp:sp modelId="{524F6B97-3D6D-40FC-94FF-CC20FC3EF865}">
      <dsp:nvSpPr>
        <dsp:cNvPr id="0" name=""/>
        <dsp:cNvSpPr/>
      </dsp:nvSpPr>
      <dsp:spPr>
        <a:xfrm>
          <a:off x="1006772" y="1136943"/>
          <a:ext cx="437644" cy="437644"/>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6E01CD-15DF-4DF1-9CCA-780DD31283B2}">
      <dsp:nvSpPr>
        <dsp:cNvPr id="0" name=""/>
        <dsp:cNvSpPr/>
      </dsp:nvSpPr>
      <dsp:spPr>
        <a:xfrm rot="10800000">
          <a:off x="1225594" y="1705227"/>
          <a:ext cx="4431415" cy="43764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989" tIns="76200" rIns="142240" bIns="76200" numCol="1" spcCol="1270" anchor="ctr" anchorCtr="0">
          <a:noAutofit/>
        </a:bodyPr>
        <a:lstStyle/>
        <a:p>
          <a:pPr lvl="0" algn="ctr" defTabSz="889000" rtl="0">
            <a:lnSpc>
              <a:spcPct val="90000"/>
            </a:lnSpc>
            <a:spcBef>
              <a:spcPct val="0"/>
            </a:spcBef>
            <a:spcAft>
              <a:spcPct val="35000"/>
            </a:spcAft>
          </a:pPr>
          <a:r>
            <a:rPr lang="en-US" sz="2000" kern="1200" dirty="0" smtClean="0"/>
            <a:t>Operator</a:t>
          </a:r>
          <a:endParaRPr lang="en-US" sz="2000" kern="1200" dirty="0"/>
        </a:p>
      </dsp:txBody>
      <dsp:txXfrm rot="10800000">
        <a:off x="1335005" y="1705227"/>
        <a:ext cx="4322004" cy="437644"/>
      </dsp:txXfrm>
    </dsp:sp>
    <dsp:sp modelId="{B6752C93-259D-48AF-98A0-783E8B318957}">
      <dsp:nvSpPr>
        <dsp:cNvPr id="0" name=""/>
        <dsp:cNvSpPr/>
      </dsp:nvSpPr>
      <dsp:spPr>
        <a:xfrm>
          <a:off x="1006772" y="1705227"/>
          <a:ext cx="437644" cy="43764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70000" t="-35000" r="-30000" b="-6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34955A-5B48-4256-960C-88350D7FB25D}">
      <dsp:nvSpPr>
        <dsp:cNvPr id="0" name=""/>
        <dsp:cNvSpPr/>
      </dsp:nvSpPr>
      <dsp:spPr>
        <a:xfrm rot="10800000">
          <a:off x="1225594" y="2273512"/>
          <a:ext cx="4431415" cy="43764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989" tIns="76200" rIns="142240" bIns="76200" numCol="1" spcCol="1270" anchor="ctr" anchorCtr="0">
          <a:noAutofit/>
        </a:bodyPr>
        <a:lstStyle/>
        <a:p>
          <a:pPr lvl="0" algn="ctr" defTabSz="889000" rtl="0">
            <a:lnSpc>
              <a:spcPct val="90000"/>
            </a:lnSpc>
            <a:spcBef>
              <a:spcPct val="0"/>
            </a:spcBef>
            <a:spcAft>
              <a:spcPct val="35000"/>
            </a:spcAft>
          </a:pPr>
          <a:r>
            <a:rPr lang="en-US" sz="2000" kern="1200" dirty="0" smtClean="0"/>
            <a:t>Geometry</a:t>
          </a:r>
        </a:p>
      </dsp:txBody>
      <dsp:txXfrm rot="10800000">
        <a:off x="1335005" y="2273512"/>
        <a:ext cx="4322004" cy="437644"/>
      </dsp:txXfrm>
    </dsp:sp>
    <dsp:sp modelId="{28FF2DD8-F8A5-4FED-AF18-89435CEC9A1F}">
      <dsp:nvSpPr>
        <dsp:cNvPr id="0" name=""/>
        <dsp:cNvSpPr/>
      </dsp:nvSpPr>
      <dsp:spPr>
        <a:xfrm>
          <a:off x="1006772" y="2273512"/>
          <a:ext cx="437644" cy="43764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l="-55000" r="-5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D7D277-3645-43F5-AD66-54AA5357DDEA}">
      <dsp:nvSpPr>
        <dsp:cNvPr id="0" name=""/>
        <dsp:cNvSpPr/>
      </dsp:nvSpPr>
      <dsp:spPr>
        <a:xfrm rot="10800000">
          <a:off x="1225594" y="2841796"/>
          <a:ext cx="4431415" cy="43764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989" tIns="76200" rIns="142240" bIns="76200" numCol="1" spcCol="1270" anchor="ctr" anchorCtr="0">
          <a:noAutofit/>
        </a:bodyPr>
        <a:lstStyle/>
        <a:p>
          <a:pPr lvl="0" algn="ctr" defTabSz="889000" rtl="0">
            <a:lnSpc>
              <a:spcPct val="90000"/>
            </a:lnSpc>
            <a:spcBef>
              <a:spcPct val="0"/>
            </a:spcBef>
            <a:spcAft>
              <a:spcPct val="35000"/>
            </a:spcAft>
          </a:pPr>
          <a:r>
            <a:rPr lang="en-US" sz="2000" kern="1200" dirty="0" err="1" smtClean="0"/>
            <a:t>Fixturing</a:t>
          </a:r>
          <a:endParaRPr lang="en-US" sz="2000" kern="1200" dirty="0" smtClean="0"/>
        </a:p>
      </dsp:txBody>
      <dsp:txXfrm rot="10800000">
        <a:off x="1335005" y="2841796"/>
        <a:ext cx="4322004" cy="437644"/>
      </dsp:txXfrm>
    </dsp:sp>
    <dsp:sp modelId="{E8F0D3E2-45DE-4912-908D-222B6C8BEE08}">
      <dsp:nvSpPr>
        <dsp:cNvPr id="0" name=""/>
        <dsp:cNvSpPr/>
      </dsp:nvSpPr>
      <dsp:spPr>
        <a:xfrm>
          <a:off x="1006772" y="2841796"/>
          <a:ext cx="437644" cy="437644"/>
        </a:xfrm>
        <a:prstGeom prst="ellipse">
          <a:avLst/>
        </a:prstGeom>
        <a:blipFill dpi="0" rotWithShape="1">
          <a:blip xmlns:r="http://schemas.openxmlformats.org/officeDocument/2006/relationships" r:embed="rId6"/>
          <a:srcRect/>
          <a:stretch>
            <a:fillRect l="20000" t="15000" r="20000" b="1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C5A09B-0E7E-4565-9130-7447CA638377}">
      <dsp:nvSpPr>
        <dsp:cNvPr id="0" name=""/>
        <dsp:cNvSpPr/>
      </dsp:nvSpPr>
      <dsp:spPr>
        <a:xfrm rot="10800000">
          <a:off x="1225594" y="3410080"/>
          <a:ext cx="4431415" cy="43764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989" tIns="76200" rIns="142240" bIns="76200" numCol="1" spcCol="1270" anchor="ctr" anchorCtr="0">
          <a:noAutofit/>
        </a:bodyPr>
        <a:lstStyle/>
        <a:p>
          <a:pPr lvl="0" algn="ctr" defTabSz="889000" rtl="0">
            <a:lnSpc>
              <a:spcPct val="90000"/>
            </a:lnSpc>
            <a:spcBef>
              <a:spcPct val="0"/>
            </a:spcBef>
            <a:spcAft>
              <a:spcPct val="35000"/>
            </a:spcAft>
          </a:pPr>
          <a:r>
            <a:rPr lang="en-US" sz="2000" kern="1200" dirty="0" smtClean="0"/>
            <a:t>Scale</a:t>
          </a:r>
        </a:p>
      </dsp:txBody>
      <dsp:txXfrm rot="10800000">
        <a:off x="1335005" y="3410080"/>
        <a:ext cx="4322004" cy="437644"/>
      </dsp:txXfrm>
    </dsp:sp>
    <dsp:sp modelId="{B3E3C8A5-5146-48EB-82F4-66303A817873}">
      <dsp:nvSpPr>
        <dsp:cNvPr id="0" name=""/>
        <dsp:cNvSpPr/>
      </dsp:nvSpPr>
      <dsp:spPr>
        <a:xfrm>
          <a:off x="1006772" y="3410080"/>
          <a:ext cx="437644" cy="43764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35000" t="10000" r="35000" b="1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59B204-1449-4434-B895-2BC818926B2B}">
      <dsp:nvSpPr>
        <dsp:cNvPr id="0" name=""/>
        <dsp:cNvSpPr/>
      </dsp:nvSpPr>
      <dsp:spPr>
        <a:xfrm rot="10800000">
          <a:off x="1225594" y="374"/>
          <a:ext cx="4431415" cy="43764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989" tIns="76200" rIns="142240" bIns="76200" numCol="1" spcCol="1270" anchor="ctr" anchorCtr="0">
          <a:noAutofit/>
        </a:bodyPr>
        <a:lstStyle/>
        <a:p>
          <a:pPr lvl="0" algn="ctr" defTabSz="889000" rtl="0">
            <a:lnSpc>
              <a:spcPct val="90000"/>
            </a:lnSpc>
            <a:spcBef>
              <a:spcPct val="0"/>
            </a:spcBef>
            <a:spcAft>
              <a:spcPct val="35000"/>
            </a:spcAft>
          </a:pPr>
          <a:r>
            <a:rPr lang="en-US" sz="2000" kern="1200" dirty="0" smtClean="0"/>
            <a:t>Instrument</a:t>
          </a:r>
          <a:endParaRPr lang="en-US" sz="2000" kern="1200" dirty="0"/>
        </a:p>
      </dsp:txBody>
      <dsp:txXfrm rot="10800000">
        <a:off x="1335005" y="374"/>
        <a:ext cx="4322004" cy="437644"/>
      </dsp:txXfrm>
    </dsp:sp>
    <dsp:sp modelId="{F8EA09C6-0800-4890-9258-9070E260AA0B}">
      <dsp:nvSpPr>
        <dsp:cNvPr id="0" name=""/>
        <dsp:cNvSpPr/>
      </dsp:nvSpPr>
      <dsp:spPr>
        <a:xfrm>
          <a:off x="1006772" y="374"/>
          <a:ext cx="437644" cy="43764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441730-D1F8-47D2-BBA8-099DF8B2C2A4}">
      <dsp:nvSpPr>
        <dsp:cNvPr id="0" name=""/>
        <dsp:cNvSpPr/>
      </dsp:nvSpPr>
      <dsp:spPr>
        <a:xfrm rot="10800000">
          <a:off x="1225594" y="568659"/>
          <a:ext cx="4431415" cy="43764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989" tIns="76200" rIns="142240" bIns="76200" numCol="1" spcCol="1270" anchor="ctr" anchorCtr="0">
          <a:noAutofit/>
        </a:bodyPr>
        <a:lstStyle/>
        <a:p>
          <a:pPr lvl="0" algn="ctr" defTabSz="889000" rtl="0">
            <a:lnSpc>
              <a:spcPct val="90000"/>
            </a:lnSpc>
            <a:spcBef>
              <a:spcPct val="0"/>
            </a:spcBef>
            <a:spcAft>
              <a:spcPct val="35000"/>
            </a:spcAft>
          </a:pPr>
          <a:r>
            <a:rPr lang="en-US" sz="2000" kern="1200" dirty="0" smtClean="0"/>
            <a:t>Targeting</a:t>
          </a:r>
          <a:endParaRPr lang="en-US" sz="2000" kern="1200" dirty="0"/>
        </a:p>
      </dsp:txBody>
      <dsp:txXfrm rot="10800000">
        <a:off x="1335005" y="568659"/>
        <a:ext cx="4322004" cy="437644"/>
      </dsp:txXfrm>
    </dsp:sp>
    <dsp:sp modelId="{ADDBB121-8ED5-4578-A162-DCA5926D9195}">
      <dsp:nvSpPr>
        <dsp:cNvPr id="0" name=""/>
        <dsp:cNvSpPr/>
      </dsp:nvSpPr>
      <dsp:spPr>
        <a:xfrm>
          <a:off x="1006772" y="568659"/>
          <a:ext cx="437644" cy="437644"/>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C6A9A2-C778-49CE-9963-E41DF5908C6B}">
      <dsp:nvSpPr>
        <dsp:cNvPr id="0" name=""/>
        <dsp:cNvSpPr/>
      </dsp:nvSpPr>
      <dsp:spPr>
        <a:xfrm rot="10800000">
          <a:off x="1225594" y="1136943"/>
          <a:ext cx="4431415" cy="43764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989" tIns="76200" rIns="142240" bIns="76200" numCol="1" spcCol="1270" anchor="ctr" anchorCtr="0">
          <a:noAutofit/>
        </a:bodyPr>
        <a:lstStyle/>
        <a:p>
          <a:pPr lvl="0" algn="ctr" defTabSz="889000" rtl="0">
            <a:lnSpc>
              <a:spcPct val="90000"/>
            </a:lnSpc>
            <a:spcBef>
              <a:spcPct val="0"/>
            </a:spcBef>
            <a:spcAft>
              <a:spcPct val="35000"/>
            </a:spcAft>
          </a:pPr>
          <a:r>
            <a:rPr lang="en-US" sz="2000" kern="1200" dirty="0" smtClean="0"/>
            <a:t>Environment</a:t>
          </a:r>
          <a:endParaRPr lang="en-US" sz="2000" kern="1200" dirty="0"/>
        </a:p>
      </dsp:txBody>
      <dsp:txXfrm rot="10800000">
        <a:off x="1335005" y="1136943"/>
        <a:ext cx="4322004" cy="437644"/>
      </dsp:txXfrm>
    </dsp:sp>
    <dsp:sp modelId="{524F6B97-3D6D-40FC-94FF-CC20FC3EF865}">
      <dsp:nvSpPr>
        <dsp:cNvPr id="0" name=""/>
        <dsp:cNvSpPr/>
      </dsp:nvSpPr>
      <dsp:spPr>
        <a:xfrm>
          <a:off x="1006772" y="1136943"/>
          <a:ext cx="437644" cy="437644"/>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6E01CD-15DF-4DF1-9CCA-780DD31283B2}">
      <dsp:nvSpPr>
        <dsp:cNvPr id="0" name=""/>
        <dsp:cNvSpPr/>
      </dsp:nvSpPr>
      <dsp:spPr>
        <a:xfrm rot="10800000">
          <a:off x="1225594" y="1705227"/>
          <a:ext cx="4431415" cy="43764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989" tIns="76200" rIns="142240" bIns="76200" numCol="1" spcCol="1270" anchor="ctr" anchorCtr="0">
          <a:noAutofit/>
        </a:bodyPr>
        <a:lstStyle/>
        <a:p>
          <a:pPr lvl="0" algn="ctr" defTabSz="889000" rtl="0">
            <a:lnSpc>
              <a:spcPct val="90000"/>
            </a:lnSpc>
            <a:spcBef>
              <a:spcPct val="0"/>
            </a:spcBef>
            <a:spcAft>
              <a:spcPct val="35000"/>
            </a:spcAft>
          </a:pPr>
          <a:r>
            <a:rPr lang="en-US" sz="2000" kern="1200" dirty="0" smtClean="0"/>
            <a:t>Operator</a:t>
          </a:r>
          <a:endParaRPr lang="en-US" sz="2000" kern="1200" dirty="0"/>
        </a:p>
      </dsp:txBody>
      <dsp:txXfrm rot="10800000">
        <a:off x="1335005" y="1705227"/>
        <a:ext cx="4322004" cy="437644"/>
      </dsp:txXfrm>
    </dsp:sp>
    <dsp:sp modelId="{B6752C93-259D-48AF-98A0-783E8B318957}">
      <dsp:nvSpPr>
        <dsp:cNvPr id="0" name=""/>
        <dsp:cNvSpPr/>
      </dsp:nvSpPr>
      <dsp:spPr>
        <a:xfrm>
          <a:off x="1006772" y="1705227"/>
          <a:ext cx="437644" cy="43764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70000" t="-35000" r="-30000" b="-6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34955A-5B48-4256-960C-88350D7FB25D}">
      <dsp:nvSpPr>
        <dsp:cNvPr id="0" name=""/>
        <dsp:cNvSpPr/>
      </dsp:nvSpPr>
      <dsp:spPr>
        <a:xfrm rot="10800000">
          <a:off x="1225594" y="2273512"/>
          <a:ext cx="4431415" cy="43764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989" tIns="76200" rIns="142240" bIns="76200" numCol="1" spcCol="1270" anchor="ctr" anchorCtr="0">
          <a:noAutofit/>
        </a:bodyPr>
        <a:lstStyle/>
        <a:p>
          <a:pPr lvl="0" algn="ctr" defTabSz="889000" rtl="0">
            <a:lnSpc>
              <a:spcPct val="90000"/>
            </a:lnSpc>
            <a:spcBef>
              <a:spcPct val="0"/>
            </a:spcBef>
            <a:spcAft>
              <a:spcPct val="35000"/>
            </a:spcAft>
          </a:pPr>
          <a:r>
            <a:rPr lang="en-US" sz="2000" kern="1200" dirty="0" smtClean="0"/>
            <a:t>Geometry</a:t>
          </a:r>
        </a:p>
      </dsp:txBody>
      <dsp:txXfrm rot="10800000">
        <a:off x="1335005" y="2273512"/>
        <a:ext cx="4322004" cy="437644"/>
      </dsp:txXfrm>
    </dsp:sp>
    <dsp:sp modelId="{28FF2DD8-F8A5-4FED-AF18-89435CEC9A1F}">
      <dsp:nvSpPr>
        <dsp:cNvPr id="0" name=""/>
        <dsp:cNvSpPr/>
      </dsp:nvSpPr>
      <dsp:spPr>
        <a:xfrm>
          <a:off x="1006772" y="2273512"/>
          <a:ext cx="437644" cy="43764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l="-55000" r="-5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D7D277-3645-43F5-AD66-54AA5357DDEA}">
      <dsp:nvSpPr>
        <dsp:cNvPr id="0" name=""/>
        <dsp:cNvSpPr/>
      </dsp:nvSpPr>
      <dsp:spPr>
        <a:xfrm rot="10800000">
          <a:off x="1225594" y="2841796"/>
          <a:ext cx="4431415" cy="43764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989" tIns="76200" rIns="142240" bIns="76200" numCol="1" spcCol="1270" anchor="ctr" anchorCtr="0">
          <a:noAutofit/>
        </a:bodyPr>
        <a:lstStyle/>
        <a:p>
          <a:pPr lvl="0" algn="ctr" defTabSz="889000" rtl="0">
            <a:lnSpc>
              <a:spcPct val="90000"/>
            </a:lnSpc>
            <a:spcBef>
              <a:spcPct val="0"/>
            </a:spcBef>
            <a:spcAft>
              <a:spcPct val="35000"/>
            </a:spcAft>
          </a:pPr>
          <a:r>
            <a:rPr lang="en-US" sz="2000" kern="1200" dirty="0" err="1" smtClean="0"/>
            <a:t>Fixturing</a:t>
          </a:r>
          <a:endParaRPr lang="en-US" sz="2000" kern="1200" dirty="0" smtClean="0"/>
        </a:p>
      </dsp:txBody>
      <dsp:txXfrm rot="10800000">
        <a:off x="1335005" y="2841796"/>
        <a:ext cx="4322004" cy="437644"/>
      </dsp:txXfrm>
    </dsp:sp>
    <dsp:sp modelId="{E8F0D3E2-45DE-4912-908D-222B6C8BEE08}">
      <dsp:nvSpPr>
        <dsp:cNvPr id="0" name=""/>
        <dsp:cNvSpPr/>
      </dsp:nvSpPr>
      <dsp:spPr>
        <a:xfrm>
          <a:off x="1006772" y="2841796"/>
          <a:ext cx="437644" cy="437644"/>
        </a:xfrm>
        <a:prstGeom prst="ellipse">
          <a:avLst/>
        </a:prstGeom>
        <a:blipFill dpi="0" rotWithShape="1">
          <a:blip xmlns:r="http://schemas.openxmlformats.org/officeDocument/2006/relationships" r:embed="rId6"/>
          <a:srcRect/>
          <a:stretch>
            <a:fillRect l="20000" t="15000" r="20000" b="1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C5A09B-0E7E-4565-9130-7447CA638377}">
      <dsp:nvSpPr>
        <dsp:cNvPr id="0" name=""/>
        <dsp:cNvSpPr/>
      </dsp:nvSpPr>
      <dsp:spPr>
        <a:xfrm rot="10800000">
          <a:off x="1225594" y="3410080"/>
          <a:ext cx="4431415" cy="43764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989" tIns="76200" rIns="142240" bIns="76200" numCol="1" spcCol="1270" anchor="ctr" anchorCtr="0">
          <a:noAutofit/>
        </a:bodyPr>
        <a:lstStyle/>
        <a:p>
          <a:pPr lvl="0" algn="ctr" defTabSz="889000" rtl="0">
            <a:lnSpc>
              <a:spcPct val="90000"/>
            </a:lnSpc>
            <a:spcBef>
              <a:spcPct val="0"/>
            </a:spcBef>
            <a:spcAft>
              <a:spcPct val="35000"/>
            </a:spcAft>
          </a:pPr>
          <a:r>
            <a:rPr lang="en-US" sz="2000" kern="1200" dirty="0" smtClean="0"/>
            <a:t>Scale</a:t>
          </a:r>
        </a:p>
      </dsp:txBody>
      <dsp:txXfrm rot="10800000">
        <a:off x="1335005" y="3410080"/>
        <a:ext cx="4322004" cy="437644"/>
      </dsp:txXfrm>
    </dsp:sp>
    <dsp:sp modelId="{B3E3C8A5-5146-48EB-82F4-66303A817873}">
      <dsp:nvSpPr>
        <dsp:cNvPr id="0" name=""/>
        <dsp:cNvSpPr/>
      </dsp:nvSpPr>
      <dsp:spPr>
        <a:xfrm>
          <a:off x="1006772" y="3410080"/>
          <a:ext cx="437644" cy="43764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35000" t="10000" r="35000" b="1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FB4493-977B-42D0-BAC0-9EB3266ABF12}" type="datetimeFigureOut">
              <a:rPr lang="en-US" smtClean="0"/>
              <a:pPr/>
              <a:t>4/12/2013</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E22449-C72A-4DEE-A547-08093F21A191}" type="slidenum">
              <a:rPr lang="en-US" smtClean="0"/>
              <a:pPr/>
              <a:t>‹#›</a:t>
            </a:fld>
            <a:endParaRPr lang="en-US"/>
          </a:p>
        </p:txBody>
      </p:sp>
    </p:spTree>
    <p:extLst>
      <p:ext uri="{BB962C8B-B14F-4D97-AF65-F5344CB8AC3E}">
        <p14:creationId xmlns:p14="http://schemas.microsoft.com/office/powerpoint/2010/main" val="885276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1</a:t>
            </a:fld>
            <a:endParaRPr lang="en-US"/>
          </a:p>
        </p:txBody>
      </p:sp>
    </p:spTree>
    <p:extLst>
      <p:ext uri="{BB962C8B-B14F-4D97-AF65-F5344CB8AC3E}">
        <p14:creationId xmlns:p14="http://schemas.microsoft.com/office/powerpoint/2010/main" val="1939389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Best-fit gives you no measurement uncertainty information. You end up with</a:t>
            </a:r>
            <a:r>
              <a:rPr lang="en-US" b="0" baseline="0" dirty="0" smtClean="0"/>
              <a:t> a network at the end, but how good is the network? How good are your other measurements, which are likely the real points of interest?</a:t>
            </a:r>
          </a:p>
          <a:p>
            <a:endParaRPr lang="en-US"/>
          </a:p>
        </p:txBody>
      </p:sp>
      <p:sp>
        <p:nvSpPr>
          <p:cNvPr id="4" name="Slide Number Placeholder 3"/>
          <p:cNvSpPr>
            <a:spLocks noGrp="1"/>
          </p:cNvSpPr>
          <p:nvPr>
            <p:ph type="sldNum" sz="quarter" idx="10"/>
          </p:nvPr>
        </p:nvSpPr>
        <p:spPr/>
        <p:txBody>
          <a:bodyPr/>
          <a:lstStyle/>
          <a:p>
            <a:fld id="{65E22449-C72A-4DEE-A547-08093F21A191}" type="slidenum">
              <a:rPr lang="en-US" smtClean="0"/>
              <a:pPr/>
              <a:t>10</a:t>
            </a:fld>
            <a:endParaRPr lang="en-US"/>
          </a:p>
        </p:txBody>
      </p:sp>
    </p:spTree>
    <p:extLst>
      <p:ext uri="{BB962C8B-B14F-4D97-AF65-F5344CB8AC3E}">
        <p14:creationId xmlns:p14="http://schemas.microsoft.com/office/powerpoint/2010/main" val="3493747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Best fit also doesn’t yield a set of points representing the best set or most likely target positions for pairs of points.</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11</a:t>
            </a:fld>
            <a:endParaRPr lang="en-US"/>
          </a:p>
        </p:txBody>
      </p:sp>
    </p:spTree>
    <p:extLst>
      <p:ext uri="{BB962C8B-B14F-4D97-AF65-F5344CB8AC3E}">
        <p14:creationId xmlns:p14="http://schemas.microsoft.com/office/powerpoint/2010/main" val="3919081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about traditional bundling? </a:t>
            </a:r>
            <a:r>
              <a:rPr lang="en-US" baseline="0" dirty="0" smtClean="0"/>
              <a:t>Bundling is used quite a bit as well—what drawbacks does it have?</a:t>
            </a:r>
          </a:p>
        </p:txBody>
      </p:sp>
      <p:sp>
        <p:nvSpPr>
          <p:cNvPr id="4" name="Slide Number Placeholder 3"/>
          <p:cNvSpPr>
            <a:spLocks noGrp="1"/>
          </p:cNvSpPr>
          <p:nvPr>
            <p:ph type="sldNum" sz="quarter" idx="10"/>
          </p:nvPr>
        </p:nvSpPr>
        <p:spPr/>
        <p:txBody>
          <a:bodyPr/>
          <a:lstStyle/>
          <a:p>
            <a:fld id="{65E22449-C72A-4DEE-A547-08093F21A191}" type="slidenum">
              <a:rPr lang="en-US" smtClean="0"/>
              <a:pPr/>
              <a:t>12</a:t>
            </a:fld>
            <a:endParaRPr lang="en-US"/>
          </a:p>
        </p:txBody>
      </p:sp>
    </p:spTree>
    <p:extLst>
      <p:ext uri="{BB962C8B-B14F-4D97-AF65-F5344CB8AC3E}">
        <p14:creationId xmlns:p14="http://schemas.microsoft.com/office/powerpoint/2010/main" val="581835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When you have multiple instruments to tie together, bundling is generally a better option than best fit. But the standard bundle in SA applies constant weighting to distance and angle components when solving. Individual points are not weighted separately. If you have total stations and trackers in your bundle, for instance, the angular component of the measurements will be weighted the same. This turns out to not be ideal, since different instruments have different characteristics.</a:t>
            </a:r>
          </a:p>
        </p:txBody>
      </p:sp>
      <p:sp>
        <p:nvSpPr>
          <p:cNvPr id="4" name="Slide Number Placeholder 3"/>
          <p:cNvSpPr>
            <a:spLocks noGrp="1"/>
          </p:cNvSpPr>
          <p:nvPr>
            <p:ph type="sldNum" sz="quarter" idx="10"/>
          </p:nvPr>
        </p:nvSpPr>
        <p:spPr/>
        <p:txBody>
          <a:bodyPr/>
          <a:lstStyle/>
          <a:p>
            <a:fld id="{65E22449-C72A-4DEE-A547-08093F21A191}" type="slidenum">
              <a:rPr lang="en-US" smtClean="0"/>
              <a:pPr/>
              <a:t>13</a:t>
            </a:fld>
            <a:endParaRPr lang="en-US"/>
          </a:p>
        </p:txBody>
      </p:sp>
    </p:spTree>
    <p:extLst>
      <p:ext uri="{BB962C8B-B14F-4D97-AF65-F5344CB8AC3E}">
        <p14:creationId xmlns:p14="http://schemas.microsoft.com/office/powerpoint/2010/main" val="910698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Bundles also provide you with no measurement uncertainty information. You end up with</a:t>
            </a:r>
            <a:r>
              <a:rPr lang="en-US" b="0" baseline="0" dirty="0" smtClean="0"/>
              <a:t> a network at the end, but how good is the network? How good are your other measurements, which are likely the real points of interest?</a:t>
            </a:r>
          </a:p>
          <a:p>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14</a:t>
            </a:fld>
            <a:endParaRPr lang="en-US"/>
          </a:p>
        </p:txBody>
      </p:sp>
    </p:spTree>
    <p:extLst>
      <p:ext uri="{BB962C8B-B14F-4D97-AF65-F5344CB8AC3E}">
        <p14:creationId xmlns:p14="http://schemas.microsoft.com/office/powerpoint/2010/main" val="3493747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so this leads to the advantages of USMN:</a:t>
            </a:r>
          </a:p>
          <a:p>
            <a:endParaRPr lang="en-US" baseline="0" dirty="0" smtClean="0"/>
          </a:p>
          <a:p>
            <a:r>
              <a:rPr lang="en-US" b="1" baseline="0" dirty="0" smtClean="0"/>
              <a:t>[CLICK]</a:t>
            </a:r>
            <a:r>
              <a:rPr lang="en-US" b="0" baseline="0" dirty="0" smtClean="0"/>
              <a:t>USMN solves multi-station networks simultaneously, so you can solve for multiple instrument stations in one go.</a:t>
            </a:r>
          </a:p>
          <a:p>
            <a:endParaRPr lang="en-US" b="0" baseline="0" dirty="0" smtClean="0"/>
          </a:p>
          <a:p>
            <a:r>
              <a:rPr lang="en-US" b="1" baseline="0" dirty="0" smtClean="0"/>
              <a:t>[CLICK]</a:t>
            </a:r>
            <a:r>
              <a:rPr lang="en-US" b="0" baseline="0" dirty="0" smtClean="0"/>
              <a:t>It uses measurement information intelligently, yielding networks that more closely reflect reality.</a:t>
            </a:r>
          </a:p>
          <a:p>
            <a:endParaRPr lang="en-US" b="0" baseline="0" dirty="0" smtClean="0"/>
          </a:p>
          <a:p>
            <a:r>
              <a:rPr lang="en-US" b="1" baseline="0" dirty="0" smtClean="0"/>
              <a:t>[CLICK]</a:t>
            </a:r>
            <a:r>
              <a:rPr lang="en-US" b="0" baseline="0" dirty="0" smtClean="0"/>
              <a:t>It also provides results both numerically and graphically, which is useful to both metrology and non-metrology audiences.</a:t>
            </a:r>
            <a:endParaRPr lang="en-US" b="1" baseline="0" dirty="0" smtClean="0"/>
          </a:p>
          <a:p>
            <a:endParaRPr lang="en-US" b="0" baseline="0" dirty="0" smtClean="0"/>
          </a:p>
          <a:p>
            <a:r>
              <a:rPr lang="en-US" b="1" baseline="0" dirty="0" smtClean="0"/>
              <a:t>[CLICK]</a:t>
            </a:r>
            <a:r>
              <a:rPr lang="en-US" b="0" baseline="0" dirty="0" smtClean="0"/>
              <a:t>At the conclusion of a USMN calculation, you end up with a network of common points that best represent the true measured targets.</a:t>
            </a:r>
          </a:p>
          <a:p>
            <a:endParaRPr lang="en-US" b="0" baseline="0" dirty="0" smtClean="0"/>
          </a:p>
          <a:p>
            <a:r>
              <a:rPr lang="en-US" b="1" baseline="0" dirty="0" smtClean="0"/>
              <a:t>[CLICK]</a:t>
            </a:r>
            <a:r>
              <a:rPr lang="en-US" b="0" baseline="0" dirty="0" smtClean="0"/>
              <a:t>Measurement uncertainty for all measured targets can be obtained.</a:t>
            </a:r>
          </a:p>
          <a:p>
            <a:endParaRPr lang="en-US" b="0" baseline="0" dirty="0" smtClean="0"/>
          </a:p>
          <a:p>
            <a:r>
              <a:rPr lang="en-US" b="1" baseline="0" dirty="0" smtClean="0"/>
              <a:t>[CLICK]</a:t>
            </a:r>
            <a:r>
              <a:rPr lang="en-US" b="0" baseline="0" dirty="0" smtClean="0"/>
              <a:t>The same process can be used to characterize the performance of a measurement system.</a:t>
            </a:r>
            <a:endParaRPr lang="en-US" b="1"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15</a:t>
            </a:fld>
            <a:endParaRPr lang="en-US"/>
          </a:p>
        </p:txBody>
      </p:sp>
    </p:spTree>
    <p:extLst>
      <p:ext uri="{BB962C8B-B14F-4D97-AF65-F5344CB8AC3E}">
        <p14:creationId xmlns:p14="http://schemas.microsoft.com/office/powerpoint/2010/main" val="625123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Suppose you</a:t>
            </a:r>
            <a:r>
              <a:rPr lang="en-US" baseline="0" dirty="0" smtClean="0"/>
              <a:t> have a part to measure</a:t>
            </a:r>
            <a:r>
              <a:rPr lang="en-US" dirty="0" smtClean="0"/>
              <a:t>, and you’re told that the</a:t>
            </a:r>
            <a:r>
              <a:rPr lang="en-US" baseline="0" dirty="0" smtClean="0"/>
              <a:t> tolerance on the diameter of this shaft is 2.500” </a:t>
            </a:r>
            <a:r>
              <a:rPr lang="en-US" sz="1200" dirty="0" smtClean="0">
                <a:solidFill>
                  <a:schemeClr val="bg1"/>
                </a:solidFill>
                <a:latin typeface="Century Gothic" pitchFamily="34" charset="0"/>
              </a:rPr>
              <a:t>±</a:t>
            </a:r>
            <a:r>
              <a:rPr lang="en-US" baseline="0" dirty="0" smtClean="0"/>
              <a:t> 0.004”.</a:t>
            </a:r>
          </a:p>
          <a:p>
            <a:endParaRPr lang="en-US" baseline="0" dirty="0" smtClean="0"/>
          </a:p>
          <a:p>
            <a:r>
              <a:rPr lang="en-US" b="1" baseline="0" dirty="0" smtClean="0"/>
              <a:t>[CLICK]</a:t>
            </a:r>
            <a:r>
              <a:rPr lang="en-US" baseline="0" dirty="0" smtClean="0"/>
              <a:t>I then measure it and tell you that the actual diameter is 2.5”. Right on the nose, right? The part passes—pack it, ship it, bill it, right? Well, what if I showed you how I </a:t>
            </a:r>
            <a:r>
              <a:rPr lang="en-US" b="1" baseline="0" dirty="0" smtClean="0"/>
              <a:t>[CLICK]</a:t>
            </a:r>
            <a:r>
              <a:rPr lang="en-US" baseline="0" dirty="0" smtClean="0"/>
              <a:t>took that measurement. Would it change your mind about the readiness of this part to go out the door?</a:t>
            </a:r>
          </a:p>
          <a:p>
            <a:endParaRPr lang="en-US" baseline="0" dirty="0" smtClean="0"/>
          </a:p>
          <a:p>
            <a:r>
              <a:rPr lang="en-US" baseline="0" dirty="0" smtClean="0"/>
              <a:t>This is garbage, right? We might as well pull a random number out of thin air and report it.</a:t>
            </a:r>
          </a:p>
        </p:txBody>
      </p:sp>
      <p:sp>
        <p:nvSpPr>
          <p:cNvPr id="4" name="Slide Number Placeholder 3"/>
          <p:cNvSpPr>
            <a:spLocks noGrp="1"/>
          </p:cNvSpPr>
          <p:nvPr>
            <p:ph type="sldNum" sz="quarter" idx="10"/>
          </p:nvPr>
        </p:nvSpPr>
        <p:spPr/>
        <p:txBody>
          <a:bodyPr/>
          <a:lstStyle/>
          <a:p>
            <a:fld id="{65E22449-C72A-4DEE-A547-08093F21A191}" type="slidenum">
              <a:rPr lang="en-US" smtClean="0"/>
              <a:pPr/>
              <a:t>16</a:t>
            </a:fld>
            <a:endParaRPr lang="en-US"/>
          </a:p>
        </p:txBody>
      </p:sp>
    </p:spTree>
    <p:extLst>
      <p:ext uri="{BB962C8B-B14F-4D97-AF65-F5344CB8AC3E}">
        <p14:creationId xmlns:p14="http://schemas.microsoft.com/office/powerpoint/2010/main" val="2172094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if I open up the tolerance?</a:t>
            </a:r>
            <a:r>
              <a:rPr lang="en-US" baseline="0" dirty="0" smtClean="0"/>
              <a:t> Are you satisfied now?</a:t>
            </a:r>
          </a:p>
          <a:p>
            <a:endParaRPr lang="en-US" baseline="0" dirty="0" smtClean="0"/>
          </a:p>
          <a:p>
            <a:r>
              <a:rPr lang="en-US" baseline="0" dirty="0" smtClean="0"/>
              <a:t>We’re probably happy to ship this part, because the tolerance is much larger than our understood accuracy of a ruler.</a:t>
            </a:r>
          </a:p>
          <a:p>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17</a:t>
            </a:fld>
            <a:endParaRPr lang="en-US"/>
          </a:p>
        </p:txBody>
      </p:sp>
    </p:spTree>
    <p:extLst>
      <p:ext uri="{BB962C8B-B14F-4D97-AF65-F5344CB8AC3E}">
        <p14:creationId xmlns:p14="http://schemas.microsoft.com/office/powerpoint/2010/main" val="2172094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about now? Gets a little fuzzy, doesn’t it? Now we’re not so sure anymore.</a:t>
            </a:r>
            <a:endParaRPr lang="en-US" baseline="0" dirty="0" smtClean="0"/>
          </a:p>
        </p:txBody>
      </p:sp>
      <p:sp>
        <p:nvSpPr>
          <p:cNvPr id="4" name="Slide Number Placeholder 3"/>
          <p:cNvSpPr>
            <a:spLocks noGrp="1"/>
          </p:cNvSpPr>
          <p:nvPr>
            <p:ph type="sldNum" sz="quarter" idx="10"/>
          </p:nvPr>
        </p:nvSpPr>
        <p:spPr/>
        <p:txBody>
          <a:bodyPr/>
          <a:lstStyle/>
          <a:p>
            <a:fld id="{65E22449-C72A-4DEE-A547-08093F21A191}" type="slidenum">
              <a:rPr lang="en-US" smtClean="0"/>
              <a:pPr/>
              <a:t>18</a:t>
            </a:fld>
            <a:endParaRPr lang="en-US"/>
          </a:p>
        </p:txBody>
      </p:sp>
    </p:spTree>
    <p:extLst>
      <p:ext uri="{BB962C8B-B14F-4D97-AF65-F5344CB8AC3E}">
        <p14:creationId xmlns:p14="http://schemas.microsoft.com/office/powerpoint/2010/main" val="2172094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this illustrates that a</a:t>
            </a:r>
            <a:r>
              <a:rPr lang="en-US" baseline="0" dirty="0" smtClean="0"/>
              <a:t> measurement result often can’t be given by itself. We have to have knowledge of the </a:t>
            </a:r>
            <a:r>
              <a:rPr lang="en-US" b="1" baseline="0" dirty="0" smtClean="0"/>
              <a:t>[CLICK]</a:t>
            </a:r>
            <a:r>
              <a:rPr lang="en-US" baseline="0" dirty="0" smtClean="0"/>
              <a:t>tolerance (how much potential error we’re willing to accept on a given part) as well as the </a:t>
            </a:r>
            <a:r>
              <a:rPr lang="en-US" b="1" baseline="0" dirty="0" smtClean="0"/>
              <a:t>[CLICK]</a:t>
            </a:r>
            <a:r>
              <a:rPr lang="en-US" baseline="0" dirty="0" smtClean="0"/>
              <a:t>uncertainty of the measurement itself in order for our values to be useful.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[CLICK]</a:t>
            </a:r>
            <a:r>
              <a:rPr lang="en-US" baseline="0" dirty="0" smtClean="0"/>
              <a:t>In the first case, the measurement instrument intuitively did not have the required accuracy to perform the measurement, given the tolerance on the part. This was based on our qualitative knowledge of a ruler’s accuracy: We know rulers just </a:t>
            </a:r>
            <a:r>
              <a:rPr lang="en-US" b="1" baseline="0" dirty="0" smtClean="0"/>
              <a:t>[CLICK]</a:t>
            </a:r>
            <a:r>
              <a:rPr lang="en-US" baseline="0" dirty="0" smtClean="0"/>
              <a:t>can’t measure to four thousandths of an inch.</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[CLICK]</a:t>
            </a:r>
            <a:r>
              <a:rPr lang="en-US" baseline="0" dirty="0" smtClean="0"/>
              <a:t>In the second case, we felt comfortable in passing the part. Again, this was based on our qualitative knowledge of a ruler’s accuracy. The tolerance width is very large, and we intuitively </a:t>
            </a:r>
            <a:r>
              <a:rPr lang="en-US" b="1" baseline="0" dirty="0" smtClean="0"/>
              <a:t>[CLICK]</a:t>
            </a:r>
            <a:r>
              <a:rPr lang="en-US" baseline="0" dirty="0" smtClean="0"/>
              <a:t>understand that a ruler can measure accurately to within half an inch.</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[CLICK]</a:t>
            </a:r>
            <a:r>
              <a:rPr lang="en-US" baseline="0" dirty="0" smtClean="0"/>
              <a:t>In the third case, it’s fuzzy—we just don’t know. </a:t>
            </a:r>
            <a:r>
              <a:rPr lang="en-US" b="1" baseline="0" dirty="0" smtClean="0"/>
              <a:t>[CLICK]</a:t>
            </a:r>
            <a:r>
              <a:rPr lang="en-US" baseline="0" dirty="0" smtClean="0"/>
              <a:t>Can we accurately measure to within eighty thousandths of an inch with an ordinary ruler? Your guess is as good as mine.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we had a way to clearly communicate measurement confidence, we can save money.</a:t>
            </a:r>
          </a:p>
        </p:txBody>
      </p:sp>
      <p:sp>
        <p:nvSpPr>
          <p:cNvPr id="4" name="Slide Number Placeholder 3"/>
          <p:cNvSpPr>
            <a:spLocks noGrp="1"/>
          </p:cNvSpPr>
          <p:nvPr>
            <p:ph type="sldNum" sz="quarter" idx="10"/>
          </p:nvPr>
        </p:nvSpPr>
        <p:spPr/>
        <p:txBody>
          <a:bodyPr/>
          <a:lstStyle/>
          <a:p>
            <a:fld id="{65E22449-C72A-4DEE-A547-08093F21A191}" type="slidenum">
              <a:rPr lang="en-US" smtClean="0"/>
              <a:pPr/>
              <a:t>19</a:t>
            </a:fld>
            <a:endParaRPr lang="en-US"/>
          </a:p>
        </p:txBody>
      </p:sp>
    </p:spTree>
    <p:extLst>
      <p:ext uri="{BB962C8B-B14F-4D97-AF65-F5344CB8AC3E}">
        <p14:creationId xmlns:p14="http://schemas.microsoft.com/office/powerpoint/2010/main" val="554038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USMN stands</a:t>
            </a:r>
            <a:r>
              <a:rPr lang="en-US" baseline="0" dirty="0" smtClean="0"/>
              <a:t> for Unified Spatial Metrology Network.</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2</a:t>
            </a:fld>
            <a:endParaRPr lang="en-US"/>
          </a:p>
        </p:txBody>
      </p:sp>
    </p:spTree>
    <p:extLst>
      <p:ext uri="{BB962C8B-B14F-4D97-AF65-F5344CB8AC3E}">
        <p14:creationId xmlns:p14="http://schemas.microsoft.com/office/powerpoint/2010/main" val="2299145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Having knowledge about the uncertainty of a measurement is so important that several standards describe it as an essential part of the measurement.</a:t>
            </a:r>
          </a:p>
          <a:p>
            <a:endParaRPr lang="en-US" baseline="0" dirty="0" smtClean="0"/>
          </a:p>
          <a:p>
            <a:r>
              <a:rPr lang="en-US" baseline="0" dirty="0" smtClean="0"/>
              <a:t>ISO specifications state that part measurements should be accompanied by two numbers: the actual measurement, and the uncertainty.</a:t>
            </a:r>
          </a:p>
          <a:p>
            <a:endParaRPr lang="en-US" baseline="0" dirty="0" smtClean="0"/>
          </a:p>
          <a:p>
            <a:r>
              <a:rPr lang="en-US" baseline="0" dirty="0" smtClean="0"/>
              <a:t>NIST states that “A measurement result is complete only when accompanied by a quantitative statement of its uncertainty.”</a:t>
            </a:r>
          </a:p>
          <a:p>
            <a:endParaRPr lang="en-US" baseline="0" dirty="0" smtClean="0"/>
          </a:p>
          <a:p>
            <a:r>
              <a:rPr lang="en-US" baseline="0" dirty="0" smtClean="0"/>
              <a:t>Often times, we’re “comfortable enough” that a measurement is well within the required tolerance that we don’t bother to think about uncertainty. But we should think about it more than we do.</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20</a:t>
            </a:fld>
            <a:endParaRPr lang="en-US"/>
          </a:p>
        </p:txBody>
      </p:sp>
    </p:spTree>
    <p:extLst>
      <p:ext uri="{BB962C8B-B14F-4D97-AF65-F5344CB8AC3E}">
        <p14:creationId xmlns:p14="http://schemas.microsoft.com/office/powerpoint/2010/main" val="5585061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session</a:t>
            </a:r>
            <a:r>
              <a:rPr lang="en-US" baseline="0" dirty="0" smtClean="0"/>
              <a:t> is about USMN, but in order to understand USMN we first need to discuss measurement uncertainty.</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21</a:t>
            </a:fld>
            <a:endParaRPr lang="en-US"/>
          </a:p>
        </p:txBody>
      </p:sp>
    </p:spTree>
    <p:extLst>
      <p:ext uri="{BB962C8B-B14F-4D97-AF65-F5344CB8AC3E}">
        <p14:creationId xmlns:p14="http://schemas.microsoft.com/office/powerpoint/2010/main" val="32264192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Measurement uncertainty, defined loosely, is a characterization of the spread of values attributed to some measured quantity.</a:t>
            </a:r>
          </a:p>
        </p:txBody>
      </p:sp>
      <p:sp>
        <p:nvSpPr>
          <p:cNvPr id="4" name="Slide Number Placeholder 3"/>
          <p:cNvSpPr>
            <a:spLocks noGrp="1"/>
          </p:cNvSpPr>
          <p:nvPr>
            <p:ph type="sldNum" sz="quarter" idx="10"/>
          </p:nvPr>
        </p:nvSpPr>
        <p:spPr/>
        <p:txBody>
          <a:bodyPr/>
          <a:lstStyle/>
          <a:p>
            <a:fld id="{65E22449-C72A-4DEE-A547-08093F21A191}" type="slidenum">
              <a:rPr lang="en-US" smtClean="0"/>
              <a:pPr/>
              <a:t>22</a:t>
            </a:fld>
            <a:endParaRPr lang="en-US"/>
          </a:p>
        </p:txBody>
      </p:sp>
    </p:spTree>
    <p:extLst>
      <p:ext uri="{BB962C8B-B14F-4D97-AF65-F5344CB8AC3E}">
        <p14:creationId xmlns:p14="http://schemas.microsoft.com/office/powerpoint/2010/main" val="558506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you might</a:t>
            </a:r>
            <a:r>
              <a:rPr lang="en-US" baseline="0" dirty="0" smtClean="0"/>
              <a:t> be asking “Isn’t this the same as repeatability?”</a:t>
            </a:r>
          </a:p>
          <a:p>
            <a:endParaRPr lang="en-US" baseline="0" dirty="0" smtClean="0"/>
          </a:p>
          <a:p>
            <a:r>
              <a:rPr lang="en-US" baseline="0" dirty="0" smtClean="0"/>
              <a:t>And the answer is no: Repeatability is an indicator of how clustered together individual observations are in the same measurement condition, but says nothing about the accuracy of those measurements when compared back to the correct value.</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23</a:t>
            </a:fld>
            <a:endParaRPr lang="en-US"/>
          </a:p>
        </p:txBody>
      </p:sp>
    </p:spTree>
    <p:extLst>
      <p:ext uri="{BB962C8B-B14F-4D97-AF65-F5344CB8AC3E}">
        <p14:creationId xmlns:p14="http://schemas.microsoft.com/office/powerpoint/2010/main" val="10330174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instance, here are a set of measurements that have high repeatability,</a:t>
            </a:r>
            <a:r>
              <a:rPr lang="en-US" baseline="0" dirty="0" smtClean="0"/>
              <a:t> but they say nothing about the uncertainty of the measurement with respect to the true location. Of course this is an exaggerated graphic, but it gets the point across. You may have many measurements clustered together (indicating high repeatability), but if that cluster is not near the actual location of the target, the instrument will have high uncertainty.</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24</a:t>
            </a:fld>
            <a:endParaRPr lang="en-US"/>
          </a:p>
        </p:txBody>
      </p:sp>
    </p:spTree>
    <p:extLst>
      <p:ext uri="{BB962C8B-B14F-4D97-AF65-F5344CB8AC3E}">
        <p14:creationId xmlns:p14="http://schemas.microsoft.com/office/powerpoint/2010/main" val="6849640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so you might then be asking yourself “isn’t that the same as accuracy?”</a:t>
            </a:r>
          </a:p>
          <a:p>
            <a:endParaRPr lang="en-US" dirty="0" smtClean="0"/>
          </a:p>
          <a:p>
            <a:r>
              <a:rPr lang="en-US" dirty="0" smtClean="0"/>
              <a:t>And the answer is: almost, but not quite. Accuracy describes the</a:t>
            </a:r>
            <a:r>
              <a:rPr lang="en-US" baseline="0" dirty="0" smtClean="0"/>
              <a:t> closeness of the agreement between a measured value and the exact value. In the case of real-world measurement, we don’t have exact knowledge of a measured value, so instead we look at uncertainty.</a:t>
            </a:r>
          </a:p>
          <a:p>
            <a:endParaRPr lang="en-US" baseline="0" dirty="0" smtClean="0"/>
          </a:p>
          <a:p>
            <a:r>
              <a:rPr lang="en-US" baseline="0" dirty="0" smtClean="0"/>
              <a:t>Uncertainty describes a range of possible values that is likely to contain the true measured value to some degree of confidence.</a:t>
            </a:r>
          </a:p>
          <a:p>
            <a:endParaRPr lang="en-US" baseline="0" dirty="0" smtClean="0"/>
          </a:p>
          <a:p>
            <a:r>
              <a:rPr lang="en-US" baseline="0" dirty="0" smtClean="0"/>
              <a:t>A highly accurate instrument has low uncertainty, and likewise an instrument with high uncertainty has low accuracy. Because of their similar connotations in everyday language, you’ll often see and hear the terms uncertainty and accuracy used interchangeably in industry. For instance, instrument manufacturers regularly mix “accuracy” and “uncertainty” in their specs and literature.</a:t>
            </a:r>
          </a:p>
        </p:txBody>
      </p:sp>
      <p:sp>
        <p:nvSpPr>
          <p:cNvPr id="4" name="Slide Number Placeholder 3"/>
          <p:cNvSpPr>
            <a:spLocks noGrp="1"/>
          </p:cNvSpPr>
          <p:nvPr>
            <p:ph type="sldNum" sz="quarter" idx="10"/>
          </p:nvPr>
        </p:nvSpPr>
        <p:spPr/>
        <p:txBody>
          <a:bodyPr/>
          <a:lstStyle/>
          <a:p>
            <a:fld id="{65E22449-C72A-4DEE-A547-08093F21A191}" type="slidenum">
              <a:rPr lang="en-US" smtClean="0"/>
              <a:pPr/>
              <a:t>25</a:t>
            </a:fld>
            <a:endParaRPr lang="en-US"/>
          </a:p>
        </p:txBody>
      </p:sp>
    </p:spTree>
    <p:extLst>
      <p:ext uri="{BB962C8B-B14F-4D97-AF65-F5344CB8AC3E}">
        <p14:creationId xmlns:p14="http://schemas.microsoft.com/office/powerpoint/2010/main" val="10330174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what sorts of things contribute to</a:t>
            </a:r>
            <a:r>
              <a:rPr lang="en-US" baseline="0" dirty="0" smtClean="0"/>
              <a:t> the uncertainty of a single measured point?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[CLICK]</a:t>
            </a:r>
            <a:r>
              <a:rPr lang="en-US" dirty="0" smtClean="0"/>
              <a:t>The most</a:t>
            </a:r>
            <a:r>
              <a:rPr lang="en-US" baseline="0" dirty="0" smtClean="0"/>
              <a:t> obvious contributor is the instrument itself. Things like the instrument technology, calibration, mounting, compensation, and noise.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[CLICK]</a:t>
            </a:r>
            <a:r>
              <a:rPr lang="en-US" b="0" baseline="0" dirty="0" smtClean="0"/>
              <a:t>Targeting also contributes. For example, with a laser tracker, both the SMR and nest have centering and </a:t>
            </a:r>
            <a:r>
              <a:rPr lang="en-US" b="0" baseline="0" dirty="0" err="1" smtClean="0"/>
              <a:t>sphericity</a:t>
            </a:r>
            <a:r>
              <a:rPr lang="en-US" b="0" baseline="0" dirty="0" smtClean="0"/>
              <a:t> imperfections that contribute.</a:t>
            </a: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[CLICK]</a:t>
            </a:r>
            <a:r>
              <a:rPr lang="en-US" b="0" baseline="0" dirty="0" smtClean="0"/>
              <a:t>The measurement environment contributes as well. Is it dusty or clean? Are there temperature fluctuations?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[CLICK]</a:t>
            </a:r>
            <a:r>
              <a:rPr lang="en-US" b="0" baseline="0" dirty="0" smtClean="0"/>
              <a:t>Operator technique affects uncertainty as well. For example, ability to sight on a target, whether an SMR is placed in a nest in the same orientation each time, etc.</a:t>
            </a: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[CLICK]</a:t>
            </a:r>
            <a:r>
              <a:rPr lang="en-US" b="0" dirty="0" smtClean="0"/>
              <a:t>The</a:t>
            </a:r>
            <a:r>
              <a:rPr lang="en-US" b="0" baseline="0" dirty="0" smtClean="0"/>
              <a:t> geometry of the measurement has an effect. Depending on the type of instrument, distance of the measured target from the instrument or its orientation to the instrument can affect uncertainty.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[CLICK]</a:t>
            </a:r>
            <a:r>
              <a:rPr lang="en-US" b="0" baseline="0" dirty="0" err="1" smtClean="0"/>
              <a:t>Fixturing</a:t>
            </a:r>
            <a:r>
              <a:rPr lang="en-US" b="0" baseline="0" dirty="0" smtClean="0"/>
              <a:t> is important as well. How is the part secured. Is it fastened securely?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[CLICK]</a:t>
            </a:r>
            <a:r>
              <a:rPr lang="en-US" b="0" baseline="0" dirty="0" smtClean="0"/>
              <a:t>And then there’s scale. For instance, the tooling itself expands and contracts with temperature fluctuations, which are typically not compensated for. One could argue that the inability to accurately characterize the thermal distortion, expansion, and contraction of measured parts contributes to overall uncertainty as well.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So how do we represent a measurement’s uncertainty?</a:t>
            </a:r>
          </a:p>
        </p:txBody>
      </p:sp>
      <p:sp>
        <p:nvSpPr>
          <p:cNvPr id="4" name="Slide Number Placeholder 3"/>
          <p:cNvSpPr>
            <a:spLocks noGrp="1"/>
          </p:cNvSpPr>
          <p:nvPr>
            <p:ph type="sldNum" sz="quarter" idx="10"/>
          </p:nvPr>
        </p:nvSpPr>
        <p:spPr/>
        <p:txBody>
          <a:bodyPr/>
          <a:lstStyle/>
          <a:p>
            <a:fld id="{65E22449-C72A-4DEE-A547-08093F21A191}" type="slidenum">
              <a:rPr lang="en-US" smtClean="0"/>
              <a:pPr/>
              <a:t>26</a:t>
            </a:fld>
            <a:endParaRPr lang="en-US"/>
          </a:p>
        </p:txBody>
      </p:sp>
    </p:spTree>
    <p:extLst>
      <p:ext uri="{BB962C8B-B14F-4D97-AF65-F5344CB8AC3E}">
        <p14:creationId xmlns:p14="http://schemas.microsoft.com/office/powerpoint/2010/main" val="9056934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represent the uncertainty of a measurement using</a:t>
            </a:r>
            <a:r>
              <a:rPr lang="en-US" baseline="0" dirty="0" smtClean="0"/>
              <a:t> an “uncertainty cloud”, also sometimes referred to as a “sensitivity cloud” or “uncertainty field”.</a:t>
            </a:r>
          </a:p>
          <a:p>
            <a:endParaRPr lang="en-US" baseline="0" dirty="0" smtClean="0"/>
          </a:p>
          <a:p>
            <a:r>
              <a:rPr lang="en-US" baseline="0" dirty="0" smtClean="0"/>
              <a:t>An uncertainty cloud is a cluster of points that, taken as a whole, express the shape and distribution of uncertainty for a given measurement. You can imagine that this cloud is produced by taking thousands of measurements, each varied a small amount based on the amount of uncertainty in the individual measurement sample.</a:t>
            </a:r>
          </a:p>
          <a:p>
            <a:endParaRPr lang="en-US" baseline="0" dirty="0" smtClean="0"/>
          </a:p>
          <a:p>
            <a:r>
              <a:rPr lang="en-US" baseline="0" dirty="0" smtClean="0"/>
              <a:t>Expressing the cloud this way has a number of advantages which we won’t discuss in the interest of time.</a:t>
            </a:r>
          </a:p>
        </p:txBody>
      </p:sp>
      <p:sp>
        <p:nvSpPr>
          <p:cNvPr id="4" name="Slide Number Placeholder 3"/>
          <p:cNvSpPr>
            <a:spLocks noGrp="1"/>
          </p:cNvSpPr>
          <p:nvPr>
            <p:ph type="sldNum" sz="quarter" idx="10"/>
          </p:nvPr>
        </p:nvSpPr>
        <p:spPr/>
        <p:txBody>
          <a:bodyPr/>
          <a:lstStyle/>
          <a:p>
            <a:fld id="{65E22449-C72A-4DEE-A547-08093F21A191}" type="slidenum">
              <a:rPr lang="en-US" smtClean="0"/>
              <a:pPr/>
              <a:t>27</a:t>
            </a:fld>
            <a:endParaRPr lang="en-US"/>
          </a:p>
        </p:txBody>
      </p:sp>
    </p:spTree>
    <p:extLst>
      <p:ext uri="{BB962C8B-B14F-4D97-AF65-F5344CB8AC3E}">
        <p14:creationId xmlns:p14="http://schemas.microsoft.com/office/powerpoint/2010/main" val="3971998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here</a:t>
            </a:r>
            <a:r>
              <a:rPr lang="en-US" baseline="0" dirty="0" smtClean="0"/>
              <a:t> are some facts on uncertainty clouds.</a:t>
            </a:r>
          </a:p>
          <a:p>
            <a:endParaRPr lang="en-US" baseline="0" dirty="0" smtClean="0"/>
          </a:p>
          <a:p>
            <a:r>
              <a:rPr lang="en-US" baseline="0" dirty="0" smtClean="0"/>
              <a:t>First, they have different shapes, and are usually not spherical. For a given instrument, the shape is highly influenced by position of the target relative to the instrument.</a:t>
            </a:r>
          </a:p>
          <a:p>
            <a:endParaRPr lang="en-US" baseline="0" dirty="0" smtClean="0"/>
          </a:p>
          <a:p>
            <a:r>
              <a:rPr lang="en-US" baseline="0" dirty="0" smtClean="0"/>
              <a:t>Here are three uncertainty clouds for a laser tracker, looking at measurements 20”, 200”, and 1200” from the tracker. Notice that the near measurement is cigar-shaped along the line of sight, the mid-distance measurement is more spherical, and the far-distance measurement is more pancake-shaped. The rightmost cloud is about 6 times the diameter of the mid-distance cloud, and the mid-distance cloud is about 10 times the diameter of the near cloud. (If you recognize this as being the same as the ratios of their distances, this is not a coincidence).</a:t>
            </a:r>
          </a:p>
          <a:p>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28</a:t>
            </a:fld>
            <a:endParaRPr lang="en-US"/>
          </a:p>
        </p:txBody>
      </p:sp>
    </p:spTree>
    <p:extLst>
      <p:ext uri="{BB962C8B-B14F-4D97-AF65-F5344CB8AC3E}">
        <p14:creationId xmlns:p14="http://schemas.microsoft.com/office/powerpoint/2010/main" val="1158339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way that an instrument influences the shape of an uncertainty</a:t>
            </a:r>
            <a:r>
              <a:rPr lang="en-US" baseline="0" dirty="0" smtClean="0"/>
              <a:t> cloud</a:t>
            </a:r>
            <a:r>
              <a:rPr lang="en-US" dirty="0" smtClean="0"/>
              <a:t> depends on the type of instrument: whether it’s a spherical</a:t>
            </a:r>
            <a:r>
              <a:rPr lang="en-US" baseline="0" dirty="0" smtClean="0"/>
              <a:t> measurement instrument, kinematic instrument (such as a portable arm), or something else.</a:t>
            </a:r>
          </a:p>
          <a:p>
            <a:endParaRPr lang="en-US" baseline="0" dirty="0" smtClean="0"/>
          </a:p>
          <a:p>
            <a:r>
              <a:rPr lang="en-US" dirty="0" smtClean="0"/>
              <a:t>We can</a:t>
            </a:r>
            <a:r>
              <a:rPr lang="en-US" baseline="0" dirty="0" smtClean="0"/>
              <a:t> get a grasp of why the shape changes by looking at this graphic, which is representative of a spherical measurement instrument, such as a laser tracker. In this case, the instrument measures three components: vertical angle, horizontal angle, and distance.</a:t>
            </a:r>
          </a:p>
          <a:p>
            <a:endParaRPr lang="en-US" baseline="0" dirty="0" smtClean="0"/>
          </a:p>
          <a:p>
            <a:r>
              <a:rPr lang="en-US" baseline="0" dirty="0" smtClean="0"/>
              <a:t>The vertical and horizontal angular uncertainty of a laser tracker is generally constant, but due to geometric similarity in that “uncertainty cone”, doubling the distance from the instrument will double the uncertainty in the direction perpendicular to the line of sight.</a:t>
            </a:r>
          </a:p>
          <a:p>
            <a:endParaRPr lang="en-US" baseline="0" dirty="0" smtClean="0"/>
          </a:p>
          <a:p>
            <a:r>
              <a:rPr lang="en-US" dirty="0" smtClean="0"/>
              <a:t>Distance</a:t>
            </a:r>
            <a:r>
              <a:rPr lang="en-US" baseline="0" dirty="0" smtClean="0"/>
              <a:t> error, on the other hand, increases with distance from the instrument, but at a much </a:t>
            </a:r>
            <a:r>
              <a:rPr lang="en-US" baseline="0" dirty="0" err="1" smtClean="0"/>
              <a:t>much</a:t>
            </a:r>
            <a:r>
              <a:rPr lang="en-US" baseline="0" dirty="0" smtClean="0"/>
              <a:t> smaller rate. This explains why tracker uncertainty clouds look cigar-shaped up close and pancake-shaped at larger measurement distances.</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29</a:t>
            </a:fld>
            <a:endParaRPr lang="en-US"/>
          </a:p>
        </p:txBody>
      </p:sp>
    </p:spTree>
    <p:extLst>
      <p:ext uri="{BB962C8B-B14F-4D97-AF65-F5344CB8AC3E}">
        <p14:creationId xmlns:p14="http://schemas.microsoft.com/office/powerpoint/2010/main" val="2967649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USMN is an advanced bundling technique that optimizes</a:t>
            </a:r>
            <a:r>
              <a:rPr lang="en-US" baseline="0" dirty="0" smtClean="0"/>
              <a:t> instrument and target positions by way of measurement uncertainty weighting.</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3</a:t>
            </a:fld>
            <a:endParaRPr lang="en-US"/>
          </a:p>
        </p:txBody>
      </p:sp>
    </p:spTree>
    <p:extLst>
      <p:ext uri="{BB962C8B-B14F-4D97-AF65-F5344CB8AC3E}">
        <p14:creationId xmlns:p14="http://schemas.microsoft.com/office/powerpoint/2010/main" val="16298168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characteristics of the instrument affect</a:t>
            </a:r>
            <a:r>
              <a:rPr lang="en-US" baseline="0" dirty="0" smtClean="0"/>
              <a:t> the shape as well.</a:t>
            </a:r>
            <a:r>
              <a:rPr lang="en-US" b="0" baseline="0" dirty="0" smtClean="0"/>
              <a:t> Here, I have the uncertainty cloud for a total station (green) displayed on top of the cloud for a laser tracker (orange).</a:t>
            </a:r>
            <a:endParaRPr lang="en-US" baseline="0" dirty="0" smtClean="0"/>
          </a:p>
          <a:p>
            <a:endParaRPr lang="en-US" baseline="0" dirty="0" smtClean="0"/>
          </a:p>
          <a:p>
            <a:r>
              <a:rPr lang="en-US" baseline="0" dirty="0" smtClean="0"/>
              <a:t>We know that total stations generally have more accuracy in their angular component than laser trackers, so their clouds tend to be thinner. Total station distance measurements are also generally much worse than distance measurement from a tracker, explaining the much longer cloud.</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30</a:t>
            </a:fld>
            <a:endParaRPr lang="en-US"/>
          </a:p>
        </p:txBody>
      </p:sp>
    </p:spTree>
    <p:extLst>
      <p:ext uri="{BB962C8B-B14F-4D97-AF65-F5344CB8AC3E}">
        <p14:creationId xmlns:p14="http://schemas.microsoft.com/office/powerpoint/2010/main" val="1158339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aspect of the cloud is</a:t>
            </a:r>
            <a:r>
              <a:rPr lang="en-US" baseline="0" dirty="0" smtClean="0"/>
              <a:t> that it is not of constant density. The cloud is more dense near the middle and more sparse toward the edges. These outer cloud points represent greater error but are less common. In other words, they are outliers.</a:t>
            </a:r>
          </a:p>
          <a:p>
            <a:endParaRPr lang="en-US" baseline="0" dirty="0" smtClean="0"/>
          </a:p>
          <a:p>
            <a:r>
              <a:rPr lang="en-US" baseline="0" dirty="0" smtClean="0"/>
              <a:t>The distribution of samples in the cloud follows a “Gaussian” or “Normal” distribution, colloquially known as a “bell curve”.</a:t>
            </a:r>
          </a:p>
        </p:txBody>
      </p:sp>
      <p:sp>
        <p:nvSpPr>
          <p:cNvPr id="4" name="Slide Number Placeholder 3"/>
          <p:cNvSpPr>
            <a:spLocks noGrp="1"/>
          </p:cNvSpPr>
          <p:nvPr>
            <p:ph type="sldNum" sz="quarter" idx="10"/>
          </p:nvPr>
        </p:nvSpPr>
        <p:spPr/>
        <p:txBody>
          <a:bodyPr/>
          <a:lstStyle/>
          <a:p>
            <a:fld id="{65E22449-C72A-4DEE-A547-08093F21A191}" type="slidenum">
              <a:rPr lang="en-US" smtClean="0"/>
              <a:pPr/>
              <a:t>31</a:t>
            </a:fld>
            <a:endParaRPr lang="en-US"/>
          </a:p>
        </p:txBody>
      </p:sp>
    </p:spTree>
    <p:extLst>
      <p:ext uri="{BB962C8B-B14F-4D97-AF65-F5344CB8AC3E}">
        <p14:creationId xmlns:p14="http://schemas.microsoft.com/office/powerpoint/2010/main" val="1158339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question now becomes: how do</a:t>
            </a:r>
            <a:r>
              <a:rPr lang="en-US" baseline="0" dirty="0" smtClean="0"/>
              <a:t> we determine the uncertainty of a measurement?</a:t>
            </a:r>
          </a:p>
          <a:p>
            <a:endParaRPr lang="en-US" baseline="0" dirty="0" smtClean="0"/>
          </a:p>
          <a:p>
            <a:r>
              <a:rPr lang="en-US" baseline="0" dirty="0" smtClean="0"/>
              <a:t>Well, there are ways to do it using fairly sophisticated or expensive hardware, such as very accurate calibrated reference lengths or interferometers, but these have some limitations. They’re expensive, they need to be maintained properly, and most importantly, they only reflect the uncertainty of the instrument itself.</a:t>
            </a:r>
          </a:p>
        </p:txBody>
      </p:sp>
      <p:sp>
        <p:nvSpPr>
          <p:cNvPr id="4" name="Slide Number Placeholder 3"/>
          <p:cNvSpPr>
            <a:spLocks noGrp="1"/>
          </p:cNvSpPr>
          <p:nvPr>
            <p:ph type="sldNum" sz="quarter" idx="10"/>
          </p:nvPr>
        </p:nvSpPr>
        <p:spPr/>
        <p:txBody>
          <a:bodyPr/>
          <a:lstStyle/>
          <a:p>
            <a:fld id="{65E22449-C72A-4DEE-A547-08093F21A191}" type="slidenum">
              <a:rPr lang="en-US" smtClean="0"/>
              <a:pPr/>
              <a:t>32</a:t>
            </a:fld>
            <a:endParaRPr lang="en-US"/>
          </a:p>
        </p:txBody>
      </p:sp>
    </p:spTree>
    <p:extLst>
      <p:ext uri="{BB962C8B-B14F-4D97-AF65-F5344CB8AC3E}">
        <p14:creationId xmlns:p14="http://schemas.microsoft.com/office/powerpoint/2010/main" val="28989705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Remember this slide? We have a whole bunch</a:t>
            </a:r>
            <a:r>
              <a:rPr lang="en-US" baseline="0" dirty="0" smtClean="0"/>
              <a:t> of factors contributing to uncertainty. These contributors come in three basic types: systematic errors (biases), random errors, and blunders. In order to get the best results that most accurately reflect the real world, we should really somehow incorporate the effects from all of these different contributors. USMN is able to incorporate and evaluate the effects of all of these different types of error.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How might we do this?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Let’s perform a little thought experiment.</a:t>
            </a:r>
            <a:endParaRPr lang="en-US" b="0" dirty="0" smtClean="0"/>
          </a:p>
        </p:txBody>
      </p:sp>
      <p:sp>
        <p:nvSpPr>
          <p:cNvPr id="4" name="Slide Number Placeholder 3"/>
          <p:cNvSpPr>
            <a:spLocks noGrp="1"/>
          </p:cNvSpPr>
          <p:nvPr>
            <p:ph type="sldNum" sz="quarter" idx="10"/>
          </p:nvPr>
        </p:nvSpPr>
        <p:spPr/>
        <p:txBody>
          <a:bodyPr/>
          <a:lstStyle/>
          <a:p>
            <a:fld id="{65E22449-C72A-4DEE-A547-08093F21A191}" type="slidenum">
              <a:rPr lang="en-US" smtClean="0"/>
              <a:pPr/>
              <a:t>33</a:t>
            </a:fld>
            <a:endParaRPr lang="en-US"/>
          </a:p>
        </p:txBody>
      </p:sp>
    </p:spTree>
    <p:extLst>
      <p:ext uri="{BB962C8B-B14F-4D97-AF65-F5344CB8AC3E}">
        <p14:creationId xmlns:p14="http://schemas.microsoft.com/office/powerpoint/2010/main" val="9056934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Suppose we fix</a:t>
            </a:r>
            <a:r>
              <a:rPr lang="en-US" baseline="0" dirty="0" smtClean="0"/>
              <a:t> three pucks to random locations in the room. The locations of the pucks themselves don’t matter, but they should be rigidly placed.</a:t>
            </a:r>
          </a:p>
          <a:p>
            <a:endParaRPr lang="en-US" baseline="0" dirty="0" smtClean="0"/>
          </a:p>
          <a:p>
            <a:r>
              <a:rPr lang="en-US" baseline="0" dirty="0" smtClean="0"/>
              <a:t>Then, imagine setting up an instrument in a random location and shooting those reference points.</a:t>
            </a:r>
          </a:p>
          <a:p>
            <a:endParaRPr lang="en-US" baseline="0" dirty="0" smtClean="0"/>
          </a:p>
          <a:p>
            <a:r>
              <a:rPr lang="en-US" dirty="0" smtClean="0"/>
              <a:t>Next, we move the same instrument to a different location in the room and shoot the targets</a:t>
            </a:r>
            <a:r>
              <a:rPr lang="en-US" baseline="0" dirty="0" smtClean="0"/>
              <a:t> again.</a:t>
            </a:r>
          </a:p>
          <a:p>
            <a:endParaRPr lang="en-US" baseline="0" dirty="0" smtClean="0"/>
          </a:p>
          <a:p>
            <a:r>
              <a:rPr lang="en-US" baseline="0" dirty="0" smtClean="0"/>
              <a:t>If the instruments were perfectly accurate, there was no error in the measurement process, and we lived in a Utopian world, can you imagine that the two sets of points would fit together perfectly?</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34</a:t>
            </a:fld>
            <a:endParaRPr lang="en-US"/>
          </a:p>
        </p:txBody>
      </p:sp>
    </p:spTree>
    <p:extLst>
      <p:ext uri="{BB962C8B-B14F-4D97-AF65-F5344CB8AC3E}">
        <p14:creationId xmlns:p14="http://schemas.microsoft.com/office/powerpoint/2010/main" val="27470413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SA, the measurement set might look like this.</a:t>
            </a:r>
          </a:p>
          <a:p>
            <a:endParaRPr lang="en-US" dirty="0" smtClean="0"/>
          </a:p>
          <a:p>
            <a:r>
              <a:rPr lang="en-US" dirty="0" smtClean="0"/>
              <a:t>If we were then to best-fit these</a:t>
            </a:r>
            <a:r>
              <a:rPr lang="en-US" baseline="0" dirty="0" smtClean="0"/>
              <a:t> two instruments together, if there was no error and everything was perfect, the two point groups would fit together perfectly.</a:t>
            </a:r>
          </a:p>
          <a:p>
            <a:endParaRPr lang="en-US" baseline="0" dirty="0" smtClean="0"/>
          </a:p>
          <a:p>
            <a:r>
              <a:rPr lang="en-US" baseline="0" dirty="0" smtClean="0"/>
              <a:t>This would illustrate the perfect case of zero uncertainty in the system.</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35</a:t>
            </a:fld>
            <a:endParaRPr lang="en-US"/>
          </a:p>
        </p:txBody>
      </p:sp>
    </p:spTree>
    <p:extLst>
      <p:ext uri="{BB962C8B-B14F-4D97-AF65-F5344CB8AC3E}">
        <p14:creationId xmlns:p14="http://schemas.microsoft.com/office/powerpoint/2010/main" val="7745500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Suppose we now repeat the exact same process, but now</a:t>
            </a:r>
            <a:r>
              <a:rPr lang="en-US" baseline="0" dirty="0" smtClean="0"/>
              <a:t> introducing error back into our world. </a:t>
            </a:r>
            <a:r>
              <a:rPr lang="en-US" dirty="0" smtClean="0"/>
              <a:t>Now, when we fit the data together, we’ll see that the targets n</a:t>
            </a:r>
            <a:r>
              <a:rPr lang="en-US" baseline="0" dirty="0" smtClean="0"/>
              <a:t>o longer match up. </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36</a:t>
            </a:fld>
            <a:endParaRPr lang="en-US"/>
          </a:p>
        </p:txBody>
      </p:sp>
    </p:spTree>
    <p:extLst>
      <p:ext uri="{BB962C8B-B14F-4D97-AF65-F5344CB8AC3E}">
        <p14:creationId xmlns:p14="http://schemas.microsoft.com/office/powerpoint/2010/main" val="7745500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amount of disagreement between these corresponding</a:t>
            </a:r>
            <a:r>
              <a:rPr lang="en-US" baseline="0" dirty="0" smtClean="0"/>
              <a:t> points is an indicator of the uncertainty of the measurement system.</a:t>
            </a:r>
          </a:p>
          <a:p>
            <a:endParaRPr lang="en-US" baseline="0" dirty="0" smtClean="0"/>
          </a:p>
          <a:p>
            <a:r>
              <a:rPr lang="en-US" baseline="0" dirty="0" smtClean="0"/>
              <a:t>In reality, the process is more complicated than this. Instead of looking at the deviation between corresponding points, SA looks at the distance, horizontal angle, and vertical angle components separately. Also, more data is required than this simple example illustrated, but this hopefully gets the idea across.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By performing</a:t>
            </a:r>
            <a:r>
              <a:rPr lang="en-US" baseline="0" dirty="0" smtClean="0"/>
              <a:t> a measurement test like this example illustrated, you can actually determine the uncertainty characteristics for your own instrument and measurement system. What’s especially neat about this technique is that since it uses empirical data—that is, it uses actual observed values from the instrument, it factors in all of the different sources of error to give you values that best reflect reality for your specific situation.</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37</a:t>
            </a:fld>
            <a:endParaRPr lang="en-US"/>
          </a:p>
        </p:txBody>
      </p:sp>
    </p:spTree>
    <p:extLst>
      <p:ext uri="{BB962C8B-B14F-4D97-AF65-F5344CB8AC3E}">
        <p14:creationId xmlns:p14="http://schemas.microsoft.com/office/powerpoint/2010/main" val="4812987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SA, the</a:t>
            </a:r>
            <a:r>
              <a:rPr lang="en-US" baseline="0" dirty="0" smtClean="0"/>
              <a:t> uncertainty characteristics of a given instrument are stored as “Uncertainty Variables”.</a:t>
            </a:r>
          </a:p>
          <a:p>
            <a:endParaRPr lang="en-US" baseline="0" dirty="0" smtClean="0"/>
          </a:p>
          <a:p>
            <a:r>
              <a:rPr lang="en-US" b="1" baseline="0" dirty="0" smtClean="0"/>
              <a:t>[CLICK]</a:t>
            </a:r>
            <a:r>
              <a:rPr lang="en-US" b="0" baseline="0" dirty="0" smtClean="0"/>
              <a:t>Uncertainty</a:t>
            </a:r>
            <a:r>
              <a:rPr lang="en-US" baseline="0" dirty="0" smtClean="0"/>
              <a:t> variables are accessed in the instrument’s properties window through the “Edit Uncertainty Variables” button.</a:t>
            </a:r>
          </a:p>
          <a:p>
            <a:endParaRPr lang="en-US" baseline="0" dirty="0" smtClean="0"/>
          </a:p>
          <a:p>
            <a:r>
              <a:rPr lang="en-US" baseline="0" dirty="0" smtClean="0"/>
              <a:t>What you see here depends on the type of instrument you’re looking at, but notice that there are four modifiable values for trackers: Horizontal angle uncertainty, Vertical angle uncertainty, distance error, and PPM.</a:t>
            </a:r>
          </a:p>
        </p:txBody>
      </p:sp>
      <p:sp>
        <p:nvSpPr>
          <p:cNvPr id="4" name="Slide Number Placeholder 3"/>
          <p:cNvSpPr>
            <a:spLocks noGrp="1"/>
          </p:cNvSpPr>
          <p:nvPr>
            <p:ph type="sldNum" sz="quarter" idx="10"/>
          </p:nvPr>
        </p:nvSpPr>
        <p:spPr/>
        <p:txBody>
          <a:bodyPr/>
          <a:lstStyle/>
          <a:p>
            <a:fld id="{65E22449-C72A-4DEE-A547-08093F21A191}" type="slidenum">
              <a:rPr lang="en-US" smtClean="0"/>
              <a:pPr/>
              <a:t>38</a:t>
            </a:fld>
            <a:endParaRPr lang="en-US"/>
          </a:p>
        </p:txBody>
      </p:sp>
    </p:spTree>
    <p:extLst>
      <p:ext uri="{BB962C8B-B14F-4D97-AF65-F5344CB8AC3E}">
        <p14:creationId xmlns:p14="http://schemas.microsoft.com/office/powerpoint/2010/main" val="33570284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Horizontal angle is the horizontal angle uncertainty. Likewise, vertical angle is the vertical angle uncertainty.</a:t>
            </a:r>
          </a:p>
          <a:p>
            <a:endParaRPr lang="en-US" baseline="0" dirty="0" smtClean="0"/>
          </a:p>
          <a:p>
            <a:r>
              <a:rPr lang="en-US" baseline="0" dirty="0" smtClean="0"/>
              <a:t>Error in job distance units is a general fixed error that applies to all distance measurements, and “Parts per million” is the amount of additional error in the distance component as target distance increases.</a:t>
            </a:r>
          </a:p>
          <a:p>
            <a:endParaRPr lang="en-US" baseline="0" dirty="0" smtClean="0"/>
          </a:p>
          <a:p>
            <a:r>
              <a:rPr lang="en-US" baseline="0" dirty="0" smtClean="0"/>
              <a:t>These values are default uncertainty values that are the exact same for all instruments of the same type. Faros, API, and Leica trackers will all have the same value here. Now, it’s certainly true that those instruments have different uncertainty characteristics, so why are all values the same for different trackers?</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39</a:t>
            </a:fld>
            <a:endParaRPr lang="en-US"/>
          </a:p>
        </p:txBody>
      </p:sp>
    </p:spTree>
    <p:extLst>
      <p:ext uri="{BB962C8B-B14F-4D97-AF65-F5344CB8AC3E}">
        <p14:creationId xmlns:p14="http://schemas.microsoft.com/office/powerpoint/2010/main" val="3357028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USMN has three main uses:</a:t>
            </a:r>
          </a:p>
          <a:p>
            <a:endParaRPr lang="en-US" dirty="0" smtClean="0"/>
          </a:p>
          <a:p>
            <a:r>
              <a:rPr lang="en-US" b="1" dirty="0" smtClean="0"/>
              <a:t>[CLICK]</a:t>
            </a:r>
            <a:r>
              <a:rPr lang="en-US" b="0" dirty="0" smtClean="0"/>
              <a:t>It’s used to characterize</a:t>
            </a:r>
            <a:r>
              <a:rPr lang="en-US" b="0" baseline="0" dirty="0" smtClean="0"/>
              <a:t> measurement system uncertainty,</a:t>
            </a:r>
          </a:p>
          <a:p>
            <a:endParaRPr lang="en-US" b="0" baseline="0" dirty="0" smtClean="0"/>
          </a:p>
          <a:p>
            <a:r>
              <a:rPr lang="en-US" b="1" baseline="0" dirty="0" smtClean="0"/>
              <a:t>[CLICK]</a:t>
            </a:r>
            <a:r>
              <a:rPr lang="en-US" b="0" baseline="0" dirty="0" smtClean="0"/>
              <a:t>It’s used to optimize instrument networks, and</a:t>
            </a:r>
          </a:p>
          <a:p>
            <a:endParaRPr lang="en-US" b="0" baseline="0" dirty="0" smtClean="0"/>
          </a:p>
          <a:p>
            <a:r>
              <a:rPr lang="en-US" b="1" baseline="0" dirty="0" smtClean="0"/>
              <a:t>[CLICK]</a:t>
            </a:r>
            <a:r>
              <a:rPr lang="en-US" b="0" baseline="0" dirty="0" smtClean="0"/>
              <a:t>it’s used to characterize network uncertainty.</a:t>
            </a:r>
          </a:p>
          <a:p>
            <a:endParaRPr lang="en-US" b="0" baseline="0" dirty="0" smtClean="0"/>
          </a:p>
          <a:p>
            <a:r>
              <a:rPr lang="en-US" b="0" baseline="0" dirty="0" smtClean="0"/>
              <a:t>But why is it needed?</a:t>
            </a:r>
            <a:endParaRPr lang="en-US" b="0"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4</a:t>
            </a:fld>
            <a:endParaRPr lang="en-US"/>
          </a:p>
        </p:txBody>
      </p:sp>
    </p:spTree>
    <p:extLst>
      <p:ext uri="{BB962C8B-B14F-4D97-AF65-F5344CB8AC3E}">
        <p14:creationId xmlns:p14="http://schemas.microsoft.com/office/powerpoint/2010/main" val="29843646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 few really good reasons for this.</a:t>
            </a:r>
          </a:p>
          <a:p>
            <a:endParaRPr lang="en-US" dirty="0" smtClean="0"/>
          </a:p>
          <a:p>
            <a:r>
              <a:rPr lang="en-US" b="1" dirty="0" smtClean="0"/>
              <a:t>[Click]</a:t>
            </a:r>
            <a:r>
              <a:rPr lang="en-US" b="0" dirty="0" smtClean="0"/>
              <a:t>First, if we gave more precise</a:t>
            </a:r>
            <a:r>
              <a:rPr lang="en-US" b="0" baseline="0" dirty="0" smtClean="0"/>
              <a:t> values, we’d have to continuously update the values in SA, which would require large effort.</a:t>
            </a:r>
          </a:p>
          <a:p>
            <a:endParaRPr lang="en-US" b="1" baseline="0" dirty="0" smtClean="0"/>
          </a:p>
          <a:p>
            <a:r>
              <a:rPr lang="en-US" b="1" baseline="0" dirty="0" smtClean="0"/>
              <a:t>[Click]</a:t>
            </a:r>
            <a:r>
              <a:rPr lang="en-US" b="0" baseline="0" dirty="0" smtClean="0"/>
              <a:t>Second, if we gave specific values, the OEM that came out on top would really love us, and the rest—well, probably wouldn’t.</a:t>
            </a:r>
          </a:p>
          <a:p>
            <a:endParaRPr lang="en-US" b="0" baseline="0" dirty="0" smtClean="0"/>
          </a:p>
          <a:p>
            <a:r>
              <a:rPr lang="en-US" b="1" baseline="0" dirty="0" smtClean="0"/>
              <a:t>[Click]</a:t>
            </a:r>
            <a:r>
              <a:rPr lang="en-US" b="0" baseline="0" dirty="0" smtClean="0"/>
              <a:t>Third, no two instruments are alike. Even though you and I might have the exact same manufacturer and model of instrument—and even though our instruments may have rolled off the production line right next to each other, our instruments are different. They perform differently.</a:t>
            </a:r>
          </a:p>
          <a:p>
            <a:endParaRPr lang="en-US" b="0" baseline="0" dirty="0" smtClean="0"/>
          </a:p>
          <a:p>
            <a:r>
              <a:rPr lang="en-US" b="1" baseline="0" dirty="0" smtClean="0"/>
              <a:t>[Click]</a:t>
            </a:r>
            <a:r>
              <a:rPr lang="en-US" b="0" baseline="0" dirty="0" smtClean="0"/>
              <a:t>Finally, a number of other factors go into determining these values, as we mentioned earlier. Operator technique, the measurement environment, survey geometry, instrument calibration state, compensation parameters, and a number of other factors all affect these numbers. So it would be impossible for us to provide decent values that worked well for everyone.</a:t>
            </a:r>
          </a:p>
          <a:p>
            <a:endParaRPr lang="en-US" b="0" baseline="0" dirty="0" smtClean="0"/>
          </a:p>
          <a:p>
            <a:r>
              <a:rPr lang="en-US" b="0" baseline="0" dirty="0" smtClean="0"/>
              <a:t>Instead, we give you the tool to determine these values FOR YOUR instrument, WITH YOUR operators, WITH YOUR tooling, with similar measurement geometry, etc. Instead of giving you fish, we’re teaching you how to fish.</a:t>
            </a:r>
            <a:endParaRPr lang="en-US" b="1"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40</a:t>
            </a:fld>
            <a:endParaRPr lang="en-US"/>
          </a:p>
        </p:txBody>
      </p:sp>
    </p:spTree>
    <p:extLst>
      <p:ext uri="{BB962C8B-B14F-4D97-AF65-F5344CB8AC3E}">
        <p14:creationId xmlns:p14="http://schemas.microsoft.com/office/powerpoint/2010/main" val="10367429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here’s how you can determine the uncertainty</a:t>
            </a:r>
            <a:r>
              <a:rPr lang="en-US" baseline="0" dirty="0" smtClean="0"/>
              <a:t> variables for your specific measurements.</a:t>
            </a:r>
          </a:p>
          <a:p>
            <a:endParaRPr lang="en-US" baseline="0" dirty="0" smtClean="0"/>
          </a:p>
          <a:p>
            <a:r>
              <a:rPr lang="en-US" b="1" baseline="0" dirty="0" smtClean="0"/>
              <a:t>[CLICK]</a:t>
            </a:r>
            <a:r>
              <a:rPr lang="en-US" b="0" baseline="0" dirty="0" smtClean="0"/>
              <a:t>First, establish eight or more fixed monuments to serve as control points.</a:t>
            </a:r>
          </a:p>
          <a:p>
            <a:endParaRPr lang="en-US" b="0" baseline="0" dirty="0" smtClean="0"/>
          </a:p>
          <a:p>
            <a:r>
              <a:rPr lang="en-US" b="1" baseline="0" dirty="0" smtClean="0"/>
              <a:t>[CLICK]</a:t>
            </a:r>
            <a:r>
              <a:rPr lang="en-US" b="0" baseline="0" dirty="0" smtClean="0"/>
              <a:t>Next, locate your instrument in 4 or more different locations, measuring the common points at each instrument station.</a:t>
            </a:r>
          </a:p>
          <a:p>
            <a:endParaRPr lang="en-US" b="0" baseline="0" dirty="0" smtClean="0"/>
          </a:p>
          <a:p>
            <a:r>
              <a:rPr lang="en-US" b="1" baseline="0" dirty="0" smtClean="0"/>
              <a:t>[CLICK]</a:t>
            </a:r>
            <a:r>
              <a:rPr lang="en-US" b="0" baseline="0" dirty="0" smtClean="0"/>
              <a:t>Then, perform a USMN on the network, which will calculate the uncertainty variables for you.</a:t>
            </a:r>
          </a:p>
          <a:p>
            <a:endParaRPr lang="en-US" b="0" baseline="0" dirty="0" smtClean="0"/>
          </a:p>
          <a:p>
            <a:r>
              <a:rPr lang="en-US" b="1" baseline="0" dirty="0" smtClean="0"/>
              <a:t>[CLICK]</a:t>
            </a:r>
            <a:r>
              <a:rPr lang="en-US" b="0" baseline="0" dirty="0" smtClean="0"/>
              <a:t>Finally, copy these variables into your instrument properties when performing the actual survey to get accurate uncertainty values/network.</a:t>
            </a:r>
            <a:endParaRPr lang="en-US" b="1"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41</a:t>
            </a:fld>
            <a:endParaRPr lang="en-US"/>
          </a:p>
        </p:txBody>
      </p:sp>
    </p:spTree>
    <p:extLst>
      <p:ext uri="{BB962C8B-B14F-4D97-AF65-F5344CB8AC3E}">
        <p14:creationId xmlns:p14="http://schemas.microsoft.com/office/powerpoint/2010/main" val="23070349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42</a:t>
            </a:fld>
            <a:endParaRPr lang="en-US"/>
          </a:p>
        </p:txBody>
      </p:sp>
    </p:spTree>
    <p:extLst>
      <p:ext uri="{BB962C8B-B14F-4D97-AF65-F5344CB8AC3E}">
        <p14:creationId xmlns:p14="http://schemas.microsoft.com/office/powerpoint/2010/main" val="30187786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[After playback]: Now one thing I should mention is that this first analysis used the default uncertainty values for the instrument. To be technically correct, you would iterate this multiple times until your uncertainty values converged on a solution. I’ve taken the liberty of doing this for you. The process involves applying the calculated uncertainty variables from the first iteration into the instruments, then solving the USMN again and evaluating the uncertainty variables.</a:t>
            </a:r>
            <a:endParaRPr lang="en-US" dirty="0" smtClean="0"/>
          </a:p>
          <a:p>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43</a:t>
            </a:fld>
            <a:endParaRPr lang="en-US"/>
          </a:p>
        </p:txBody>
      </p:sp>
    </p:spTree>
    <p:extLst>
      <p:ext uri="{BB962C8B-B14F-4D97-AF65-F5344CB8AC3E}">
        <p14:creationId xmlns:p14="http://schemas.microsoft.com/office/powerpoint/2010/main" val="39371453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I’ve essentially plugged</a:t>
            </a:r>
            <a:r>
              <a:rPr lang="en-US" baseline="0" dirty="0" smtClean="0"/>
              <a:t> the uncertainty variables from the first solution into the instruments, and run the USMN, repeating this for 10 iterations.</a:t>
            </a:r>
          </a:p>
          <a:p>
            <a:endParaRPr lang="en-US" baseline="0" dirty="0" smtClean="0"/>
          </a:p>
          <a:p>
            <a:r>
              <a:rPr lang="en-US" baseline="0" dirty="0" smtClean="0"/>
              <a:t>This graph shows horizontal and vertical angle uncertainty for my test (distance is on the next slide). Notice that the values converge, and there is a maximum difference of about 0.06 </a:t>
            </a:r>
            <a:r>
              <a:rPr lang="en-US" baseline="0" dirty="0" err="1" smtClean="0"/>
              <a:t>arcseconds</a:t>
            </a:r>
            <a:r>
              <a:rPr lang="en-US" baseline="0" dirty="0" smtClean="0"/>
              <a:t> over the ten runs.</a:t>
            </a:r>
          </a:p>
          <a:p>
            <a:endParaRPr lang="en-US" baseline="0" dirty="0" smtClean="0"/>
          </a:p>
          <a:p>
            <a:r>
              <a:rPr lang="en-US" baseline="0" dirty="0" smtClean="0"/>
              <a:t>I should also mention that the test I performed was not ideal in that most of the monuments were on the floor due to setup constraints.</a:t>
            </a:r>
          </a:p>
          <a:p>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44</a:t>
            </a:fld>
            <a:endParaRPr lang="en-US"/>
          </a:p>
        </p:txBody>
      </p:sp>
    </p:spTree>
    <p:extLst>
      <p:ext uri="{BB962C8B-B14F-4D97-AF65-F5344CB8AC3E}">
        <p14:creationId xmlns:p14="http://schemas.microsoft.com/office/powerpoint/2010/main" val="36627284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graph</a:t>
            </a:r>
            <a:r>
              <a:rPr lang="en-US" baseline="0" dirty="0" smtClean="0"/>
              <a:t> of distance error also shows convergence, changing by about 0.000121” over the ten runs.</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45</a:t>
            </a:fld>
            <a:endParaRPr lang="en-US"/>
          </a:p>
        </p:txBody>
      </p:sp>
    </p:spTree>
    <p:extLst>
      <p:ext uri="{BB962C8B-B14F-4D97-AF65-F5344CB8AC3E}">
        <p14:creationId xmlns:p14="http://schemas.microsoft.com/office/powerpoint/2010/main" val="35321198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look at the change</a:t>
            </a:r>
            <a:r>
              <a:rPr lang="en-US" baseline="0" dirty="0" smtClean="0"/>
              <a:t> over the ten iterations, it quite small—less than the resolution of the encoders. The initial “guesses” for this solution (which are the default values in SA) turn out to be good enough to get close on the very first iteration.</a:t>
            </a:r>
          </a:p>
          <a:p>
            <a:endParaRPr lang="en-US" baseline="0" dirty="0" smtClean="0"/>
          </a:p>
          <a:p>
            <a:r>
              <a:rPr lang="en-US" baseline="0" dirty="0" smtClean="0"/>
              <a:t>You can iterate if you’d like, but generally we don’t recommend it because the improvement isn’t worth the effort.</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46</a:t>
            </a:fld>
            <a:endParaRPr lang="en-US"/>
          </a:p>
        </p:txBody>
      </p:sp>
    </p:spTree>
    <p:extLst>
      <p:ext uri="{BB962C8B-B14F-4D97-AF65-F5344CB8AC3E}">
        <p14:creationId xmlns:p14="http://schemas.microsoft.com/office/powerpoint/2010/main" val="23421034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some rules of thumb when doing this:</a:t>
            </a:r>
          </a:p>
          <a:p>
            <a:endParaRPr lang="en-US" baseline="0" dirty="0" smtClean="0"/>
          </a:p>
          <a:p>
            <a:r>
              <a:rPr lang="en-US" b="1" baseline="0" dirty="0" smtClean="0"/>
              <a:t>[CLICK]</a:t>
            </a:r>
            <a:r>
              <a:rPr lang="en-US" b="0" baseline="0" dirty="0" smtClean="0"/>
              <a:t>You should have a minimum of 4 stations and 8 targets. More stations and targets will yield better results, but keep in mind that you will get diminishing returns.</a:t>
            </a:r>
          </a:p>
          <a:p>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[CLICK]</a:t>
            </a:r>
            <a:r>
              <a:rPr lang="en-US" b="0" baseline="0" dirty="0" smtClean="0"/>
              <a:t>Use the full measurement volume. Placing all targets on the floor will give you a very limited picture. That’s like polling one state and using it to predict the outcome of a presidential election. Make sure you exercise the expected measurement volume and encoder values of the instrument. For best results for a general analysis, adjust height, rotation, and position of the instrument when measuring from different stations to ensure different horizontal/vertical/distance encoder values are used.</a:t>
            </a:r>
          </a:p>
          <a:p>
            <a:endParaRPr lang="en-US" b="1" baseline="0" dirty="0" smtClean="0"/>
          </a:p>
          <a:p>
            <a:r>
              <a:rPr lang="en-US" b="1" baseline="0" dirty="0" smtClean="0"/>
              <a:t>[CLICK]</a:t>
            </a:r>
            <a:r>
              <a:rPr lang="en-US" b="0" baseline="0" dirty="0" smtClean="0"/>
              <a:t>Your goal should be to imitate the conditions of the production work. DO NOT DO THIS IN A LAB IF THAT’S NOT WHERE YOU NORMALLY MEASURE! Try to match operator technique, environmental factors, tooling used, calibration and compensation state, and geometric conditions for the best results. But be reasonable—don’t waste all your resources on this just to tweak a few numbers!</a:t>
            </a:r>
          </a:p>
          <a:p>
            <a:endParaRPr lang="en-US" b="1" dirty="0" smtClean="0"/>
          </a:p>
          <a:p>
            <a:r>
              <a:rPr lang="en-US" b="1" dirty="0" smtClean="0"/>
              <a:t>[CLICK]</a:t>
            </a:r>
            <a:r>
              <a:rPr lang="en-US" b="0" dirty="0" smtClean="0"/>
              <a:t>You</a:t>
            </a:r>
            <a:r>
              <a:rPr lang="en-US" b="0" baseline="0" dirty="0" smtClean="0"/>
              <a:t> should balance the needs of the job—that is, the tolerances—against the time and cost of being overly particular. Use this to gauge your level of effort. Don’t spend a lot of time trying to squeeze the last drop out of the analysis if your uncertainties turn out to be well within your tolerances.</a:t>
            </a:r>
          </a:p>
          <a:p>
            <a:endParaRPr lang="en-US" b="0" baseline="0" dirty="0" smtClean="0"/>
          </a:p>
          <a:p>
            <a:r>
              <a:rPr lang="en-US" b="1" baseline="0" dirty="0" smtClean="0"/>
              <a:t>[CLICK]</a:t>
            </a:r>
            <a:r>
              <a:rPr lang="en-US" b="0" baseline="0" dirty="0" smtClean="0"/>
              <a:t>Be careful about trimming outliers when determining uncertainty variables. What it a true blunder, or is it true error that’s part of the system? More points/stations will better help you figure this out.</a:t>
            </a:r>
          </a:p>
          <a:p>
            <a:endParaRPr lang="en-US" b="0" baseline="0" dirty="0" smtClean="0"/>
          </a:p>
          <a:p>
            <a:r>
              <a:rPr lang="en-US" b="1" baseline="0" dirty="0" smtClean="0"/>
              <a:t>[CLICK]</a:t>
            </a:r>
            <a:r>
              <a:rPr lang="en-US" b="0" baseline="0" dirty="0" smtClean="0"/>
              <a:t>Default values are conservative. If they’re good enough, move on!</a:t>
            </a:r>
            <a:endParaRPr lang="en-US" b="1" baseline="0" dirty="0" smtClean="0"/>
          </a:p>
        </p:txBody>
      </p:sp>
      <p:sp>
        <p:nvSpPr>
          <p:cNvPr id="4" name="Slide Number Placeholder 3"/>
          <p:cNvSpPr>
            <a:spLocks noGrp="1"/>
          </p:cNvSpPr>
          <p:nvPr>
            <p:ph type="sldNum" sz="quarter" idx="10"/>
          </p:nvPr>
        </p:nvSpPr>
        <p:spPr/>
        <p:txBody>
          <a:bodyPr/>
          <a:lstStyle/>
          <a:p>
            <a:fld id="{65E22449-C72A-4DEE-A547-08093F21A191}" type="slidenum">
              <a:rPr lang="en-US" smtClean="0"/>
              <a:pPr/>
              <a:t>47</a:t>
            </a:fld>
            <a:endParaRPr lang="en-US"/>
          </a:p>
        </p:txBody>
      </p:sp>
    </p:spTree>
    <p:extLst>
      <p:ext uri="{BB962C8B-B14F-4D97-AF65-F5344CB8AC3E}">
        <p14:creationId xmlns:p14="http://schemas.microsoft.com/office/powerpoint/2010/main" val="39124928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so now that USMN</a:t>
            </a:r>
            <a:r>
              <a:rPr lang="en-US" baseline="0" dirty="0" smtClean="0"/>
              <a:t> has characterized the uncertainty behavior of the instrument, how does it calculate the uncertainty of individual measurements? After all, we only measure a single point, and SA can somehow come up with this uncertainty cloud with potentially hundreds of thousands of points in it.</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48</a:t>
            </a:fld>
            <a:endParaRPr lang="en-US"/>
          </a:p>
        </p:txBody>
      </p:sp>
    </p:spTree>
    <p:extLst>
      <p:ext uri="{BB962C8B-B14F-4D97-AF65-F5344CB8AC3E}">
        <p14:creationId xmlns:p14="http://schemas.microsoft.com/office/powerpoint/2010/main" val="41591584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Most natural random processes tend to have this sort of distribution of data--the majority of values are clustered around the middle, and the further you get from “average”, then less common the occurrence.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Just as an example, here is a distribution illustrating the birth weight of 3,226 babies measured by a hospital. It fits a Gaussian distribution quite well.</a:t>
            </a:r>
          </a:p>
        </p:txBody>
      </p:sp>
      <p:sp>
        <p:nvSpPr>
          <p:cNvPr id="4" name="Slide Number Placeholder 3"/>
          <p:cNvSpPr>
            <a:spLocks noGrp="1"/>
          </p:cNvSpPr>
          <p:nvPr>
            <p:ph type="sldNum" sz="quarter" idx="10"/>
          </p:nvPr>
        </p:nvSpPr>
        <p:spPr/>
        <p:txBody>
          <a:bodyPr/>
          <a:lstStyle/>
          <a:p>
            <a:fld id="{65E22449-C72A-4DEE-A547-08093F21A191}" type="slidenum">
              <a:rPr lang="en-US" smtClean="0"/>
              <a:pPr/>
              <a:t>49</a:t>
            </a:fld>
            <a:endParaRPr lang="en-US"/>
          </a:p>
        </p:txBody>
      </p:sp>
    </p:spTree>
    <p:extLst>
      <p:ext uri="{BB962C8B-B14F-4D97-AF65-F5344CB8AC3E}">
        <p14:creationId xmlns:p14="http://schemas.microsoft.com/office/powerpoint/2010/main" val="1626874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talk first about best-fit, because</a:t>
            </a:r>
            <a:r>
              <a:rPr lang="en-US" baseline="0" dirty="0" smtClean="0"/>
              <a:t> it has been a common method for station alignment for a long time.</a:t>
            </a:r>
          </a:p>
          <a:p>
            <a:endParaRPr lang="en-US" baseline="0" dirty="0" smtClean="0"/>
          </a:p>
          <a:p>
            <a:r>
              <a:rPr lang="en-US" baseline="0" dirty="0" smtClean="0"/>
              <a:t>We tend to use best fit frequently. It’s easy to understand, simple, and ubiquitous. And while best fit is useful, it has drawbacks:</a:t>
            </a:r>
          </a:p>
        </p:txBody>
      </p:sp>
      <p:sp>
        <p:nvSpPr>
          <p:cNvPr id="4" name="Slide Number Placeholder 3"/>
          <p:cNvSpPr>
            <a:spLocks noGrp="1"/>
          </p:cNvSpPr>
          <p:nvPr>
            <p:ph type="sldNum" sz="quarter" idx="10"/>
          </p:nvPr>
        </p:nvSpPr>
        <p:spPr/>
        <p:txBody>
          <a:bodyPr/>
          <a:lstStyle/>
          <a:p>
            <a:fld id="{65E22449-C72A-4DEE-A547-08093F21A191}" type="slidenum">
              <a:rPr lang="en-US" smtClean="0"/>
              <a:pPr/>
              <a:t>5</a:t>
            </a:fld>
            <a:endParaRPr lang="en-US"/>
          </a:p>
        </p:txBody>
      </p:sp>
    </p:spTree>
    <p:extLst>
      <p:ext uri="{BB962C8B-B14F-4D97-AF65-F5344CB8AC3E}">
        <p14:creationId xmlns:p14="http://schemas.microsoft.com/office/powerpoint/2010/main" val="5818350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way we do it is</a:t>
            </a:r>
            <a:r>
              <a:rPr lang="en-US" baseline="0" dirty="0" smtClean="0"/>
              <a:t> by starting with the measured target and perturbing the instrument’s measurement components based on the uncertainty characteristics. In the case of a laser tracker, these components include horizontal angle, vertical angle, and distance. We then observe how those perturbations affect the resulting target, and place an uncertainty cloud point there. We do this many times over, placing uncertainty cloud points after each iteration. Soon, we have enough data to extract statistical information about the shape and size of the uncertainty cloud. (Just like a poll of sufficient people is representative of a population as a whole).</a:t>
            </a:r>
          </a:p>
          <a:p>
            <a:endParaRPr lang="en-US" baseline="0" dirty="0" smtClean="0"/>
          </a:p>
          <a:p>
            <a:r>
              <a:rPr lang="en-US" baseline="0" dirty="0" smtClean="0"/>
              <a:t>By the way, this type of analysis is called a Monte-Carlo analysis.</a:t>
            </a:r>
          </a:p>
          <a:p>
            <a:endParaRPr lang="en-US" baseline="0" dirty="0" smtClean="0"/>
          </a:p>
          <a:p>
            <a:r>
              <a:rPr lang="en-US" baseline="0" dirty="0" smtClean="0"/>
              <a:t>However, we can’t just randomly perturb the angles and distance willy </a:t>
            </a:r>
            <a:r>
              <a:rPr lang="en-US" baseline="0" dirty="0" err="1" smtClean="0"/>
              <a:t>nilly</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50</a:t>
            </a:fld>
            <a:endParaRPr lang="en-US"/>
          </a:p>
        </p:txBody>
      </p:sp>
    </p:spTree>
    <p:extLst>
      <p:ext uri="{BB962C8B-B14F-4D97-AF65-F5344CB8AC3E}">
        <p14:creationId xmlns:p14="http://schemas.microsoft.com/office/powerpoint/2010/main" val="28203508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just so</a:t>
            </a:r>
            <a:r>
              <a:rPr lang="en-US" baseline="0" dirty="0" smtClean="0"/>
              <a:t> happens that SA uses a special random number generator that can create random numbers in a Gaussian distribution. (Called the Box-Muller algorithm, if you’re </a:t>
            </a:r>
            <a:r>
              <a:rPr lang="en-US" baseline="0" dirty="0" err="1" smtClean="0"/>
              <a:t>interetsed</a:t>
            </a:r>
            <a:r>
              <a:rPr lang="en-US" baseline="0" dirty="0" smtClean="0"/>
              <a:t>). That is, the majority of numbers generated are clustered around some central value, and their occurrence drops off as this image depicts.</a:t>
            </a:r>
          </a:p>
        </p:txBody>
      </p:sp>
      <p:sp>
        <p:nvSpPr>
          <p:cNvPr id="4" name="Slide Number Placeholder 3"/>
          <p:cNvSpPr>
            <a:spLocks noGrp="1"/>
          </p:cNvSpPr>
          <p:nvPr>
            <p:ph type="sldNum" sz="quarter" idx="10"/>
          </p:nvPr>
        </p:nvSpPr>
        <p:spPr/>
        <p:txBody>
          <a:bodyPr/>
          <a:lstStyle/>
          <a:p>
            <a:fld id="{65E22449-C72A-4DEE-A547-08093F21A191}" type="slidenum">
              <a:rPr lang="en-US" smtClean="0"/>
              <a:pPr/>
              <a:t>51</a:t>
            </a:fld>
            <a:endParaRPr lang="en-US"/>
          </a:p>
        </p:txBody>
      </p:sp>
    </p:spTree>
    <p:extLst>
      <p:ext uri="{BB962C8B-B14F-4D97-AF65-F5344CB8AC3E}">
        <p14:creationId xmlns:p14="http://schemas.microsoft.com/office/powerpoint/2010/main" val="17383927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use this special</a:t>
            </a:r>
            <a:r>
              <a:rPr lang="en-US" baseline="0" dirty="0" smtClean="0"/>
              <a:t> random number generator to perturb the values as I mentioned before, but we perturb each of them in a Gaussian distribution to reflect what you would expect to see in reality.</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52</a:t>
            </a:fld>
            <a:endParaRPr lang="en-US"/>
          </a:p>
        </p:txBody>
      </p:sp>
    </p:spTree>
    <p:extLst>
      <p:ext uri="{BB962C8B-B14F-4D97-AF65-F5344CB8AC3E}">
        <p14:creationId xmlns:p14="http://schemas.microsoft.com/office/powerpoint/2010/main" val="28203508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 end result in an uncertainty cloud.</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53</a:t>
            </a:fld>
            <a:endParaRPr lang="en-US"/>
          </a:p>
        </p:txBody>
      </p:sp>
    </p:spTree>
    <p:extLst>
      <p:ext uri="{BB962C8B-B14F-4D97-AF65-F5344CB8AC3E}">
        <p14:creationId xmlns:p14="http://schemas.microsoft.com/office/powerpoint/2010/main" val="28203508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we have this cloud, we can perform fairly basic statistical analysis on it to</a:t>
            </a:r>
            <a:r>
              <a:rPr lang="en-US" baseline="0" dirty="0" smtClean="0"/>
              <a:t> determine its uncertainty in the current working frame.</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54</a:t>
            </a:fld>
            <a:endParaRPr lang="en-US"/>
          </a:p>
        </p:txBody>
      </p:sp>
    </p:spTree>
    <p:extLst>
      <p:ext uri="{BB962C8B-B14F-4D97-AF65-F5344CB8AC3E}">
        <p14:creationId xmlns:p14="http://schemas.microsoft.com/office/powerpoint/2010/main" val="13473890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that’s</a:t>
            </a:r>
            <a:r>
              <a:rPr lang="en-US" baseline="0" dirty="0" smtClean="0"/>
              <a:t> exactly what happens when you click this “Compute” button, giving you uncertainties in X, Y, Z, and magnitude.</a:t>
            </a:r>
          </a:p>
          <a:p>
            <a:endParaRPr lang="en-US" baseline="0" dirty="0" smtClean="0"/>
          </a:p>
          <a:p>
            <a:r>
              <a:rPr lang="en-US" baseline="0" dirty="0" smtClean="0"/>
              <a:t>Notice below the uncertainty values there’s an indicator of the number of samples used for the analysis—in this case, 1000.</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55</a:t>
            </a:fld>
            <a:endParaRPr lang="en-US"/>
          </a:p>
        </p:txBody>
      </p:sp>
    </p:spTree>
    <p:extLst>
      <p:ext uri="{BB962C8B-B14F-4D97-AF65-F5344CB8AC3E}">
        <p14:creationId xmlns:p14="http://schemas.microsoft.com/office/powerpoint/2010/main" val="25496424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number of samples is set in SA’s User Options&gt;Analysis tab.</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56</a:t>
            </a:fld>
            <a:endParaRPr lang="en-US"/>
          </a:p>
        </p:txBody>
      </p:sp>
    </p:spTree>
    <p:extLst>
      <p:ext uri="{BB962C8B-B14F-4D97-AF65-F5344CB8AC3E}">
        <p14:creationId xmlns:p14="http://schemas.microsoft.com/office/powerpoint/2010/main" val="25275202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with all statistical</a:t>
            </a:r>
            <a:r>
              <a:rPr lang="en-US" baseline="0" dirty="0" smtClean="0"/>
              <a:t> analyses, more samples is better, but there are always diminishing returns. So how many samples are enough?</a:t>
            </a:r>
          </a:p>
          <a:p>
            <a:endParaRPr lang="en-US" baseline="0" dirty="0" smtClean="0"/>
          </a:p>
          <a:p>
            <a:r>
              <a:rPr lang="en-US" baseline="0" dirty="0" smtClean="0"/>
              <a:t>When USMN was developed this question was investigated, and it turns out that above about 200-300 samples, you’re within 5%, and above about 1000 </a:t>
            </a:r>
            <a:r>
              <a:rPr lang="en-US" baseline="0" smtClean="0"/>
              <a:t>samples you’re within 3%.</a:t>
            </a:r>
            <a:endParaRPr lang="en-US"/>
          </a:p>
        </p:txBody>
      </p:sp>
      <p:sp>
        <p:nvSpPr>
          <p:cNvPr id="4" name="Slide Number Placeholder 3"/>
          <p:cNvSpPr>
            <a:spLocks noGrp="1"/>
          </p:cNvSpPr>
          <p:nvPr>
            <p:ph type="sldNum" sz="quarter" idx="10"/>
          </p:nvPr>
        </p:nvSpPr>
        <p:spPr/>
        <p:txBody>
          <a:bodyPr/>
          <a:lstStyle/>
          <a:p>
            <a:fld id="{65E22449-C72A-4DEE-A547-08093F21A191}" type="slidenum">
              <a:rPr lang="en-US" smtClean="0"/>
              <a:pPr/>
              <a:t>57</a:t>
            </a:fld>
            <a:endParaRPr lang="en-US"/>
          </a:p>
        </p:txBody>
      </p:sp>
    </p:spTree>
    <p:extLst>
      <p:ext uri="{BB962C8B-B14F-4D97-AF65-F5344CB8AC3E}">
        <p14:creationId xmlns:p14="http://schemas.microsoft.com/office/powerpoint/2010/main" val="39237253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there’s one little piece of this uncertainty puzzle I’ve left out up until this point:</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58</a:t>
            </a:fld>
            <a:endParaRPr lang="en-US"/>
          </a:p>
        </p:txBody>
      </p:sp>
    </p:spTree>
    <p:extLst>
      <p:ext uri="{BB962C8B-B14F-4D97-AF65-F5344CB8AC3E}">
        <p14:creationId xmlns:p14="http://schemas.microsoft.com/office/powerpoint/2010/main" val="19162559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Stating an uncertainty value by itself doesn’t really make sense.</a:t>
            </a:r>
            <a:r>
              <a:rPr lang="en-US" baseline="0" dirty="0" smtClean="0"/>
              <a:t> It’s like an incomplete sentence.</a:t>
            </a:r>
          </a:p>
          <a:p>
            <a:endParaRPr lang="en-US" baseline="0" dirty="0" smtClean="0"/>
          </a:p>
          <a:p>
            <a:r>
              <a:rPr lang="en-US" b="1" baseline="0" dirty="0" smtClean="0"/>
              <a:t>[CLICK]</a:t>
            </a:r>
            <a:r>
              <a:rPr lang="en-US" b="0" baseline="0" dirty="0" smtClean="0"/>
              <a:t>Suppose</a:t>
            </a:r>
            <a:r>
              <a:rPr lang="en-US" baseline="0" dirty="0" smtClean="0"/>
              <a:t> I have a measurement and its coordinates are as follows. SA then calculates the uncertainty of that measurement to be </a:t>
            </a:r>
            <a:r>
              <a:rPr lang="en-US" b="1" baseline="0" dirty="0" smtClean="0"/>
              <a:t>[CLICK]</a:t>
            </a:r>
            <a:r>
              <a:rPr lang="en-US" b="0" baseline="0" dirty="0" smtClean="0"/>
              <a:t>this</a:t>
            </a:r>
            <a:r>
              <a:rPr lang="en-US" baseline="0" dirty="0" smtClean="0"/>
              <a:t>.</a:t>
            </a:r>
          </a:p>
          <a:p>
            <a:endParaRPr lang="en-US" dirty="0" smtClean="0"/>
          </a:p>
          <a:p>
            <a:r>
              <a:rPr lang="en-US" dirty="0" smtClean="0"/>
              <a:t>So how should we report</a:t>
            </a:r>
            <a:r>
              <a:rPr lang="en-US" baseline="0" dirty="0" smtClean="0"/>
              <a:t> the coordinates of the point? Well it should be </a:t>
            </a:r>
            <a:r>
              <a:rPr lang="en-US" b="1" baseline="0" dirty="0" smtClean="0"/>
              <a:t>[CLICK]</a:t>
            </a:r>
            <a:r>
              <a:rPr lang="en-US" b="0" baseline="0" dirty="0" smtClean="0"/>
              <a:t>this, right?</a:t>
            </a:r>
          </a:p>
          <a:p>
            <a:endParaRPr lang="en-US" b="0" baseline="0" dirty="0" smtClean="0"/>
          </a:p>
          <a:p>
            <a:r>
              <a:rPr lang="en-US" b="1" baseline="0" dirty="0" smtClean="0"/>
              <a:t>[CLICK]</a:t>
            </a:r>
            <a:r>
              <a:rPr lang="en-US" b="0" baseline="0" dirty="0" smtClean="0"/>
              <a:t>No! This means nothing! You have to quantify this statement by also including a </a:t>
            </a:r>
            <a:r>
              <a:rPr lang="en-US" b="1" baseline="0" dirty="0" smtClean="0"/>
              <a:t>confidence interval</a:t>
            </a:r>
            <a:r>
              <a:rPr lang="en-US" b="0" baseline="0" dirty="0" smtClean="0"/>
              <a:t>.</a:t>
            </a:r>
            <a:endParaRPr lang="en-US" b="1"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59</a:t>
            </a:fld>
            <a:endParaRPr lang="en-US"/>
          </a:p>
        </p:txBody>
      </p:sp>
    </p:spTree>
    <p:extLst>
      <p:ext uri="{BB962C8B-B14F-4D97-AF65-F5344CB8AC3E}">
        <p14:creationId xmlns:p14="http://schemas.microsoft.com/office/powerpoint/2010/main" val="2999413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The first is that it doesn’t intelligently consider the points. Best fit involves jiggling points around in space until the average component errors for all points are zeroed. On the one hand, it results in the fit with the least possible error between corresponding points. However, it makes zero assumptions about the accuracy of a point used in the fit. Every point is assumed to be a perfect measurement, and we know that this is certainly not the case. For instance, points far from an instrument are known to be less accurate, and therefore should have less influence over the fit than nearby points.</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6</a:t>
            </a:fld>
            <a:endParaRPr lang="en-US"/>
          </a:p>
        </p:txBody>
      </p:sp>
    </p:spTree>
    <p:extLst>
      <p:ext uri="{BB962C8B-B14F-4D97-AF65-F5344CB8AC3E}">
        <p14:creationId xmlns:p14="http://schemas.microsoft.com/office/powerpoint/2010/main" val="39815866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Confidence</a:t>
            </a:r>
            <a:r>
              <a:rPr lang="en-US" baseline="0" dirty="0" smtClean="0"/>
              <a:t> interval is a statement of the confidence that the actual value is within a given range.</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60</a:t>
            </a:fld>
            <a:endParaRPr lang="en-US"/>
          </a:p>
        </p:txBody>
      </p:sp>
    </p:spTree>
    <p:extLst>
      <p:ext uri="{BB962C8B-B14F-4D97-AF65-F5344CB8AC3E}">
        <p14:creationId xmlns:p14="http://schemas.microsoft.com/office/powerpoint/2010/main" val="23141336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Going back to this previous example, a</a:t>
            </a:r>
            <a:r>
              <a:rPr lang="en-US" baseline="0" dirty="0" smtClean="0"/>
              <a:t> proper way to state this might be “I’m 95.5% confident that…”</a:t>
            </a:r>
          </a:p>
          <a:p>
            <a:endParaRPr lang="en-US" baseline="0" dirty="0" smtClean="0"/>
          </a:p>
          <a:p>
            <a:r>
              <a:rPr lang="en-US" baseline="0" dirty="0" smtClean="0"/>
              <a:t>This essentially means that, measuring the same point in the same way 100 times, 95% of the measurements will be within the specified range.</a:t>
            </a:r>
          </a:p>
        </p:txBody>
      </p:sp>
      <p:sp>
        <p:nvSpPr>
          <p:cNvPr id="4" name="Slide Number Placeholder 3"/>
          <p:cNvSpPr>
            <a:spLocks noGrp="1"/>
          </p:cNvSpPr>
          <p:nvPr>
            <p:ph type="sldNum" sz="quarter" idx="10"/>
          </p:nvPr>
        </p:nvSpPr>
        <p:spPr/>
        <p:txBody>
          <a:bodyPr/>
          <a:lstStyle/>
          <a:p>
            <a:fld id="{65E22449-C72A-4DEE-A547-08093F21A191}" type="slidenum">
              <a:rPr lang="en-US" smtClean="0"/>
              <a:pPr/>
              <a:t>61</a:t>
            </a:fld>
            <a:endParaRPr lang="en-US"/>
          </a:p>
        </p:txBody>
      </p:sp>
    </p:spTree>
    <p:extLst>
      <p:ext uri="{BB962C8B-B14F-4D97-AF65-F5344CB8AC3E}">
        <p14:creationId xmlns:p14="http://schemas.microsoft.com/office/powerpoint/2010/main" val="29994135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you’re really doing is specifying the percentage of samples in the distribution that lie within your specify range. If you look at how the uncertainty</a:t>
            </a:r>
            <a:r>
              <a:rPr lang="en-US" baseline="0" dirty="0" smtClean="0"/>
              <a:t> samples are distributed in the cloud, 68% of them lie within this salmon-colored range, 95% of the samples lie within this orange range, and 99% of the samples lie within this blue range.</a:t>
            </a:r>
          </a:p>
          <a:p>
            <a:endParaRPr lang="en-US" baseline="0" dirty="0" smtClean="0"/>
          </a:p>
          <a:p>
            <a:r>
              <a:rPr lang="en-US" baseline="0" dirty="0" smtClean="0"/>
              <a:t>These ranges I’m referring to are also called </a:t>
            </a:r>
            <a:r>
              <a:rPr lang="en-US" b="1" baseline="0" dirty="0" smtClean="0"/>
              <a:t>[CLICK</a:t>
            </a:r>
            <a:r>
              <a:rPr lang="en-US" b="0" baseline="0" dirty="0" smtClean="0"/>
              <a:t>]“</a:t>
            </a:r>
            <a:r>
              <a:rPr lang="en-US" baseline="0" dirty="0" smtClean="0"/>
              <a:t>Sigma Values”. A sigma value of 1 is a range on the distribution in which 68.26% of the uncertainty cloud points are enclosed. A sigma value of 2 encompasses 95.46% of the cloud points, and so on. By the 1, 1 sigma happens to also be “one standard deviation”.</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62</a:t>
            </a:fld>
            <a:endParaRPr lang="en-US"/>
          </a:p>
        </p:txBody>
      </p:sp>
    </p:spTree>
    <p:extLst>
      <p:ext uri="{BB962C8B-B14F-4D97-AF65-F5344CB8AC3E}">
        <p14:creationId xmlns:p14="http://schemas.microsoft.com/office/powerpoint/2010/main" val="23414130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Going back again to our example, a more formal way to express</a:t>
            </a:r>
            <a:r>
              <a:rPr lang="en-US" baseline="0" dirty="0" smtClean="0"/>
              <a:t> this would be that </a:t>
            </a:r>
            <a:r>
              <a:rPr lang="en-US" b="1" baseline="0" dirty="0" smtClean="0"/>
              <a:t>[CLICK]</a:t>
            </a:r>
            <a:r>
              <a:rPr lang="en-US" b="0" baseline="0" dirty="0" smtClean="0"/>
              <a:t>to 2 sigma, …..</a:t>
            </a:r>
          </a:p>
          <a:p>
            <a:endParaRPr lang="en-US" b="0" baseline="0" dirty="0" smtClean="0"/>
          </a:p>
          <a:p>
            <a:r>
              <a:rPr lang="en-US" b="0" baseline="0" dirty="0" smtClean="0"/>
              <a:t>So for instance, I’m 95.5% confident that X is within 0.00463” of 782.429”.</a:t>
            </a:r>
            <a:endParaRPr lang="en-US" baseline="0" dirty="0" smtClean="0"/>
          </a:p>
        </p:txBody>
      </p:sp>
      <p:sp>
        <p:nvSpPr>
          <p:cNvPr id="4" name="Slide Number Placeholder 3"/>
          <p:cNvSpPr>
            <a:spLocks noGrp="1"/>
          </p:cNvSpPr>
          <p:nvPr>
            <p:ph type="sldNum" sz="quarter" idx="10"/>
          </p:nvPr>
        </p:nvSpPr>
        <p:spPr/>
        <p:txBody>
          <a:bodyPr/>
          <a:lstStyle/>
          <a:p>
            <a:fld id="{65E22449-C72A-4DEE-A547-08093F21A191}" type="slidenum">
              <a:rPr lang="en-US" smtClean="0"/>
              <a:pPr/>
              <a:t>63</a:t>
            </a:fld>
            <a:endParaRPr lang="en-US"/>
          </a:p>
        </p:txBody>
      </p:sp>
    </p:spTree>
    <p:extLst>
      <p:ext uri="{BB962C8B-B14F-4D97-AF65-F5344CB8AC3E}">
        <p14:creationId xmlns:p14="http://schemas.microsoft.com/office/powerpoint/2010/main" val="29994135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someone told me that 95.5% confidence wasn’t enough, and</a:t>
            </a:r>
            <a:r>
              <a:rPr lang="en-US" baseline="0" dirty="0" smtClean="0"/>
              <a:t> instead they needed 99.7% confidence, I would instead report these values.</a:t>
            </a:r>
          </a:p>
          <a:p>
            <a:endParaRPr lang="en-US" baseline="0" dirty="0" smtClean="0"/>
          </a:p>
          <a:p>
            <a:r>
              <a:rPr lang="en-US" baseline="0" dirty="0" smtClean="0"/>
              <a:t>So as your confidence interval (or sigma value) goes up, the uncertainty range goes up as well. In fact, from 1 to 2 sigma the range doubles. From 1 to 3 sigma it triples, and so on.</a:t>
            </a:r>
          </a:p>
        </p:txBody>
      </p:sp>
      <p:sp>
        <p:nvSpPr>
          <p:cNvPr id="4" name="Slide Number Placeholder 3"/>
          <p:cNvSpPr>
            <a:spLocks noGrp="1"/>
          </p:cNvSpPr>
          <p:nvPr>
            <p:ph type="sldNum" sz="quarter" idx="10"/>
          </p:nvPr>
        </p:nvSpPr>
        <p:spPr/>
        <p:txBody>
          <a:bodyPr/>
          <a:lstStyle/>
          <a:p>
            <a:fld id="{65E22449-C72A-4DEE-A547-08093F21A191}" type="slidenum">
              <a:rPr lang="en-US" smtClean="0"/>
              <a:pPr/>
              <a:t>64</a:t>
            </a:fld>
            <a:endParaRPr lang="en-US"/>
          </a:p>
        </p:txBody>
      </p:sp>
    </p:spTree>
    <p:extLst>
      <p:ext uri="{BB962C8B-B14F-4D97-AF65-F5344CB8AC3E}">
        <p14:creationId xmlns:p14="http://schemas.microsoft.com/office/powerpoint/2010/main" val="29994135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with</a:t>
            </a:r>
            <a:r>
              <a:rPr lang="en-US" baseline="0" dirty="0" smtClean="0"/>
              <a:t> all this new-found knowledge of uncertainty and confidence intervals, we can now expand this to multi-station networks, which is the primary use for USMN.</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65</a:t>
            </a:fld>
            <a:endParaRPr lang="en-US"/>
          </a:p>
        </p:txBody>
      </p:sp>
    </p:spTree>
    <p:extLst>
      <p:ext uri="{BB962C8B-B14F-4D97-AF65-F5344CB8AC3E}">
        <p14:creationId xmlns:p14="http://schemas.microsoft.com/office/powerpoint/2010/main" val="29347566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question to ask is: When should</a:t>
            </a:r>
            <a:r>
              <a:rPr lang="en-US" baseline="0" dirty="0" smtClean="0"/>
              <a:t> you use USMN?</a:t>
            </a:r>
          </a:p>
        </p:txBody>
      </p:sp>
      <p:sp>
        <p:nvSpPr>
          <p:cNvPr id="4" name="Slide Number Placeholder 3"/>
          <p:cNvSpPr>
            <a:spLocks noGrp="1"/>
          </p:cNvSpPr>
          <p:nvPr>
            <p:ph type="sldNum" sz="quarter" idx="10"/>
          </p:nvPr>
        </p:nvSpPr>
        <p:spPr/>
        <p:txBody>
          <a:bodyPr/>
          <a:lstStyle/>
          <a:p>
            <a:fld id="{65E22449-C72A-4DEE-A547-08093F21A191}" type="slidenum">
              <a:rPr lang="en-US" smtClean="0"/>
              <a:pPr/>
              <a:t>66</a:t>
            </a:fld>
            <a:endParaRPr lang="en-US"/>
          </a:p>
        </p:txBody>
      </p:sp>
    </p:spTree>
    <p:extLst>
      <p:ext uri="{BB962C8B-B14F-4D97-AF65-F5344CB8AC3E}">
        <p14:creationId xmlns:p14="http://schemas.microsoft.com/office/powerpoint/2010/main" val="28123563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idea with a</a:t>
            </a:r>
            <a:r>
              <a:rPr lang="en-US" baseline="0" dirty="0" smtClean="0"/>
              <a:t> USMN network is that we have a series of instrument measurements connected through a set of common points. We know the uncertainty characteristics of the instruments, and as discussed earlier we can determine the uncertainty of each instrument’s measurements in the network.</a:t>
            </a:r>
          </a:p>
          <a:p>
            <a:endParaRPr lang="en-US" baseline="0" dirty="0" smtClean="0"/>
          </a:p>
          <a:p>
            <a:r>
              <a:rPr lang="en-US" baseline="0" dirty="0" smtClean="0"/>
              <a:t>We then perform the weighted bundle, and end up with optimized instrument transforms and optimized USMN points.</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67</a:t>
            </a:fld>
            <a:endParaRPr lang="en-US"/>
          </a:p>
        </p:txBody>
      </p:sp>
    </p:spTree>
    <p:extLst>
      <p:ext uri="{BB962C8B-B14F-4D97-AF65-F5344CB8AC3E}">
        <p14:creationId xmlns:p14="http://schemas.microsoft.com/office/powerpoint/2010/main" val="7460984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optimized USMN points are called “USMN Composite” points, and represent the most likely position of each point in the network.</a:t>
            </a:r>
          </a:p>
          <a:p>
            <a:endParaRPr lang="en-US" dirty="0" smtClean="0"/>
          </a:p>
          <a:p>
            <a:r>
              <a:rPr lang="en-US" dirty="0" smtClean="0"/>
              <a:t>In the case pictured here,</a:t>
            </a:r>
            <a:r>
              <a:rPr lang="en-US" baseline="0" dirty="0" smtClean="0"/>
              <a:t> the observation of point 13 in the bottom-right corner has been thrown out of the solution, because it was deemed to be an outlier. Notice that you can visually see this, as this instrument’s observation of the target is a significant distance from the other observations of the target.</a:t>
            </a:r>
          </a:p>
          <a:p>
            <a:endParaRPr lang="en-US" baseline="0" dirty="0" smtClean="0"/>
          </a:p>
          <a:p>
            <a:r>
              <a:rPr lang="en-US" baseline="0" dirty="0" smtClean="0"/>
              <a:t>Notice also that the composite point is *not* an average of the included observations.</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68</a:t>
            </a:fld>
            <a:endParaRPr lang="en-US"/>
          </a:p>
        </p:txBody>
      </p:sp>
    </p:spTree>
    <p:extLst>
      <p:ext uri="{BB962C8B-B14F-4D97-AF65-F5344CB8AC3E}">
        <p14:creationId xmlns:p14="http://schemas.microsoft.com/office/powerpoint/2010/main" val="38524871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same set of observations,</a:t>
            </a:r>
            <a:r>
              <a:rPr lang="en-US" baseline="0" dirty="0" smtClean="0"/>
              <a:t> but with each observation’s uncertainty cloud turned on. Notice that the composite point is located closer to the two points with smaller uncertainty clouds.</a:t>
            </a:r>
          </a:p>
          <a:p>
            <a:endParaRPr lang="en-US" baseline="0" dirty="0" smtClean="0"/>
          </a:p>
          <a:p>
            <a:r>
              <a:rPr lang="en-US" baseline="0" dirty="0" smtClean="0"/>
              <a:t>You might be wondering how SA determines the uncertainty of the composite point. It does this by actually solving the entire USMN network N number of times. The first time through SA takes the first cloud point from each uncertainty cloud, and solves the USMN for that set. It then solves the network for the second set of uncertainty cloud points, and so on, until you have a cloud of composite points.</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69</a:t>
            </a:fld>
            <a:endParaRPr lang="en-US"/>
          </a:p>
        </p:txBody>
      </p:sp>
    </p:spTree>
    <p:extLst>
      <p:ext uri="{BB962C8B-B14F-4D97-AF65-F5344CB8AC3E}">
        <p14:creationId xmlns:p14="http://schemas.microsoft.com/office/powerpoint/2010/main" val="3233532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Secondly, best-fit is limited to just one moving and one fixed set of points. It can only be performed between two instruments at a time, so networks of three or more instruments require multiple fit iterations. This leads to sub-optimal networks.</a:t>
            </a:r>
          </a:p>
          <a:p>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7</a:t>
            </a:fld>
            <a:endParaRPr lang="en-US"/>
          </a:p>
        </p:txBody>
      </p:sp>
    </p:spTree>
    <p:extLst>
      <p:ext uri="{BB962C8B-B14F-4D97-AF65-F5344CB8AC3E}">
        <p14:creationId xmlns:p14="http://schemas.microsoft.com/office/powerpoint/2010/main" val="21921434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to wrap things</a:t>
            </a:r>
            <a:r>
              <a:rPr lang="en-US" baseline="0" dirty="0" smtClean="0"/>
              <a:t> up, let me just cover a few commonly misunderstood properties of USMN.</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70</a:t>
            </a:fld>
            <a:endParaRPr lang="en-US"/>
          </a:p>
        </p:txBody>
      </p:sp>
    </p:spTree>
    <p:extLst>
      <p:ext uri="{BB962C8B-B14F-4D97-AF65-F5344CB8AC3E}">
        <p14:creationId xmlns:p14="http://schemas.microsoft.com/office/powerpoint/2010/main" val="25075127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is Max Error.</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71</a:t>
            </a:fld>
            <a:endParaRPr lang="en-US"/>
          </a:p>
        </p:txBody>
      </p:sp>
    </p:spTree>
    <p:extLst>
      <p:ext uri="{BB962C8B-B14F-4D97-AF65-F5344CB8AC3E}">
        <p14:creationId xmlns:p14="http://schemas.microsoft.com/office/powerpoint/2010/main" val="38333869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Max error is</a:t>
            </a:r>
            <a:r>
              <a:rPr lang="en-US" baseline="0" dirty="0" smtClean="0"/>
              <a:t> the largest error between all observations to a common target. It is an indicator of the maximum spread among observations.</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72</a:t>
            </a:fld>
            <a:endParaRPr lang="en-US"/>
          </a:p>
        </p:txBody>
      </p:sp>
    </p:spTree>
    <p:extLst>
      <p:ext uri="{BB962C8B-B14F-4D97-AF65-F5344CB8AC3E}">
        <p14:creationId xmlns:p14="http://schemas.microsoft.com/office/powerpoint/2010/main" val="17645024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what about ranking? What is the</a:t>
            </a:r>
            <a:r>
              <a:rPr lang="en-US" baseline="0" dirty="0" smtClean="0"/>
              <a:t> ranking value describing?</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73</a:t>
            </a:fld>
            <a:endParaRPr lang="en-US"/>
          </a:p>
        </p:txBody>
      </p:sp>
    </p:spTree>
    <p:extLst>
      <p:ext uri="{BB962C8B-B14F-4D97-AF65-F5344CB8AC3E}">
        <p14:creationId xmlns:p14="http://schemas.microsoft.com/office/powerpoint/2010/main" val="383338696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Ranking is a</a:t>
            </a:r>
            <a:r>
              <a:rPr lang="en-US" baseline="0" dirty="0" smtClean="0"/>
              <a:t> quantitative indicator of measurement quality expressed as the percentage of the 3 sigma envelope the measurement residual is consuming.</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74</a:t>
            </a:fld>
            <a:endParaRPr lang="en-US"/>
          </a:p>
        </p:txBody>
      </p:sp>
    </p:spTree>
    <p:extLst>
      <p:ext uri="{BB962C8B-B14F-4D97-AF65-F5344CB8AC3E}">
        <p14:creationId xmlns:p14="http://schemas.microsoft.com/office/powerpoint/2010/main" val="39222146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Recall the Gaussian</a:t>
            </a:r>
            <a:r>
              <a:rPr lang="en-US" baseline="0" dirty="0" smtClean="0"/>
              <a:t> distribution we saw earlier. A sigma value of 3 encompasses 99.7% of all measurements. With ranking, an observation whose residuals (or errors) are 3 standard deviations from the mean will be assigned a ranking value of 100%.</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75</a:t>
            </a:fld>
            <a:endParaRPr lang="en-US"/>
          </a:p>
        </p:txBody>
      </p:sp>
    </p:spTree>
    <p:extLst>
      <p:ext uri="{BB962C8B-B14F-4D97-AF65-F5344CB8AC3E}">
        <p14:creationId xmlns:p14="http://schemas.microsoft.com/office/powerpoint/2010/main" val="196090945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for instance</a:t>
            </a:r>
            <a:r>
              <a:rPr lang="en-US" baseline="0" dirty="0" smtClean="0"/>
              <a:t>, suppose a USMN network has residuals with a calculated standard deviation of 0.002”. An observation that sits right on top of the calculated USMN composite point is given a ranking of zero.</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76</a:t>
            </a:fld>
            <a:endParaRPr lang="en-US"/>
          </a:p>
        </p:txBody>
      </p:sp>
    </p:spTree>
    <p:extLst>
      <p:ext uri="{BB962C8B-B14F-4D97-AF65-F5344CB8AC3E}">
        <p14:creationId xmlns:p14="http://schemas.microsoft.com/office/powerpoint/2010/main" val="196090945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point 1</a:t>
            </a:r>
            <a:r>
              <a:rPr lang="en-US" baseline="0" dirty="0" smtClean="0"/>
              <a:t> standard deviation (0.002”) from the USMN composite point will have a ranking of 33.3%,</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77</a:t>
            </a:fld>
            <a:endParaRPr lang="en-US"/>
          </a:p>
        </p:txBody>
      </p:sp>
    </p:spTree>
    <p:extLst>
      <p:ext uri="{BB962C8B-B14F-4D97-AF65-F5344CB8AC3E}">
        <p14:creationId xmlns:p14="http://schemas.microsoft.com/office/powerpoint/2010/main" val="196090945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point 2</a:t>
            </a:r>
            <a:r>
              <a:rPr lang="en-US" baseline="0" dirty="0" smtClean="0"/>
              <a:t> standard deviations (0.004”) from the USMN composite point will have a ranking of 66.6%,</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78</a:t>
            </a:fld>
            <a:endParaRPr lang="en-US"/>
          </a:p>
        </p:txBody>
      </p:sp>
    </p:spTree>
    <p:extLst>
      <p:ext uri="{BB962C8B-B14F-4D97-AF65-F5344CB8AC3E}">
        <p14:creationId xmlns:p14="http://schemas.microsoft.com/office/powerpoint/2010/main" val="196090945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a point 3</a:t>
            </a:r>
            <a:r>
              <a:rPr lang="en-US" baseline="0" dirty="0" smtClean="0"/>
              <a:t> standard deviations (0.006”) from the USMN composite point will have a ranking of 100%.</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79</a:t>
            </a:fld>
            <a:endParaRPr lang="en-US"/>
          </a:p>
        </p:txBody>
      </p:sp>
    </p:spTree>
    <p:extLst>
      <p:ext uri="{BB962C8B-B14F-4D97-AF65-F5344CB8AC3E}">
        <p14:creationId xmlns:p14="http://schemas.microsoft.com/office/powerpoint/2010/main" val="1960909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Since only pairs of instruments can</a:t>
            </a:r>
            <a:r>
              <a:rPr lang="en-US" b="0" baseline="0" dirty="0" smtClean="0"/>
              <a:t> be fit at a time, instrument stations tend to be leapfrogged. Instrument B is fit to instrument A, then Instrument C is fit to Instrument B, and so on. When doing this, as is commonly done with large or long survey jobs, error stacks up rapidly.</a:t>
            </a:r>
          </a:p>
        </p:txBody>
      </p:sp>
      <p:sp>
        <p:nvSpPr>
          <p:cNvPr id="4" name="Slide Number Placeholder 3"/>
          <p:cNvSpPr>
            <a:spLocks noGrp="1"/>
          </p:cNvSpPr>
          <p:nvPr>
            <p:ph type="sldNum" sz="quarter" idx="10"/>
          </p:nvPr>
        </p:nvSpPr>
        <p:spPr/>
        <p:txBody>
          <a:bodyPr/>
          <a:lstStyle/>
          <a:p>
            <a:fld id="{65E22449-C72A-4DEE-A547-08093F21A191}" type="slidenum">
              <a:rPr lang="en-US" smtClean="0"/>
              <a:pPr/>
              <a:t>8</a:t>
            </a:fld>
            <a:endParaRPr lang="en-US"/>
          </a:p>
        </p:txBody>
      </p:sp>
    </p:spTree>
    <p:extLst>
      <p:ext uri="{BB962C8B-B14F-4D97-AF65-F5344CB8AC3E}">
        <p14:creationId xmlns:p14="http://schemas.microsoft.com/office/powerpoint/2010/main" val="114392210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Practically speaking, ranking is</a:t>
            </a:r>
            <a:r>
              <a:rPr lang="en-US" baseline="0" dirty="0" smtClean="0"/>
              <a:t> an indicator of whether a point is an outlier. When considering which values to trim, you really need to consider the point and the outliers in the entire network. </a:t>
            </a:r>
            <a:r>
              <a:rPr lang="en-US" dirty="0" smtClean="0"/>
              <a:t>The</a:t>
            </a:r>
            <a:r>
              <a:rPr lang="en-US" baseline="0" dirty="0" smtClean="0"/>
              <a:t> ranking value for a given point is the largest ranking of all observations of that point. In general, it is recommended to trim individual observations that exceed 100%, but retain those that do not—however this threshold may vary considerably depending on the situation.</a:t>
            </a:r>
          </a:p>
          <a:p>
            <a:endParaRPr lang="en-US" baseline="0" dirty="0" smtClean="0"/>
          </a:p>
          <a:p>
            <a:r>
              <a:rPr lang="en-US" baseline="0" dirty="0" smtClean="0"/>
              <a:t>For instance, if you see a single point with a ranking of 500%, and others with a ranking of 150%, it would be wise to eliminate just the 500% ranking point first, then re-evaluate. You will likely find that the 150% ranking points will now look good.</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80</a:t>
            </a:fld>
            <a:endParaRPr lang="en-US"/>
          </a:p>
        </p:txBody>
      </p:sp>
    </p:spTree>
    <p:extLst>
      <p:ext uri="{BB962C8B-B14F-4D97-AF65-F5344CB8AC3E}">
        <p14:creationId xmlns:p14="http://schemas.microsoft.com/office/powerpoint/2010/main" val="148588327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final value I’ll discuss is “Robustness Factor”. This is probably the</a:t>
            </a:r>
            <a:r>
              <a:rPr lang="en-US" baseline="0" dirty="0" smtClean="0"/>
              <a:t> single least-understood value in all of USMN.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81</a:t>
            </a:fld>
            <a:endParaRPr lang="en-US"/>
          </a:p>
        </p:txBody>
      </p:sp>
    </p:spTree>
    <p:extLst>
      <p:ext uri="{BB962C8B-B14F-4D97-AF65-F5344CB8AC3E}">
        <p14:creationId xmlns:p14="http://schemas.microsoft.com/office/powerpoint/2010/main" val="383338696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robustness factor is an</a:t>
            </a:r>
            <a:r>
              <a:rPr lang="en-US" baseline="0" dirty="0" smtClean="0"/>
              <a:t> indicator of the numeric instability of the solution.</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82</a:t>
            </a:fld>
            <a:endParaRPr lang="en-US"/>
          </a:p>
        </p:txBody>
      </p:sp>
    </p:spTree>
    <p:extLst>
      <p:ext uri="{BB962C8B-B14F-4D97-AF65-F5344CB8AC3E}">
        <p14:creationId xmlns:p14="http://schemas.microsoft.com/office/powerpoint/2010/main" val="3922214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Again, since only two instrument stations can be fit at a time, if toward the end of a chain of instruments I can tie back into my first instrument, that will improve my overall fit. This can’t be done using Best-Fit, because it only optimizes one instrument position at a time.</a:t>
            </a:r>
          </a:p>
        </p:txBody>
      </p:sp>
      <p:sp>
        <p:nvSpPr>
          <p:cNvPr id="4" name="Slide Number Placeholder 3"/>
          <p:cNvSpPr>
            <a:spLocks noGrp="1"/>
          </p:cNvSpPr>
          <p:nvPr>
            <p:ph type="sldNum" sz="quarter" idx="10"/>
          </p:nvPr>
        </p:nvSpPr>
        <p:spPr/>
        <p:txBody>
          <a:bodyPr/>
          <a:lstStyle/>
          <a:p>
            <a:fld id="{65E22449-C72A-4DEE-A547-08093F21A191}" type="slidenum">
              <a:rPr lang="en-US" smtClean="0"/>
              <a:pPr/>
              <a:t>9</a:t>
            </a:fld>
            <a:endParaRPr lang="en-US"/>
          </a:p>
        </p:txBody>
      </p:sp>
    </p:spTree>
    <p:extLst>
      <p:ext uri="{BB962C8B-B14F-4D97-AF65-F5344CB8AC3E}">
        <p14:creationId xmlns:p14="http://schemas.microsoft.com/office/powerpoint/2010/main" val="3384182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8"/>
            <a:ext cx="7772400" cy="1225021"/>
          </a:xfrm>
        </p:spPr>
        <p:txBody>
          <a:bodyPr>
            <a:normAutofit/>
          </a:bodyPr>
          <a:lstStyle>
            <a:lvl1pPr>
              <a:defRPr sz="4400">
                <a:effectLst>
                  <a:innerShdw blurRad="63500" dist="50800" dir="13500000">
                    <a:prstClr val="black">
                      <a:alpha val="50000"/>
                    </a:prstClr>
                  </a:innerShdw>
                </a:effectLst>
                <a:latin typeface="Myriad Pro"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238500"/>
            <a:ext cx="6400800" cy="1460500"/>
          </a:xfrm>
        </p:spPr>
        <p:txBody>
          <a:bodyPr/>
          <a:lstStyle>
            <a:lvl1pPr marL="0" indent="0" algn="ctr">
              <a:buNone/>
              <a:defRPr sz="2000">
                <a:solidFill>
                  <a:schemeClr val="tx1">
                    <a:tint val="75000"/>
                  </a:schemeClr>
                </a:solidFill>
                <a:latin typeface="Myriad Pro"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0A35EDA8-978C-4BDB-A0D1-34B7055ADBB5}" type="datetimeFigureOut">
              <a:rPr lang="en-US" smtClean="0"/>
              <a:pPr/>
              <a:t>4/12/2013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A4515C-5621-47EF-A0C2-D275A68A1EC9}"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5EDA8-978C-4BDB-A0D1-34B7055ADBB5}" type="datetimeFigureOut">
              <a:rPr lang="en-US" smtClean="0"/>
              <a:pPr/>
              <a:t>4/12/2013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A4515C-5621-47EF-A0C2-D275A68A1EC9}"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0500"/>
            <a:ext cx="2057400" cy="406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90500"/>
            <a:ext cx="6019800" cy="406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5EDA8-978C-4BDB-A0D1-34B7055ADBB5}" type="datetimeFigureOut">
              <a:rPr lang="en-US" smtClean="0"/>
              <a:pPr/>
              <a:t>4/12/2013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A4515C-5621-47EF-A0C2-D275A68A1EC9}"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b="0" i="0">
                <a:effectLst>
                  <a:innerShdw blurRad="63500" dist="50800" dir="13500000">
                    <a:prstClr val="black">
                      <a:alpha val="50000"/>
                    </a:prstClr>
                  </a:innerShdw>
                </a:effectLst>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A35EDA8-978C-4BDB-A0D1-34B7055ADBB5}" type="datetimeFigureOut">
              <a:rPr lang="en-US" smtClean="0"/>
              <a:pPr/>
              <a:t>4/12/2013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A4515C-5621-47EF-A0C2-D275A68A1EC9}"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35EDA8-978C-4BDB-A0D1-34B7055ADBB5}" type="datetimeFigureOut">
              <a:rPr lang="en-US" smtClean="0"/>
              <a:pPr/>
              <a:t>4/12/2013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A4515C-5621-47EF-A0C2-D275A68A1EC9}"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11250"/>
            <a:ext cx="4038600"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11250"/>
            <a:ext cx="4038600"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35EDA8-978C-4BDB-A0D1-34B7055ADBB5}" type="datetimeFigureOut">
              <a:rPr lang="en-US" smtClean="0"/>
              <a:pPr/>
              <a:t>4/12/2013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A4515C-5621-47EF-A0C2-D275A68A1EC9}"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35EDA8-978C-4BDB-A0D1-34B7055ADBB5}" type="datetimeFigureOut">
              <a:rPr lang="en-US" smtClean="0"/>
              <a:pPr/>
              <a:t>4/12/2013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A4515C-5621-47EF-A0C2-D275A68A1EC9}"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571235"/>
          </a:xfrm>
        </p:spPr>
        <p:txBody>
          <a:bodyPr>
            <a:normAutofit/>
          </a:bodyPr>
          <a:lstStyle>
            <a:lvl1pPr>
              <a:defRPr sz="3600">
                <a:latin typeface="Myriad Pro"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0A35EDA8-978C-4BDB-A0D1-34B7055ADBB5}" type="datetimeFigureOut">
              <a:rPr lang="en-US" smtClean="0"/>
              <a:pPr/>
              <a:t>4/12/2013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A4515C-5621-47EF-A0C2-D275A68A1EC9}"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35EDA8-978C-4BDB-A0D1-34B7055ADBB5}" type="datetimeFigureOut">
              <a:rPr lang="en-US" smtClean="0"/>
              <a:pPr/>
              <a:t>4/12/2013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A4515C-5621-47EF-A0C2-D275A68A1EC9}"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7"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35EDA8-978C-4BDB-A0D1-34B7055ADBB5}" type="datetimeFigureOut">
              <a:rPr lang="en-US" smtClean="0"/>
              <a:pPr/>
              <a:t>4/12/2013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A4515C-5621-47EF-A0C2-D275A68A1EC9}"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35EDA8-978C-4BDB-A0D1-34B7055ADBB5}" type="datetimeFigureOut">
              <a:rPr lang="en-US" smtClean="0"/>
              <a:pPr/>
              <a:t>4/12/2013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A4515C-5621-47EF-A0C2-D275A68A1EC9}"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5296962"/>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0A35EDA8-978C-4BDB-A0D1-34B7055ADBB5}" type="datetimeFigureOut">
              <a:rPr lang="en-US" smtClean="0"/>
              <a:pPr/>
              <a:t>4/12/2013</a:t>
            </a:fld>
            <a:endParaRPr lang="en-US"/>
          </a:p>
        </p:txBody>
      </p:sp>
      <p:sp>
        <p:nvSpPr>
          <p:cNvPr id="5" name="Footer Placeholder 4"/>
          <p:cNvSpPr>
            <a:spLocks noGrp="1"/>
          </p:cNvSpPr>
          <p:nvPr>
            <p:ph type="ftr" sz="quarter" idx="3"/>
          </p:nvPr>
        </p:nvSpPr>
        <p:spPr>
          <a:xfrm>
            <a:off x="3124200" y="5296962"/>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296962"/>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37A4515C-5621-47EF-A0C2-D275A68A1EC9}"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xStyles>
    <p:titleStyle>
      <a:lvl1pPr algn="ctr" defTabSz="914400" rtl="0" eaLnBrk="1" latinLnBrk="0" hangingPunct="1">
        <a:spcBef>
          <a:spcPct val="0"/>
        </a:spcBef>
        <a:buNone/>
        <a:defRPr sz="3000" kern="120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Myriad Pro" pitchFamily="34" charset="0"/>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5.png"/><Relationship Id="rId7" Type="http://schemas.openxmlformats.org/officeDocument/2006/relationships/diagramColors" Target="../diagrams/colors2.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28.xml"/><Relationship Id="rId3" Type="http://schemas.microsoft.com/office/2007/relationships/media" Target="../media/media3.wmv"/><Relationship Id="rId7" Type="http://schemas.openxmlformats.org/officeDocument/2006/relationships/slideLayout" Target="../slideLayouts/slideLayout7.xml"/><Relationship Id="rId12" Type="http://schemas.openxmlformats.org/officeDocument/2006/relationships/image" Target="../media/image47.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video" Target="../media/media4.wmv"/><Relationship Id="rId11" Type="http://schemas.openxmlformats.org/officeDocument/2006/relationships/image" Target="../media/image46.png"/><Relationship Id="rId5" Type="http://schemas.microsoft.com/office/2007/relationships/media" Target="../media/media4.wmv"/><Relationship Id="rId10" Type="http://schemas.openxmlformats.org/officeDocument/2006/relationships/image" Target="../media/image45.png"/><Relationship Id="rId4" Type="http://schemas.openxmlformats.org/officeDocument/2006/relationships/video" Target="../media/media3.wmv"/><Relationship Id="rId9" Type="http://schemas.openxmlformats.org/officeDocument/2006/relationships/image" Target="../media/image44.png"/></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microsoft.com/office/2007/relationships/hdphoto" Target="../media/hdphoto4.wdp"/><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wmv"/><Relationship Id="rId1" Type="http://schemas.microsoft.com/office/2007/relationships/media" Target="../media/media5.wmv"/><Relationship Id="rId6" Type="http://schemas.openxmlformats.org/officeDocument/2006/relationships/image" Target="../media/image47.png"/><Relationship Id="rId5" Type="http://schemas.openxmlformats.org/officeDocument/2006/relationships/image" Target="../media/image5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5.png"/><Relationship Id="rId7" Type="http://schemas.openxmlformats.org/officeDocument/2006/relationships/diagramColors" Target="../diagrams/colors3.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wmv"/><Relationship Id="rId1" Type="http://schemas.microsoft.com/office/2007/relationships/media" Target="../media/media6.wmv"/><Relationship Id="rId5" Type="http://schemas.openxmlformats.org/officeDocument/2006/relationships/image" Target="../media/image65.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microsoft.com/office/2007/relationships/hdphoto" Target="../media/hdphoto5.wdp"/></Relationships>
</file>

<file path=ppt/slides/_rels/slide54.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76.jpg"/><Relationship Id="rId5" Type="http://schemas.microsoft.com/office/2007/relationships/hdphoto" Target="../media/hdphoto6.wdp"/><Relationship Id="rId4" Type="http://schemas.openxmlformats.org/officeDocument/2006/relationships/image" Target="../media/image75.png"/></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26.png"/><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microsoft.com/office/2007/relationships/hdphoto" Target="../media/hdphoto5.wdp"/></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microsoft.com/office/2007/relationships/hdphoto" Target="../media/hdphoto5.wdp"/></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microsoft.com/office/2007/relationships/hdphoto" Target="../media/hdphoto5.wdp"/></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86.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wmv"/><Relationship Id="rId1" Type="http://schemas.microsoft.com/office/2007/relationships/media" Target="../media/media7.wmv"/><Relationship Id="rId5" Type="http://schemas.openxmlformats.org/officeDocument/2006/relationships/image" Target="../media/image87.png"/><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wmv"/><Relationship Id="rId1" Type="http://schemas.microsoft.com/office/2007/relationships/media" Target="../media/media8.wmv"/><Relationship Id="rId5" Type="http://schemas.openxmlformats.org/officeDocument/2006/relationships/image" Target="../media/image88.png"/><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6.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1.png"/></Relationships>
</file>

<file path=ppt/slides/_rels/slide7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7.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1.png"/></Relationships>
</file>

<file path=ppt/slides/_rels/slide7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1.png"/></Relationships>
</file>

<file path=ppt/slides/_rels/slide7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9.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2.wdp"/></Relationships>
</file>

<file path=ppt/slides/_rels/slide8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5867400" y="4952035"/>
            <a:ext cx="3124200" cy="762000"/>
          </a:xfrm>
          <a:prstGeom prst="rect">
            <a:avLst/>
          </a:prstGeom>
        </p:spPr>
        <p:txBody>
          <a:bodyPr vert="horz" lIns="91440" tIns="45720" rIns="91440" bIns="45720" rtlCol="0">
            <a:normAutofit/>
          </a:bodyPr>
          <a:lstStyle/>
          <a:p>
            <a:pPr marL="0" marR="0" lvl="0" indent="0" algn="r" defTabSz="914400" rtl="0" eaLnBrk="1" fontAlgn="auto" latinLnBrk="0" hangingPunct="1">
              <a:lnSpc>
                <a:spcPct val="100000"/>
              </a:lnSpc>
              <a:spcBef>
                <a:spcPts val="0"/>
              </a:spcBef>
              <a:spcAft>
                <a:spcPts val="0"/>
              </a:spcAft>
              <a:buClrTx/>
              <a:buSzTx/>
              <a:buFont typeface="Arial" pitchFamily="34" charset="0"/>
              <a:buNone/>
              <a:tabLst/>
              <a:defRPr/>
            </a:pPr>
            <a:r>
              <a:rPr kumimoji="0" lang="es-US" b="1" i="0" u="none" strike="noStrike" kern="1200" cap="none" spc="0" normalizeH="0" baseline="0" noProof="0" dirty="0" smtClean="0">
                <a:ln>
                  <a:noFill/>
                </a:ln>
                <a:solidFill>
                  <a:srgbClr val="FFFF00"/>
                </a:solidFill>
                <a:effectLst/>
                <a:uLnTx/>
                <a:uFillTx/>
                <a:latin typeface="Century Gothic" pitchFamily="34" charset="0"/>
                <a:cs typeface="Browallia New" pitchFamily="34" charset="-34"/>
              </a:rPr>
              <a:t>Todd Burch</a:t>
            </a:r>
          </a:p>
          <a:p>
            <a:pPr marL="0" marR="0" lvl="0" indent="0" algn="r" defTabSz="914400" rtl="0" eaLnBrk="1" fontAlgn="auto" latinLnBrk="0" hangingPunct="1">
              <a:lnSpc>
                <a:spcPct val="100000"/>
              </a:lnSpc>
              <a:spcBef>
                <a:spcPts val="0"/>
              </a:spcBef>
              <a:spcAft>
                <a:spcPts val="0"/>
              </a:spcAft>
              <a:buClrTx/>
              <a:buSzTx/>
              <a:buFont typeface="Arial" pitchFamily="34" charset="0"/>
              <a:buNone/>
              <a:tabLst/>
              <a:defRPr/>
            </a:pPr>
            <a:r>
              <a:rPr kumimoji="0" lang="es-US" b="0" i="0" u="none" strike="noStrike" kern="1200" cap="none" spc="0" normalizeH="0" baseline="0" noProof="0" dirty="0" smtClean="0">
                <a:ln>
                  <a:noFill/>
                </a:ln>
                <a:solidFill>
                  <a:schemeClr val="tx1">
                    <a:tint val="75000"/>
                  </a:schemeClr>
                </a:solidFill>
                <a:effectLst/>
                <a:uLnTx/>
                <a:uFillTx/>
                <a:latin typeface="Century Gothic" pitchFamily="34" charset="0"/>
                <a:cs typeface="Browallia New" pitchFamily="34" charset="-34"/>
              </a:rPr>
              <a:t>NRK Director of Training</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80" y="2483809"/>
            <a:ext cx="2186924" cy="3086100"/>
          </a:xfrm>
          <a:prstGeom prst="rect">
            <a:avLst/>
          </a:prstGeom>
        </p:spPr>
      </p:pic>
      <p:cxnSp>
        <p:nvCxnSpPr>
          <p:cNvPr id="13" name="Straight Connector 12"/>
          <p:cNvCxnSpPr/>
          <p:nvPr/>
        </p:nvCxnSpPr>
        <p:spPr>
          <a:xfrm>
            <a:off x="1545264" y="2726364"/>
            <a:ext cx="7620000" cy="0"/>
          </a:xfrm>
          <a:prstGeom prst="line">
            <a:avLst/>
          </a:prstGeom>
          <a:ln w="38100">
            <a:solidFill>
              <a:srgbClr val="FF0000"/>
            </a:solidFill>
          </a:ln>
          <a:effectLst>
            <a:glow rad="139700">
              <a:schemeClr val="accent2">
                <a:satMod val="175000"/>
                <a:alpha val="40000"/>
              </a:schemeClr>
            </a:glow>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1414574"/>
            <a:ext cx="6400800" cy="2000250"/>
          </a:xfrm>
          <a:prstGeom prst="rect">
            <a:avLst/>
          </a:prstGeom>
        </p:spPr>
      </p:pic>
      <p:sp>
        <p:nvSpPr>
          <p:cNvPr id="7" name="Subtitle 2"/>
          <p:cNvSpPr txBox="1">
            <a:spLocks/>
          </p:cNvSpPr>
          <p:nvPr/>
        </p:nvSpPr>
        <p:spPr>
          <a:xfrm>
            <a:off x="7716" y="4952035"/>
            <a:ext cx="3124200" cy="762000"/>
          </a:xfrm>
          <a:prstGeom prst="rect">
            <a:avLst/>
          </a:prstGeom>
        </p:spPr>
        <p:txBody>
          <a:bodyPr vert="horz" lIns="91440" tIns="45720" rIns="91440" bIns="45720" rtlCol="0">
            <a:noAutofit/>
          </a:bodyPr>
          <a:lstStyle/>
          <a:p>
            <a:pPr marL="0" marR="0" lvl="0" indent="0" defTabSz="914400" rtl="0" eaLnBrk="1" fontAlgn="auto" latinLnBrk="0" hangingPunct="1">
              <a:lnSpc>
                <a:spcPct val="100000"/>
              </a:lnSpc>
              <a:spcBef>
                <a:spcPts val="0"/>
              </a:spcBef>
              <a:spcAft>
                <a:spcPts val="0"/>
              </a:spcAft>
              <a:buClrTx/>
              <a:buSzTx/>
              <a:buFont typeface="Arial" pitchFamily="34" charset="0"/>
              <a:buNone/>
              <a:tabLst/>
              <a:defRPr/>
            </a:pPr>
            <a:r>
              <a:rPr kumimoji="0" lang="es-US" b="1" i="0" u="none" strike="noStrike" kern="1200" cap="none" spc="0" normalizeH="0" baseline="0" noProof="0" dirty="0" smtClean="0">
                <a:ln>
                  <a:noFill/>
                </a:ln>
                <a:solidFill>
                  <a:srgbClr val="FFFF00"/>
                </a:solidFill>
                <a:effectLst/>
                <a:uLnTx/>
                <a:uFillTx/>
                <a:latin typeface="Century Gothic" pitchFamily="34" charset="0"/>
                <a:cs typeface="Browallia New" pitchFamily="34" charset="-34"/>
              </a:rPr>
              <a:t>Scott Sandwith</a:t>
            </a:r>
          </a:p>
          <a:p>
            <a:pPr marL="0" marR="0" lvl="0" indent="0" defTabSz="914400" rtl="0" eaLnBrk="1" fontAlgn="auto" latinLnBrk="0" hangingPunct="1">
              <a:lnSpc>
                <a:spcPct val="100000"/>
              </a:lnSpc>
              <a:spcBef>
                <a:spcPts val="0"/>
              </a:spcBef>
              <a:spcAft>
                <a:spcPts val="0"/>
              </a:spcAft>
              <a:buClrTx/>
              <a:buSzTx/>
              <a:buFont typeface="Arial" pitchFamily="34" charset="0"/>
              <a:buNone/>
              <a:tabLst/>
              <a:defRPr/>
            </a:pPr>
            <a:r>
              <a:rPr kumimoji="0" lang="es-US" b="0" i="0" u="none" strike="noStrike" kern="1200" cap="none" spc="0" normalizeH="0" baseline="0" noProof="0" dirty="0" smtClean="0">
                <a:ln>
                  <a:noFill/>
                </a:ln>
                <a:solidFill>
                  <a:schemeClr val="tx1">
                    <a:tint val="75000"/>
                  </a:schemeClr>
                </a:solidFill>
                <a:effectLst/>
                <a:uLnTx/>
                <a:uFillTx/>
                <a:latin typeface="Century Gothic" pitchFamily="34" charset="0"/>
                <a:cs typeface="Browallia New" pitchFamily="34" charset="-34"/>
              </a:rPr>
              <a:t>NRK </a:t>
            </a:r>
            <a:r>
              <a:rPr kumimoji="0" lang="es-US" b="0" i="0" u="none" strike="noStrike" kern="1200" cap="none" spc="0" normalizeH="0" baseline="0" noProof="0" dirty="0" err="1" smtClean="0">
                <a:ln>
                  <a:noFill/>
                </a:ln>
                <a:solidFill>
                  <a:schemeClr val="tx1">
                    <a:tint val="75000"/>
                  </a:schemeClr>
                </a:solidFill>
                <a:effectLst/>
                <a:uLnTx/>
                <a:uFillTx/>
                <a:latin typeface="Century Gothic" pitchFamily="34" charset="0"/>
                <a:cs typeface="Browallia New" pitchFamily="34" charset="-34"/>
              </a:rPr>
              <a:t>Application</a:t>
            </a:r>
            <a:r>
              <a:rPr kumimoji="0" lang="es-US" b="0" i="0" u="none" strike="noStrike" kern="1200" cap="none" spc="0" normalizeH="0" baseline="0" noProof="0" dirty="0" smtClean="0">
                <a:ln>
                  <a:noFill/>
                </a:ln>
                <a:solidFill>
                  <a:schemeClr val="tx1">
                    <a:tint val="75000"/>
                  </a:schemeClr>
                </a:solidFill>
                <a:effectLst/>
                <a:uLnTx/>
                <a:uFillTx/>
                <a:latin typeface="Century Gothic" pitchFamily="34" charset="0"/>
                <a:cs typeface="Browallia New" pitchFamily="34" charset="-34"/>
              </a:rPr>
              <a:t> </a:t>
            </a:r>
            <a:r>
              <a:rPr kumimoji="0" lang="es-US" b="0" i="0" u="none" strike="noStrike" kern="1200" cap="none" spc="0" normalizeH="0" baseline="0" noProof="0" dirty="0" err="1" smtClean="0">
                <a:ln>
                  <a:noFill/>
                </a:ln>
                <a:solidFill>
                  <a:schemeClr val="tx1">
                    <a:tint val="75000"/>
                  </a:schemeClr>
                </a:solidFill>
                <a:effectLst/>
                <a:uLnTx/>
                <a:uFillTx/>
                <a:latin typeface="Century Gothic" pitchFamily="34" charset="0"/>
                <a:cs typeface="Browallia New" pitchFamily="34" charset="-34"/>
              </a:rPr>
              <a:t>Engineer</a:t>
            </a:r>
            <a:endParaRPr kumimoji="0" lang="es-US" b="0" i="0" u="none" strike="noStrike" kern="1200" cap="none" spc="0" normalizeH="0" baseline="0" noProof="0" dirty="0" smtClean="0">
              <a:ln>
                <a:noFill/>
              </a:ln>
              <a:solidFill>
                <a:schemeClr val="tx1">
                  <a:tint val="75000"/>
                </a:schemeClr>
              </a:solidFill>
              <a:effectLst/>
              <a:uLnTx/>
              <a:uFillTx/>
              <a:latin typeface="Century Gothic" pitchFamily="34" charset="0"/>
              <a:cs typeface="Browallia New" pitchFamily="34" charset="-34"/>
            </a:endParaRPr>
          </a:p>
        </p:txBody>
      </p:sp>
    </p:spTree>
    <p:extLst>
      <p:ext uri="{BB962C8B-B14F-4D97-AF65-F5344CB8AC3E}">
        <p14:creationId xmlns:p14="http://schemas.microsoft.com/office/powerpoint/2010/main" val="2927012938"/>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604" y="3908799"/>
            <a:ext cx="602718" cy="10287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0592">
            <a:off x="7845135" y="193827"/>
            <a:ext cx="185195" cy="182880"/>
          </a:xfrm>
          <a:prstGeom prst="rect">
            <a:avLst/>
          </a:prstGeom>
        </p:spPr>
      </p:pic>
      <p:cxnSp>
        <p:nvCxnSpPr>
          <p:cNvPr id="4" name="Straight Connector 3"/>
          <p:cNvCxnSpPr>
            <a:endCxn id="3" idx="3"/>
          </p:cNvCxnSpPr>
          <p:nvPr/>
        </p:nvCxnSpPr>
        <p:spPr>
          <a:xfrm flipV="1">
            <a:off x="914589" y="325360"/>
            <a:ext cx="6939676" cy="3665910"/>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143000" y="5191155"/>
            <a:ext cx="6858000" cy="400110"/>
          </a:xfrm>
          <a:prstGeom prst="rect">
            <a:avLst/>
          </a:prstGeom>
        </p:spPr>
        <p:txBody>
          <a:bodyPr wrap="square">
            <a:spAutoFit/>
          </a:bodyPr>
          <a:lstStyle/>
          <a:p>
            <a:r>
              <a:rPr lang="en-US" sz="2000" dirty="0"/>
              <a:t>Provides no measurement uncertainty information.</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4277" y="461391"/>
            <a:ext cx="247605" cy="447690"/>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7088649"/>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3500" y="5173790"/>
            <a:ext cx="6477000" cy="369332"/>
          </a:xfrm>
          <a:prstGeom prst="rect">
            <a:avLst/>
          </a:prstGeom>
        </p:spPr>
        <p:txBody>
          <a:bodyPr wrap="square">
            <a:spAutoFit/>
          </a:bodyPr>
          <a:lstStyle/>
          <a:p>
            <a:pPr algn="ctr"/>
            <a:r>
              <a:rPr lang="en-US" dirty="0"/>
              <a:t>Doesn’t yield a “best set” of measurements.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2728914"/>
            <a:ext cx="457200" cy="457200"/>
          </a:xfrm>
          <a:prstGeom prst="rect">
            <a:avLst/>
          </a:prstGeom>
        </p:spPr>
      </p:pic>
      <p:sp>
        <p:nvSpPr>
          <p:cNvPr id="4" name="Rectangle 3"/>
          <p:cNvSpPr/>
          <p:nvPr/>
        </p:nvSpPr>
        <p:spPr>
          <a:xfrm>
            <a:off x="1790700" y="3186114"/>
            <a:ext cx="1600200" cy="400110"/>
          </a:xfrm>
          <a:prstGeom prst="rect">
            <a:avLst/>
          </a:prstGeom>
        </p:spPr>
        <p:txBody>
          <a:bodyPr wrap="square">
            <a:spAutoFit/>
          </a:bodyPr>
          <a:lstStyle/>
          <a:p>
            <a:pPr algn="ctr"/>
            <a:r>
              <a:rPr lang="en-US" sz="2000" dirty="0" smtClean="0"/>
              <a:t>Inst. 1</a:t>
            </a:r>
            <a:endParaRPr lang="en-US" sz="2000" dirty="0"/>
          </a:p>
        </p:txBody>
      </p:sp>
      <p:pic>
        <p:nvPicPr>
          <p:cNvPr id="5" name="Picture 4"/>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0"/>
                    </a14:imgEffect>
                    <a14:imgEffect>
                      <a14:brightnessContrast bright="-100000" contrast="-17000"/>
                    </a14:imgEffect>
                  </a14:imgLayer>
                </a14:imgProps>
              </a:ext>
              <a:ext uri="{28A0092B-C50C-407E-A947-70E740481C1C}">
                <a14:useLocalDpi xmlns:a14="http://schemas.microsoft.com/office/drawing/2010/main" val="0"/>
              </a:ext>
            </a:extLst>
          </a:blip>
          <a:stretch>
            <a:fillRect/>
          </a:stretch>
        </p:blipFill>
        <p:spPr>
          <a:xfrm>
            <a:off x="5372100" y="1888181"/>
            <a:ext cx="457200" cy="457200"/>
          </a:xfrm>
          <a:prstGeom prst="rect">
            <a:avLst/>
          </a:prstGeom>
        </p:spPr>
      </p:pic>
      <p:sp>
        <p:nvSpPr>
          <p:cNvPr id="6" name="Rectangle 5"/>
          <p:cNvSpPr/>
          <p:nvPr/>
        </p:nvSpPr>
        <p:spPr>
          <a:xfrm>
            <a:off x="4343400" y="1465312"/>
            <a:ext cx="1600200" cy="400110"/>
          </a:xfrm>
          <a:prstGeom prst="rect">
            <a:avLst/>
          </a:prstGeom>
        </p:spPr>
        <p:txBody>
          <a:bodyPr wrap="square">
            <a:spAutoFit/>
          </a:bodyPr>
          <a:lstStyle/>
          <a:p>
            <a:pPr algn="ctr"/>
            <a:r>
              <a:rPr lang="en-US" sz="2000" dirty="0" smtClean="0"/>
              <a:t>Inst. 2</a:t>
            </a:r>
            <a:endParaRPr lang="en-US" sz="2000" dirty="0"/>
          </a:p>
        </p:txBody>
      </p:sp>
      <p:pic>
        <p:nvPicPr>
          <p:cNvPr id="7" name="Picture 6"/>
          <p:cNvPicPr>
            <a:picLocks noChangeAspect="1"/>
          </p:cNvPicPr>
          <p:nvPr/>
        </p:nvPicPr>
        <p:blipFill>
          <a:blip r:embed="rId6">
            <a:duotone>
              <a:prstClr val="black"/>
              <a:schemeClr val="accent2">
                <a:tint val="45000"/>
                <a:satMod val="400000"/>
              </a:schemeClr>
            </a:duotone>
            <a:extLst>
              <a:ext uri="{BEBA8EAE-BF5A-486C-A8C5-ECC9F3942E4B}">
                <a14:imgProps xmlns:a14="http://schemas.microsoft.com/office/drawing/2010/main">
                  <a14:imgLayer r:embed="rId5">
                    <a14:imgEffect>
                      <a14:brightnessContrast bright="-62000" contrast="100000"/>
                    </a14:imgEffect>
                  </a14:imgLayer>
                </a14:imgProps>
              </a:ext>
              <a:ext uri="{28A0092B-C50C-407E-A947-70E740481C1C}">
                <a14:useLocalDpi xmlns:a14="http://schemas.microsoft.com/office/drawing/2010/main" val="0"/>
              </a:ext>
            </a:extLst>
          </a:blip>
          <a:stretch>
            <a:fillRect/>
          </a:stretch>
        </p:blipFill>
        <p:spPr>
          <a:xfrm>
            <a:off x="3810000" y="2415615"/>
            <a:ext cx="457200" cy="457200"/>
          </a:xfrm>
          <a:prstGeom prst="rect">
            <a:avLst/>
          </a:prstGeom>
        </p:spPr>
      </p:pic>
      <p:sp>
        <p:nvSpPr>
          <p:cNvPr id="8" name="Rectangle 7"/>
          <p:cNvSpPr/>
          <p:nvPr/>
        </p:nvSpPr>
        <p:spPr>
          <a:xfrm>
            <a:off x="3238500" y="2912721"/>
            <a:ext cx="1600200" cy="707886"/>
          </a:xfrm>
          <a:prstGeom prst="rect">
            <a:avLst/>
          </a:prstGeom>
        </p:spPr>
        <p:txBody>
          <a:bodyPr wrap="square">
            <a:spAutoFit/>
          </a:bodyPr>
          <a:lstStyle/>
          <a:p>
            <a:pPr algn="ctr"/>
            <a:r>
              <a:rPr lang="en-US" sz="2000" dirty="0" smtClean="0"/>
              <a:t>Most Likely Point?</a:t>
            </a:r>
            <a:endParaRPr lang="en-US" sz="2000" dirty="0"/>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96097" y="1829447"/>
            <a:ext cx="285005" cy="515312"/>
          </a:xfrm>
          <a:prstGeom prst="rect">
            <a:avLst/>
          </a:prstGeom>
        </p:spPr>
      </p:pic>
      <p:cxnSp>
        <p:nvCxnSpPr>
          <p:cNvPr id="10" name="Straight Connector 9"/>
          <p:cNvCxnSpPr/>
          <p:nvPr/>
        </p:nvCxnSpPr>
        <p:spPr>
          <a:xfrm flipV="1">
            <a:off x="-152400" y="2957514"/>
            <a:ext cx="2743200" cy="1728786"/>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5486400" y="-114300"/>
            <a:ext cx="114300" cy="2231081"/>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0100625"/>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9381" y="2191772"/>
            <a:ext cx="4325239" cy="1331456"/>
          </a:xfrm>
          <a:prstGeom prst="rect">
            <a:avLst/>
          </a:prstGeom>
        </p:spPr>
      </p:pic>
    </p:spTree>
    <p:extLst>
      <p:ext uri="{BB962C8B-B14F-4D97-AF65-F5344CB8AC3E}">
        <p14:creationId xmlns:p14="http://schemas.microsoft.com/office/powerpoint/2010/main" val="1407255769"/>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977" y="4152900"/>
            <a:ext cx="602718" cy="1028700"/>
          </a:xfrm>
          <a:prstGeom prst="rect">
            <a:avLst/>
          </a:prstGeom>
        </p:spPr>
      </p:pic>
      <p:cxnSp>
        <p:nvCxnSpPr>
          <p:cNvPr id="3" name="Straight Connector 2"/>
          <p:cNvCxnSpPr/>
          <p:nvPr/>
        </p:nvCxnSpPr>
        <p:spPr>
          <a:xfrm flipV="1">
            <a:off x="609600" y="515815"/>
            <a:ext cx="5580185" cy="3692771"/>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4283319"/>
            <a:ext cx="602718" cy="1028700"/>
          </a:xfrm>
          <a:prstGeom prst="rect">
            <a:avLst/>
          </a:prstGeom>
        </p:spPr>
      </p:pic>
      <p:cxnSp>
        <p:nvCxnSpPr>
          <p:cNvPr id="7" name="Straight Connector 6"/>
          <p:cNvCxnSpPr/>
          <p:nvPr/>
        </p:nvCxnSpPr>
        <p:spPr>
          <a:xfrm flipH="1" flipV="1">
            <a:off x="5861538" y="386862"/>
            <a:ext cx="2157048" cy="3962400"/>
          </a:xfrm>
          <a:prstGeom prst="line">
            <a:avLst/>
          </a:prstGeom>
          <a:ln w="12700">
            <a:solidFill>
              <a:srgbClr val="FFFF00"/>
            </a:solidFill>
          </a:ln>
          <a:effectLst>
            <a:glow rad="63500">
              <a:srgbClr val="FFFF00">
                <a:alpha val="40000"/>
              </a:srgbClr>
            </a:glow>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4668253" y="3862137"/>
            <a:ext cx="3338609" cy="475401"/>
          </a:xfrm>
          <a:prstGeom prst="line">
            <a:avLst/>
          </a:prstGeom>
          <a:ln w="12700">
            <a:solidFill>
              <a:srgbClr val="FFFF00"/>
            </a:solidFill>
          </a:ln>
          <a:effectLst>
            <a:glow rad="63500">
              <a:srgbClr val="FFFF00">
                <a:alpha val="40000"/>
              </a:srgbClr>
            </a:glo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89547" y="3910263"/>
            <a:ext cx="6196264" cy="300791"/>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97877" y="281354"/>
            <a:ext cx="1078523" cy="3950678"/>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1336431" y="597877"/>
            <a:ext cx="6670431" cy="3739661"/>
          </a:xfrm>
          <a:prstGeom prst="line">
            <a:avLst/>
          </a:prstGeom>
          <a:ln w="12700">
            <a:solidFill>
              <a:srgbClr val="FFFF00"/>
            </a:solidFill>
          </a:ln>
          <a:effectLst>
            <a:glow rad="63500">
              <a:srgbClr val="FFFF00">
                <a:alpha val="40000"/>
              </a:srgbClr>
            </a:glow>
          </a:effectLst>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4">
            <a:biLevel thresh="7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1450180" y="615644"/>
            <a:ext cx="252413" cy="252413"/>
          </a:xfrm>
          <a:prstGeom prst="rect">
            <a:avLst/>
          </a:prstGeom>
        </p:spPr>
      </p:pic>
      <p:pic>
        <p:nvPicPr>
          <p:cNvPr id="27" name="Picture 26"/>
          <p:cNvPicPr>
            <a:picLocks noChangeAspect="1"/>
          </p:cNvPicPr>
          <p:nvPr/>
        </p:nvPicPr>
        <p:blipFill>
          <a:blip r:embed="rId4">
            <a:biLevel thresh="7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5447750" y="3862936"/>
            <a:ext cx="252413" cy="252413"/>
          </a:xfrm>
          <a:prstGeom prst="rect">
            <a:avLst/>
          </a:prstGeom>
        </p:spPr>
      </p:pic>
      <p:pic>
        <p:nvPicPr>
          <p:cNvPr id="28" name="Picture 27"/>
          <p:cNvPicPr>
            <a:picLocks noChangeAspect="1"/>
          </p:cNvPicPr>
          <p:nvPr/>
        </p:nvPicPr>
        <p:blipFill>
          <a:blip r:embed="rId4">
            <a:biLevel thresh="7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5904950" y="557028"/>
            <a:ext cx="252413" cy="252413"/>
          </a:xfrm>
          <a:prstGeom prst="rect">
            <a:avLst/>
          </a:prstGeom>
        </p:spPr>
      </p:pic>
      <p:sp>
        <p:nvSpPr>
          <p:cNvPr id="29" name="Rectangle 28"/>
          <p:cNvSpPr/>
          <p:nvPr/>
        </p:nvSpPr>
        <p:spPr>
          <a:xfrm>
            <a:off x="1333500" y="5173790"/>
            <a:ext cx="6477000" cy="369332"/>
          </a:xfrm>
          <a:prstGeom prst="rect">
            <a:avLst/>
          </a:prstGeom>
        </p:spPr>
        <p:txBody>
          <a:bodyPr wrap="square">
            <a:spAutoFit/>
          </a:bodyPr>
          <a:lstStyle/>
          <a:p>
            <a:pPr algn="ctr"/>
            <a:r>
              <a:rPr lang="en-US" dirty="0" smtClean="0"/>
              <a:t>It uses constant weighting.</a:t>
            </a:r>
            <a:endParaRPr lang="en-US" dirty="0"/>
          </a:p>
        </p:txBody>
      </p:sp>
    </p:spTree>
    <p:extLst>
      <p:ext uri="{BB962C8B-B14F-4D97-AF65-F5344CB8AC3E}">
        <p14:creationId xmlns:p14="http://schemas.microsoft.com/office/powerpoint/2010/main" val="736578549"/>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604" y="3908799"/>
            <a:ext cx="602718" cy="10287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0592">
            <a:off x="7845135" y="193827"/>
            <a:ext cx="185195" cy="182880"/>
          </a:xfrm>
          <a:prstGeom prst="rect">
            <a:avLst/>
          </a:prstGeom>
        </p:spPr>
      </p:pic>
      <p:cxnSp>
        <p:nvCxnSpPr>
          <p:cNvPr id="4" name="Straight Connector 3"/>
          <p:cNvCxnSpPr>
            <a:endCxn id="3" idx="3"/>
          </p:cNvCxnSpPr>
          <p:nvPr/>
        </p:nvCxnSpPr>
        <p:spPr>
          <a:xfrm flipV="1">
            <a:off x="914589" y="325360"/>
            <a:ext cx="6939676" cy="3665910"/>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143000" y="5191155"/>
            <a:ext cx="6858000" cy="400110"/>
          </a:xfrm>
          <a:prstGeom prst="rect">
            <a:avLst/>
          </a:prstGeom>
        </p:spPr>
        <p:txBody>
          <a:bodyPr wrap="square">
            <a:spAutoFit/>
          </a:bodyPr>
          <a:lstStyle/>
          <a:p>
            <a:r>
              <a:rPr lang="en-US" sz="2000" dirty="0"/>
              <a:t>Provides no measurement uncertainty information.</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4277" y="461391"/>
            <a:ext cx="247605" cy="447690"/>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47026623"/>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6307" y="2719813"/>
            <a:ext cx="7291387" cy="2246769"/>
          </a:xfrm>
          <a:prstGeom prst="rect">
            <a:avLst/>
          </a:prstGeom>
          <a:noFill/>
        </p:spPr>
        <p:txBody>
          <a:bodyPr wrap="square" rtlCol="0">
            <a:spAutoFit/>
          </a:bodyPr>
          <a:lstStyle/>
          <a:p>
            <a:pPr marL="342900" indent="-342900">
              <a:buFont typeface="+mj-lt"/>
              <a:buAutoNum type="arabicPeriod"/>
            </a:pPr>
            <a:r>
              <a:rPr lang="en-US" sz="2000" dirty="0" smtClean="0"/>
              <a:t>Solves multi-station networks simultaneously.</a:t>
            </a:r>
          </a:p>
          <a:p>
            <a:pPr marL="342900" indent="-342900">
              <a:buFont typeface="+mj-lt"/>
              <a:buAutoNum type="arabicPeriod"/>
            </a:pPr>
            <a:r>
              <a:rPr lang="en-US" sz="2000" dirty="0" smtClean="0"/>
              <a:t>Uses measurement information intelligently.</a:t>
            </a:r>
          </a:p>
          <a:p>
            <a:pPr marL="342900" indent="-342900">
              <a:buFont typeface="+mj-lt"/>
              <a:buAutoNum type="arabicPeriod"/>
            </a:pPr>
            <a:r>
              <a:rPr lang="en-US" sz="2000" dirty="0" smtClean="0"/>
              <a:t>Yields ideal network of common points.</a:t>
            </a:r>
          </a:p>
          <a:p>
            <a:pPr marL="342900" indent="-342900">
              <a:buFont typeface="+mj-lt"/>
              <a:buAutoNum type="arabicPeriod"/>
            </a:pPr>
            <a:r>
              <a:rPr lang="en-US" sz="2000" dirty="0" smtClean="0"/>
              <a:t>Provides uncertainty information for all measurements.</a:t>
            </a:r>
          </a:p>
          <a:p>
            <a:pPr marL="342900" indent="-342900">
              <a:buFont typeface="+mj-lt"/>
              <a:buAutoNum type="arabicPeriod"/>
            </a:pPr>
            <a:r>
              <a:rPr lang="en-US" sz="2000" dirty="0" smtClean="0"/>
              <a:t>Can be used to characterize measurement system performance.</a:t>
            </a:r>
          </a:p>
          <a:p>
            <a:pPr marL="342900" indent="-342900">
              <a:buFont typeface="+mj-lt"/>
              <a:buAutoNum type="arabicPeriod"/>
            </a:pPr>
            <a:r>
              <a:rPr lang="en-US" sz="2000" dirty="0" smtClean="0"/>
              <a:t>Provides results both numerically and graphically.</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5791" y="1363972"/>
            <a:ext cx="4451407" cy="1139348"/>
          </a:xfrm>
          <a:prstGeom prst="rect">
            <a:avLst/>
          </a:prstGeom>
        </p:spPr>
      </p:pic>
    </p:spTree>
    <p:extLst>
      <p:ext uri="{BB962C8B-B14F-4D97-AF65-F5344CB8AC3E}">
        <p14:creationId xmlns:p14="http://schemas.microsoft.com/office/powerpoint/2010/main" val="10443825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571500"/>
            <a:ext cx="2728962" cy="4381500"/>
          </a:xfrm>
          <a:prstGeom prst="rect">
            <a:avLst/>
          </a:prstGeom>
          <a:effectLst>
            <a:outerShdw blurRad="50800" dist="38100" dir="2700000" algn="tl" rotWithShape="0">
              <a:prstClr val="black">
                <a:alpha val="40000"/>
              </a:prstClr>
            </a:outerShdw>
          </a:effectLst>
        </p:spPr>
      </p:pic>
      <p:sp>
        <p:nvSpPr>
          <p:cNvPr id="6" name="TextBox 5"/>
          <p:cNvSpPr txBox="1"/>
          <p:nvPr/>
        </p:nvSpPr>
        <p:spPr>
          <a:xfrm>
            <a:off x="2961106" y="1028700"/>
            <a:ext cx="3592094" cy="461665"/>
          </a:xfrm>
          <a:prstGeom prst="rect">
            <a:avLst/>
          </a:prstGeom>
          <a:noFill/>
        </p:spPr>
        <p:txBody>
          <a:bodyPr wrap="square" rtlCol="0">
            <a:spAutoFit/>
          </a:bodyPr>
          <a:lstStyle/>
          <a:p>
            <a:r>
              <a:rPr lang="en-US" sz="2400" dirty="0" err="1" smtClean="0">
                <a:solidFill>
                  <a:schemeClr val="bg1"/>
                </a:solidFill>
                <a:latin typeface="Century Gothic" pitchFamily="34" charset="0"/>
              </a:rPr>
              <a:t>Tol</a:t>
            </a:r>
            <a:r>
              <a:rPr lang="en-US" sz="2400" dirty="0" smtClean="0">
                <a:solidFill>
                  <a:schemeClr val="bg1"/>
                </a:solidFill>
                <a:latin typeface="Century Gothic" pitchFamily="34" charset="0"/>
              </a:rPr>
              <a:t>: Dia. 2.500” ± 0.004”</a:t>
            </a:r>
            <a:endParaRPr lang="en-US" sz="2400" dirty="0">
              <a:solidFill>
                <a:schemeClr val="bg1"/>
              </a:solidFill>
              <a:latin typeface="Century Gothic" pitchFamily="34" charset="0"/>
            </a:endParaRPr>
          </a:p>
        </p:txBody>
      </p:sp>
      <p:sp>
        <p:nvSpPr>
          <p:cNvPr id="7" name="Freeform 6"/>
          <p:cNvSpPr/>
          <p:nvPr/>
        </p:nvSpPr>
        <p:spPr>
          <a:xfrm>
            <a:off x="2353340" y="1261728"/>
            <a:ext cx="694659" cy="1027814"/>
          </a:xfrm>
          <a:custGeom>
            <a:avLst/>
            <a:gdLst>
              <a:gd name="connsiteX0" fmla="*/ 680483 w 680483"/>
              <a:gd name="connsiteY0" fmla="*/ 0 h 618237"/>
              <a:gd name="connsiteX1" fmla="*/ 248093 w 680483"/>
              <a:gd name="connsiteY1" fmla="*/ 616688 h 618237"/>
              <a:gd name="connsiteX2" fmla="*/ 205562 w 680483"/>
              <a:gd name="connsiteY2" fmla="*/ 177209 h 618237"/>
              <a:gd name="connsiteX3" fmla="*/ 0 w 680483"/>
              <a:gd name="connsiteY3" fmla="*/ 212651 h 618237"/>
              <a:gd name="connsiteX0" fmla="*/ 680483 w 680483"/>
              <a:gd name="connsiteY0" fmla="*/ 0 h 632081"/>
              <a:gd name="connsiteX1" fmla="*/ 531627 w 680483"/>
              <a:gd name="connsiteY1" fmla="*/ 482009 h 632081"/>
              <a:gd name="connsiteX2" fmla="*/ 248093 w 680483"/>
              <a:gd name="connsiteY2" fmla="*/ 616688 h 632081"/>
              <a:gd name="connsiteX3" fmla="*/ 205562 w 680483"/>
              <a:gd name="connsiteY3" fmla="*/ 177209 h 632081"/>
              <a:gd name="connsiteX4" fmla="*/ 0 w 680483"/>
              <a:gd name="connsiteY4" fmla="*/ 212651 h 632081"/>
              <a:gd name="connsiteX0" fmla="*/ 680483 w 680483"/>
              <a:gd name="connsiteY0" fmla="*/ 49871 h 544126"/>
              <a:gd name="connsiteX1" fmla="*/ 531627 w 680483"/>
              <a:gd name="connsiteY1" fmla="*/ 531880 h 544126"/>
              <a:gd name="connsiteX2" fmla="*/ 375683 w 680483"/>
              <a:gd name="connsiteY2" fmla="*/ 7340 h 544126"/>
              <a:gd name="connsiteX3" fmla="*/ 205562 w 680483"/>
              <a:gd name="connsiteY3" fmla="*/ 227080 h 544126"/>
              <a:gd name="connsiteX4" fmla="*/ 0 w 680483"/>
              <a:gd name="connsiteY4" fmla="*/ 262522 h 544126"/>
              <a:gd name="connsiteX0" fmla="*/ 680483 w 680483"/>
              <a:gd name="connsiteY0" fmla="*/ 47957 h 542104"/>
              <a:gd name="connsiteX1" fmla="*/ 531627 w 680483"/>
              <a:gd name="connsiteY1" fmla="*/ 529966 h 542104"/>
              <a:gd name="connsiteX2" fmla="*/ 375683 w 680483"/>
              <a:gd name="connsiteY2" fmla="*/ 5426 h 542104"/>
              <a:gd name="connsiteX3" fmla="*/ 0 w 680483"/>
              <a:gd name="connsiteY3" fmla="*/ 260608 h 542104"/>
              <a:gd name="connsiteX0" fmla="*/ 680483 w 680483"/>
              <a:gd name="connsiteY0" fmla="*/ 49871 h 544126"/>
              <a:gd name="connsiteX1" fmla="*/ 531627 w 680483"/>
              <a:gd name="connsiteY1" fmla="*/ 531880 h 544126"/>
              <a:gd name="connsiteX2" fmla="*/ 375683 w 680483"/>
              <a:gd name="connsiteY2" fmla="*/ 7340 h 544126"/>
              <a:gd name="connsiteX3" fmla="*/ 205562 w 680483"/>
              <a:gd name="connsiteY3" fmla="*/ 227080 h 544126"/>
              <a:gd name="connsiteX4" fmla="*/ 0 w 680483"/>
              <a:gd name="connsiteY4" fmla="*/ 262522 h 544126"/>
              <a:gd name="connsiteX0" fmla="*/ 680483 w 680483"/>
              <a:gd name="connsiteY0" fmla="*/ 42573 h 535867"/>
              <a:gd name="connsiteX1" fmla="*/ 531627 w 680483"/>
              <a:gd name="connsiteY1" fmla="*/ 524582 h 535867"/>
              <a:gd name="connsiteX2" fmla="*/ 375683 w 680483"/>
              <a:gd name="connsiteY2" fmla="*/ 42 h 535867"/>
              <a:gd name="connsiteX3" fmla="*/ 205562 w 680483"/>
              <a:gd name="connsiteY3" fmla="*/ 219782 h 535867"/>
              <a:gd name="connsiteX4" fmla="*/ 0 w 680483"/>
              <a:gd name="connsiteY4" fmla="*/ 255224 h 535867"/>
              <a:gd name="connsiteX0" fmla="*/ 680483 w 680483"/>
              <a:gd name="connsiteY0" fmla="*/ 42573 h 535867"/>
              <a:gd name="connsiteX1" fmla="*/ 531627 w 680483"/>
              <a:gd name="connsiteY1" fmla="*/ 524582 h 535867"/>
              <a:gd name="connsiteX2" fmla="*/ 375683 w 680483"/>
              <a:gd name="connsiteY2" fmla="*/ 42 h 535867"/>
              <a:gd name="connsiteX3" fmla="*/ 205562 w 680483"/>
              <a:gd name="connsiteY3" fmla="*/ 219782 h 535867"/>
              <a:gd name="connsiteX4" fmla="*/ 0 w 680483"/>
              <a:gd name="connsiteY4" fmla="*/ 255224 h 535867"/>
              <a:gd name="connsiteX0" fmla="*/ 680483 w 680483"/>
              <a:gd name="connsiteY0" fmla="*/ 42579 h 524742"/>
              <a:gd name="connsiteX1" fmla="*/ 531627 w 680483"/>
              <a:gd name="connsiteY1" fmla="*/ 524588 h 524742"/>
              <a:gd name="connsiteX2" fmla="*/ 375683 w 680483"/>
              <a:gd name="connsiteY2" fmla="*/ 48 h 524742"/>
              <a:gd name="connsiteX3" fmla="*/ 205562 w 680483"/>
              <a:gd name="connsiteY3" fmla="*/ 219788 h 524742"/>
              <a:gd name="connsiteX4" fmla="*/ 0 w 680483"/>
              <a:gd name="connsiteY4" fmla="*/ 255230 h 524742"/>
              <a:gd name="connsiteX0" fmla="*/ 680483 w 680483"/>
              <a:gd name="connsiteY0" fmla="*/ 42579 h 524742"/>
              <a:gd name="connsiteX1" fmla="*/ 531627 w 680483"/>
              <a:gd name="connsiteY1" fmla="*/ 524588 h 524742"/>
              <a:gd name="connsiteX2" fmla="*/ 375683 w 680483"/>
              <a:gd name="connsiteY2" fmla="*/ 48 h 524742"/>
              <a:gd name="connsiteX3" fmla="*/ 205562 w 680483"/>
              <a:gd name="connsiteY3" fmla="*/ 219788 h 524742"/>
              <a:gd name="connsiteX4" fmla="*/ 0 w 680483"/>
              <a:gd name="connsiteY4" fmla="*/ 255230 h 524742"/>
              <a:gd name="connsiteX0" fmla="*/ 680483 w 680483"/>
              <a:gd name="connsiteY0" fmla="*/ 42579 h 524742"/>
              <a:gd name="connsiteX1" fmla="*/ 531627 w 680483"/>
              <a:gd name="connsiteY1" fmla="*/ 524588 h 524742"/>
              <a:gd name="connsiteX2" fmla="*/ 375683 w 680483"/>
              <a:gd name="connsiteY2" fmla="*/ 48 h 524742"/>
              <a:gd name="connsiteX3" fmla="*/ 205562 w 680483"/>
              <a:gd name="connsiteY3" fmla="*/ 219788 h 524742"/>
              <a:gd name="connsiteX4" fmla="*/ 0 w 680483"/>
              <a:gd name="connsiteY4" fmla="*/ 255230 h 524742"/>
              <a:gd name="connsiteX0" fmla="*/ 680483 w 680483"/>
              <a:gd name="connsiteY0" fmla="*/ 50332 h 262983"/>
              <a:gd name="connsiteX1" fmla="*/ 375683 w 680483"/>
              <a:gd name="connsiteY1" fmla="*/ 7801 h 262983"/>
              <a:gd name="connsiteX2" fmla="*/ 205562 w 680483"/>
              <a:gd name="connsiteY2" fmla="*/ 227541 h 262983"/>
              <a:gd name="connsiteX3" fmla="*/ 0 w 680483"/>
              <a:gd name="connsiteY3" fmla="*/ 262983 h 262983"/>
              <a:gd name="connsiteX0" fmla="*/ 680483 w 680483"/>
              <a:gd name="connsiteY0" fmla="*/ 0 h 212651"/>
              <a:gd name="connsiteX1" fmla="*/ 205562 w 680483"/>
              <a:gd name="connsiteY1" fmla="*/ 177209 h 212651"/>
              <a:gd name="connsiteX2" fmla="*/ 0 w 680483"/>
              <a:gd name="connsiteY2" fmla="*/ 212651 h 212651"/>
              <a:gd name="connsiteX0" fmla="*/ 680483 w 680483"/>
              <a:gd name="connsiteY0" fmla="*/ 0 h 212651"/>
              <a:gd name="connsiteX1" fmla="*/ 439479 w 680483"/>
              <a:gd name="connsiteY1" fmla="*/ 170123 h 212651"/>
              <a:gd name="connsiteX2" fmla="*/ 205562 w 680483"/>
              <a:gd name="connsiteY2" fmla="*/ 177209 h 212651"/>
              <a:gd name="connsiteX3" fmla="*/ 0 w 680483"/>
              <a:gd name="connsiteY3" fmla="*/ 212651 h 212651"/>
              <a:gd name="connsiteX0" fmla="*/ 680483 w 680483"/>
              <a:gd name="connsiteY0" fmla="*/ 0 h 212651"/>
              <a:gd name="connsiteX1" fmla="*/ 439479 w 680483"/>
              <a:gd name="connsiteY1" fmla="*/ 170123 h 212651"/>
              <a:gd name="connsiteX2" fmla="*/ 0 w 680483"/>
              <a:gd name="connsiteY2" fmla="*/ 212651 h 212651"/>
              <a:gd name="connsiteX0" fmla="*/ 680483 w 680483"/>
              <a:gd name="connsiteY0" fmla="*/ 0 h 212651"/>
              <a:gd name="connsiteX1" fmla="*/ 439479 w 680483"/>
              <a:gd name="connsiteY1" fmla="*/ 170123 h 212651"/>
              <a:gd name="connsiteX2" fmla="*/ 0 w 680483"/>
              <a:gd name="connsiteY2" fmla="*/ 212651 h 212651"/>
              <a:gd name="connsiteX0" fmla="*/ 680483 w 680483"/>
              <a:gd name="connsiteY0" fmla="*/ 0 h 212651"/>
              <a:gd name="connsiteX1" fmla="*/ 439479 w 680483"/>
              <a:gd name="connsiteY1" fmla="*/ 170123 h 212651"/>
              <a:gd name="connsiteX2" fmla="*/ 0 w 680483"/>
              <a:gd name="connsiteY2" fmla="*/ 212651 h 212651"/>
              <a:gd name="connsiteX0" fmla="*/ 680483 w 680483"/>
              <a:gd name="connsiteY0" fmla="*/ 0 h 222624"/>
              <a:gd name="connsiteX1" fmla="*/ 439479 w 680483"/>
              <a:gd name="connsiteY1" fmla="*/ 170123 h 222624"/>
              <a:gd name="connsiteX2" fmla="*/ 0 w 680483"/>
              <a:gd name="connsiteY2" fmla="*/ 212651 h 222624"/>
              <a:gd name="connsiteX0" fmla="*/ 680483 w 680483"/>
              <a:gd name="connsiteY0" fmla="*/ 0 h 222624"/>
              <a:gd name="connsiteX1" fmla="*/ 439479 w 680483"/>
              <a:gd name="connsiteY1" fmla="*/ 170123 h 222624"/>
              <a:gd name="connsiteX2" fmla="*/ 0 w 680483"/>
              <a:gd name="connsiteY2" fmla="*/ 212651 h 222624"/>
              <a:gd name="connsiteX0" fmla="*/ 680483 w 680483"/>
              <a:gd name="connsiteY0" fmla="*/ 0 h 214227"/>
              <a:gd name="connsiteX1" fmla="*/ 340242 w 680483"/>
              <a:gd name="connsiteY1" fmla="*/ 148858 h 214227"/>
              <a:gd name="connsiteX2" fmla="*/ 0 w 680483"/>
              <a:gd name="connsiteY2" fmla="*/ 212651 h 214227"/>
              <a:gd name="connsiteX0" fmla="*/ 694659 w 694659"/>
              <a:gd name="connsiteY0" fmla="*/ 0 h 1060538"/>
              <a:gd name="connsiteX1" fmla="*/ 340242 w 694659"/>
              <a:gd name="connsiteY1" fmla="*/ 964021 h 1060538"/>
              <a:gd name="connsiteX2" fmla="*/ 0 w 694659"/>
              <a:gd name="connsiteY2" fmla="*/ 1027814 h 1060538"/>
              <a:gd name="connsiteX0" fmla="*/ 694659 w 694659"/>
              <a:gd name="connsiteY0" fmla="*/ 0 h 1060538"/>
              <a:gd name="connsiteX1" fmla="*/ 340242 w 694659"/>
              <a:gd name="connsiteY1" fmla="*/ 964021 h 1060538"/>
              <a:gd name="connsiteX2" fmla="*/ 0 w 694659"/>
              <a:gd name="connsiteY2" fmla="*/ 1027814 h 1060538"/>
              <a:gd name="connsiteX0" fmla="*/ 694659 w 694659"/>
              <a:gd name="connsiteY0" fmla="*/ 0 h 1027814"/>
              <a:gd name="connsiteX1" fmla="*/ 439479 w 694659"/>
              <a:gd name="connsiteY1" fmla="*/ 673398 h 1027814"/>
              <a:gd name="connsiteX2" fmla="*/ 0 w 694659"/>
              <a:gd name="connsiteY2" fmla="*/ 1027814 h 1027814"/>
            </a:gdLst>
            <a:ahLst/>
            <a:cxnLst>
              <a:cxn ang="0">
                <a:pos x="connsiteX0" y="connsiteY0"/>
              </a:cxn>
              <a:cxn ang="0">
                <a:pos x="connsiteX1" y="connsiteY1"/>
              </a:cxn>
              <a:cxn ang="0">
                <a:pos x="connsiteX2" y="connsiteY2"/>
              </a:cxn>
            </a:cxnLst>
            <a:rect l="l" t="t" r="r" b="b"/>
            <a:pathLst>
              <a:path w="694659" h="1027814">
                <a:moveTo>
                  <a:pt x="694659" y="0"/>
                </a:moveTo>
                <a:cubicBezTo>
                  <a:pt x="435932" y="5906"/>
                  <a:pt x="555256" y="502096"/>
                  <a:pt x="439479" y="673398"/>
                </a:cubicBezTo>
                <a:cubicBezTo>
                  <a:pt x="323703" y="844700"/>
                  <a:pt x="282944" y="1026043"/>
                  <a:pt x="0" y="1027814"/>
                </a:cubicBezTo>
              </a:path>
            </a:pathLst>
          </a:custGeom>
          <a:noFill/>
          <a:ln>
            <a:solidFill>
              <a:schemeClr val="bg1"/>
            </a:solidFill>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048000" y="1638300"/>
            <a:ext cx="4076757" cy="461665"/>
          </a:xfrm>
          <a:prstGeom prst="rect">
            <a:avLst/>
          </a:prstGeom>
          <a:noFill/>
        </p:spPr>
        <p:txBody>
          <a:bodyPr wrap="none" rtlCol="0">
            <a:spAutoFit/>
          </a:bodyPr>
          <a:lstStyle/>
          <a:p>
            <a:r>
              <a:rPr lang="en-US" sz="2400" b="1" dirty="0" smtClean="0">
                <a:solidFill>
                  <a:schemeClr val="bg2"/>
                </a:solidFill>
              </a:rPr>
              <a:t>Actual Measurement: 2.5”</a:t>
            </a:r>
            <a:endParaRPr lang="en-US" sz="2400" b="1" dirty="0">
              <a:solidFill>
                <a:schemeClr val="bg2"/>
              </a:solidFill>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226" y="2495161"/>
            <a:ext cx="7750662" cy="951567"/>
          </a:xfrm>
          <a:prstGeom prst="rect">
            <a:avLst/>
          </a:prstGeom>
          <a:effectLst>
            <a:outerShdw blurRad="50800" dist="50800" dir="2700000" algn="tl" rotWithShape="0">
              <a:prstClr val="black">
                <a:alpha val="40000"/>
              </a:prstClr>
            </a:outerShdw>
          </a:effectLst>
        </p:spPr>
      </p:pic>
      <p:cxnSp>
        <p:nvCxnSpPr>
          <p:cNvPr id="14" name="Straight Connector 13"/>
          <p:cNvCxnSpPr/>
          <p:nvPr/>
        </p:nvCxnSpPr>
        <p:spPr>
          <a:xfrm flipV="1">
            <a:off x="878960" y="1869132"/>
            <a:ext cx="0" cy="607368"/>
          </a:xfrm>
          <a:prstGeom prst="line">
            <a:avLst/>
          </a:prstGeom>
          <a:ln w="38100" cmpd="sng">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2353340" y="1887793"/>
            <a:ext cx="0" cy="607368"/>
          </a:xfrm>
          <a:prstGeom prst="line">
            <a:avLst/>
          </a:prstGeom>
          <a:ln w="38100" cmpd="sng">
            <a:solidFill>
              <a:schemeClr val="bg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9475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anim calcmode="lin" valueType="num">
                                      <p:cBhvr>
                                        <p:cTn id="10" dur="1000" fill="hold"/>
                                        <p:tgtEl>
                                          <p:spTgt spid="10"/>
                                        </p:tgtEl>
                                        <p:attrNameLst>
                                          <p:attrName>ppt_x</p:attrName>
                                        </p:attrNameLst>
                                      </p:cBhvr>
                                      <p:tavLst>
                                        <p:tav tm="0">
                                          <p:val>
                                            <p:fltVal val="0.5"/>
                                          </p:val>
                                        </p:tav>
                                        <p:tav tm="100000">
                                          <p:val>
                                            <p:strVal val="#ppt_x"/>
                                          </p:val>
                                        </p:tav>
                                      </p:tavLst>
                                    </p:anim>
                                    <p:anim calcmode="lin" valueType="num">
                                      <p:cBhvr>
                                        <p:cTn id="11" dur="10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right)">
                                      <p:cBhvr>
                                        <p:cTn id="1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571500"/>
            <a:ext cx="2728962" cy="4381500"/>
          </a:xfrm>
          <a:prstGeom prst="rect">
            <a:avLst/>
          </a:prstGeom>
          <a:effectLst>
            <a:outerShdw blurRad="50800" dist="38100" dir="2700000" algn="tl" rotWithShape="0">
              <a:prstClr val="black">
                <a:alpha val="40000"/>
              </a:prstClr>
            </a:outerShdw>
          </a:effectLst>
        </p:spPr>
      </p:pic>
      <p:sp>
        <p:nvSpPr>
          <p:cNvPr id="6" name="TextBox 5"/>
          <p:cNvSpPr txBox="1"/>
          <p:nvPr/>
        </p:nvSpPr>
        <p:spPr>
          <a:xfrm>
            <a:off x="2961106" y="1028700"/>
            <a:ext cx="3592094" cy="461665"/>
          </a:xfrm>
          <a:prstGeom prst="rect">
            <a:avLst/>
          </a:prstGeom>
          <a:noFill/>
        </p:spPr>
        <p:txBody>
          <a:bodyPr wrap="square" rtlCol="0">
            <a:spAutoFit/>
          </a:bodyPr>
          <a:lstStyle/>
          <a:p>
            <a:r>
              <a:rPr lang="en-US" sz="2400" dirty="0" err="1" smtClean="0">
                <a:solidFill>
                  <a:schemeClr val="bg1"/>
                </a:solidFill>
                <a:latin typeface="Century Gothic" pitchFamily="34" charset="0"/>
              </a:rPr>
              <a:t>Tol</a:t>
            </a:r>
            <a:r>
              <a:rPr lang="en-US" sz="2400" dirty="0" smtClean="0">
                <a:solidFill>
                  <a:schemeClr val="bg1"/>
                </a:solidFill>
                <a:latin typeface="Century Gothic" pitchFamily="34" charset="0"/>
              </a:rPr>
              <a:t>: Dia. 2.500” ± 0.500”</a:t>
            </a:r>
            <a:endParaRPr lang="en-US" sz="2400" dirty="0">
              <a:solidFill>
                <a:schemeClr val="bg1"/>
              </a:solidFill>
              <a:latin typeface="Century Gothic" pitchFamily="34" charset="0"/>
            </a:endParaRPr>
          </a:p>
        </p:txBody>
      </p:sp>
      <p:sp>
        <p:nvSpPr>
          <p:cNvPr id="7" name="Freeform 6"/>
          <p:cNvSpPr/>
          <p:nvPr/>
        </p:nvSpPr>
        <p:spPr>
          <a:xfrm>
            <a:off x="2353340" y="1261728"/>
            <a:ext cx="694659" cy="1027814"/>
          </a:xfrm>
          <a:custGeom>
            <a:avLst/>
            <a:gdLst>
              <a:gd name="connsiteX0" fmla="*/ 680483 w 680483"/>
              <a:gd name="connsiteY0" fmla="*/ 0 h 618237"/>
              <a:gd name="connsiteX1" fmla="*/ 248093 w 680483"/>
              <a:gd name="connsiteY1" fmla="*/ 616688 h 618237"/>
              <a:gd name="connsiteX2" fmla="*/ 205562 w 680483"/>
              <a:gd name="connsiteY2" fmla="*/ 177209 h 618237"/>
              <a:gd name="connsiteX3" fmla="*/ 0 w 680483"/>
              <a:gd name="connsiteY3" fmla="*/ 212651 h 618237"/>
              <a:gd name="connsiteX0" fmla="*/ 680483 w 680483"/>
              <a:gd name="connsiteY0" fmla="*/ 0 h 632081"/>
              <a:gd name="connsiteX1" fmla="*/ 531627 w 680483"/>
              <a:gd name="connsiteY1" fmla="*/ 482009 h 632081"/>
              <a:gd name="connsiteX2" fmla="*/ 248093 w 680483"/>
              <a:gd name="connsiteY2" fmla="*/ 616688 h 632081"/>
              <a:gd name="connsiteX3" fmla="*/ 205562 w 680483"/>
              <a:gd name="connsiteY3" fmla="*/ 177209 h 632081"/>
              <a:gd name="connsiteX4" fmla="*/ 0 w 680483"/>
              <a:gd name="connsiteY4" fmla="*/ 212651 h 632081"/>
              <a:gd name="connsiteX0" fmla="*/ 680483 w 680483"/>
              <a:gd name="connsiteY0" fmla="*/ 49871 h 544126"/>
              <a:gd name="connsiteX1" fmla="*/ 531627 w 680483"/>
              <a:gd name="connsiteY1" fmla="*/ 531880 h 544126"/>
              <a:gd name="connsiteX2" fmla="*/ 375683 w 680483"/>
              <a:gd name="connsiteY2" fmla="*/ 7340 h 544126"/>
              <a:gd name="connsiteX3" fmla="*/ 205562 w 680483"/>
              <a:gd name="connsiteY3" fmla="*/ 227080 h 544126"/>
              <a:gd name="connsiteX4" fmla="*/ 0 w 680483"/>
              <a:gd name="connsiteY4" fmla="*/ 262522 h 544126"/>
              <a:gd name="connsiteX0" fmla="*/ 680483 w 680483"/>
              <a:gd name="connsiteY0" fmla="*/ 47957 h 542104"/>
              <a:gd name="connsiteX1" fmla="*/ 531627 w 680483"/>
              <a:gd name="connsiteY1" fmla="*/ 529966 h 542104"/>
              <a:gd name="connsiteX2" fmla="*/ 375683 w 680483"/>
              <a:gd name="connsiteY2" fmla="*/ 5426 h 542104"/>
              <a:gd name="connsiteX3" fmla="*/ 0 w 680483"/>
              <a:gd name="connsiteY3" fmla="*/ 260608 h 542104"/>
              <a:gd name="connsiteX0" fmla="*/ 680483 w 680483"/>
              <a:gd name="connsiteY0" fmla="*/ 49871 h 544126"/>
              <a:gd name="connsiteX1" fmla="*/ 531627 w 680483"/>
              <a:gd name="connsiteY1" fmla="*/ 531880 h 544126"/>
              <a:gd name="connsiteX2" fmla="*/ 375683 w 680483"/>
              <a:gd name="connsiteY2" fmla="*/ 7340 h 544126"/>
              <a:gd name="connsiteX3" fmla="*/ 205562 w 680483"/>
              <a:gd name="connsiteY3" fmla="*/ 227080 h 544126"/>
              <a:gd name="connsiteX4" fmla="*/ 0 w 680483"/>
              <a:gd name="connsiteY4" fmla="*/ 262522 h 544126"/>
              <a:gd name="connsiteX0" fmla="*/ 680483 w 680483"/>
              <a:gd name="connsiteY0" fmla="*/ 42573 h 535867"/>
              <a:gd name="connsiteX1" fmla="*/ 531627 w 680483"/>
              <a:gd name="connsiteY1" fmla="*/ 524582 h 535867"/>
              <a:gd name="connsiteX2" fmla="*/ 375683 w 680483"/>
              <a:gd name="connsiteY2" fmla="*/ 42 h 535867"/>
              <a:gd name="connsiteX3" fmla="*/ 205562 w 680483"/>
              <a:gd name="connsiteY3" fmla="*/ 219782 h 535867"/>
              <a:gd name="connsiteX4" fmla="*/ 0 w 680483"/>
              <a:gd name="connsiteY4" fmla="*/ 255224 h 535867"/>
              <a:gd name="connsiteX0" fmla="*/ 680483 w 680483"/>
              <a:gd name="connsiteY0" fmla="*/ 42573 h 535867"/>
              <a:gd name="connsiteX1" fmla="*/ 531627 w 680483"/>
              <a:gd name="connsiteY1" fmla="*/ 524582 h 535867"/>
              <a:gd name="connsiteX2" fmla="*/ 375683 w 680483"/>
              <a:gd name="connsiteY2" fmla="*/ 42 h 535867"/>
              <a:gd name="connsiteX3" fmla="*/ 205562 w 680483"/>
              <a:gd name="connsiteY3" fmla="*/ 219782 h 535867"/>
              <a:gd name="connsiteX4" fmla="*/ 0 w 680483"/>
              <a:gd name="connsiteY4" fmla="*/ 255224 h 535867"/>
              <a:gd name="connsiteX0" fmla="*/ 680483 w 680483"/>
              <a:gd name="connsiteY0" fmla="*/ 42579 h 524742"/>
              <a:gd name="connsiteX1" fmla="*/ 531627 w 680483"/>
              <a:gd name="connsiteY1" fmla="*/ 524588 h 524742"/>
              <a:gd name="connsiteX2" fmla="*/ 375683 w 680483"/>
              <a:gd name="connsiteY2" fmla="*/ 48 h 524742"/>
              <a:gd name="connsiteX3" fmla="*/ 205562 w 680483"/>
              <a:gd name="connsiteY3" fmla="*/ 219788 h 524742"/>
              <a:gd name="connsiteX4" fmla="*/ 0 w 680483"/>
              <a:gd name="connsiteY4" fmla="*/ 255230 h 524742"/>
              <a:gd name="connsiteX0" fmla="*/ 680483 w 680483"/>
              <a:gd name="connsiteY0" fmla="*/ 42579 h 524742"/>
              <a:gd name="connsiteX1" fmla="*/ 531627 w 680483"/>
              <a:gd name="connsiteY1" fmla="*/ 524588 h 524742"/>
              <a:gd name="connsiteX2" fmla="*/ 375683 w 680483"/>
              <a:gd name="connsiteY2" fmla="*/ 48 h 524742"/>
              <a:gd name="connsiteX3" fmla="*/ 205562 w 680483"/>
              <a:gd name="connsiteY3" fmla="*/ 219788 h 524742"/>
              <a:gd name="connsiteX4" fmla="*/ 0 w 680483"/>
              <a:gd name="connsiteY4" fmla="*/ 255230 h 524742"/>
              <a:gd name="connsiteX0" fmla="*/ 680483 w 680483"/>
              <a:gd name="connsiteY0" fmla="*/ 42579 h 524742"/>
              <a:gd name="connsiteX1" fmla="*/ 531627 w 680483"/>
              <a:gd name="connsiteY1" fmla="*/ 524588 h 524742"/>
              <a:gd name="connsiteX2" fmla="*/ 375683 w 680483"/>
              <a:gd name="connsiteY2" fmla="*/ 48 h 524742"/>
              <a:gd name="connsiteX3" fmla="*/ 205562 w 680483"/>
              <a:gd name="connsiteY3" fmla="*/ 219788 h 524742"/>
              <a:gd name="connsiteX4" fmla="*/ 0 w 680483"/>
              <a:gd name="connsiteY4" fmla="*/ 255230 h 524742"/>
              <a:gd name="connsiteX0" fmla="*/ 680483 w 680483"/>
              <a:gd name="connsiteY0" fmla="*/ 50332 h 262983"/>
              <a:gd name="connsiteX1" fmla="*/ 375683 w 680483"/>
              <a:gd name="connsiteY1" fmla="*/ 7801 h 262983"/>
              <a:gd name="connsiteX2" fmla="*/ 205562 w 680483"/>
              <a:gd name="connsiteY2" fmla="*/ 227541 h 262983"/>
              <a:gd name="connsiteX3" fmla="*/ 0 w 680483"/>
              <a:gd name="connsiteY3" fmla="*/ 262983 h 262983"/>
              <a:gd name="connsiteX0" fmla="*/ 680483 w 680483"/>
              <a:gd name="connsiteY0" fmla="*/ 0 h 212651"/>
              <a:gd name="connsiteX1" fmla="*/ 205562 w 680483"/>
              <a:gd name="connsiteY1" fmla="*/ 177209 h 212651"/>
              <a:gd name="connsiteX2" fmla="*/ 0 w 680483"/>
              <a:gd name="connsiteY2" fmla="*/ 212651 h 212651"/>
              <a:gd name="connsiteX0" fmla="*/ 680483 w 680483"/>
              <a:gd name="connsiteY0" fmla="*/ 0 h 212651"/>
              <a:gd name="connsiteX1" fmla="*/ 439479 w 680483"/>
              <a:gd name="connsiteY1" fmla="*/ 170123 h 212651"/>
              <a:gd name="connsiteX2" fmla="*/ 205562 w 680483"/>
              <a:gd name="connsiteY2" fmla="*/ 177209 h 212651"/>
              <a:gd name="connsiteX3" fmla="*/ 0 w 680483"/>
              <a:gd name="connsiteY3" fmla="*/ 212651 h 212651"/>
              <a:gd name="connsiteX0" fmla="*/ 680483 w 680483"/>
              <a:gd name="connsiteY0" fmla="*/ 0 h 212651"/>
              <a:gd name="connsiteX1" fmla="*/ 439479 w 680483"/>
              <a:gd name="connsiteY1" fmla="*/ 170123 h 212651"/>
              <a:gd name="connsiteX2" fmla="*/ 0 w 680483"/>
              <a:gd name="connsiteY2" fmla="*/ 212651 h 212651"/>
              <a:gd name="connsiteX0" fmla="*/ 680483 w 680483"/>
              <a:gd name="connsiteY0" fmla="*/ 0 h 212651"/>
              <a:gd name="connsiteX1" fmla="*/ 439479 w 680483"/>
              <a:gd name="connsiteY1" fmla="*/ 170123 h 212651"/>
              <a:gd name="connsiteX2" fmla="*/ 0 w 680483"/>
              <a:gd name="connsiteY2" fmla="*/ 212651 h 212651"/>
              <a:gd name="connsiteX0" fmla="*/ 680483 w 680483"/>
              <a:gd name="connsiteY0" fmla="*/ 0 h 212651"/>
              <a:gd name="connsiteX1" fmla="*/ 439479 w 680483"/>
              <a:gd name="connsiteY1" fmla="*/ 170123 h 212651"/>
              <a:gd name="connsiteX2" fmla="*/ 0 w 680483"/>
              <a:gd name="connsiteY2" fmla="*/ 212651 h 212651"/>
              <a:gd name="connsiteX0" fmla="*/ 680483 w 680483"/>
              <a:gd name="connsiteY0" fmla="*/ 0 h 222624"/>
              <a:gd name="connsiteX1" fmla="*/ 439479 w 680483"/>
              <a:gd name="connsiteY1" fmla="*/ 170123 h 222624"/>
              <a:gd name="connsiteX2" fmla="*/ 0 w 680483"/>
              <a:gd name="connsiteY2" fmla="*/ 212651 h 222624"/>
              <a:gd name="connsiteX0" fmla="*/ 680483 w 680483"/>
              <a:gd name="connsiteY0" fmla="*/ 0 h 222624"/>
              <a:gd name="connsiteX1" fmla="*/ 439479 w 680483"/>
              <a:gd name="connsiteY1" fmla="*/ 170123 h 222624"/>
              <a:gd name="connsiteX2" fmla="*/ 0 w 680483"/>
              <a:gd name="connsiteY2" fmla="*/ 212651 h 222624"/>
              <a:gd name="connsiteX0" fmla="*/ 680483 w 680483"/>
              <a:gd name="connsiteY0" fmla="*/ 0 h 214227"/>
              <a:gd name="connsiteX1" fmla="*/ 340242 w 680483"/>
              <a:gd name="connsiteY1" fmla="*/ 148858 h 214227"/>
              <a:gd name="connsiteX2" fmla="*/ 0 w 680483"/>
              <a:gd name="connsiteY2" fmla="*/ 212651 h 214227"/>
              <a:gd name="connsiteX0" fmla="*/ 694659 w 694659"/>
              <a:gd name="connsiteY0" fmla="*/ 0 h 1060538"/>
              <a:gd name="connsiteX1" fmla="*/ 340242 w 694659"/>
              <a:gd name="connsiteY1" fmla="*/ 964021 h 1060538"/>
              <a:gd name="connsiteX2" fmla="*/ 0 w 694659"/>
              <a:gd name="connsiteY2" fmla="*/ 1027814 h 1060538"/>
              <a:gd name="connsiteX0" fmla="*/ 694659 w 694659"/>
              <a:gd name="connsiteY0" fmla="*/ 0 h 1060538"/>
              <a:gd name="connsiteX1" fmla="*/ 340242 w 694659"/>
              <a:gd name="connsiteY1" fmla="*/ 964021 h 1060538"/>
              <a:gd name="connsiteX2" fmla="*/ 0 w 694659"/>
              <a:gd name="connsiteY2" fmla="*/ 1027814 h 1060538"/>
              <a:gd name="connsiteX0" fmla="*/ 694659 w 694659"/>
              <a:gd name="connsiteY0" fmla="*/ 0 h 1027814"/>
              <a:gd name="connsiteX1" fmla="*/ 439479 w 694659"/>
              <a:gd name="connsiteY1" fmla="*/ 673398 h 1027814"/>
              <a:gd name="connsiteX2" fmla="*/ 0 w 694659"/>
              <a:gd name="connsiteY2" fmla="*/ 1027814 h 1027814"/>
            </a:gdLst>
            <a:ahLst/>
            <a:cxnLst>
              <a:cxn ang="0">
                <a:pos x="connsiteX0" y="connsiteY0"/>
              </a:cxn>
              <a:cxn ang="0">
                <a:pos x="connsiteX1" y="connsiteY1"/>
              </a:cxn>
              <a:cxn ang="0">
                <a:pos x="connsiteX2" y="connsiteY2"/>
              </a:cxn>
            </a:cxnLst>
            <a:rect l="l" t="t" r="r" b="b"/>
            <a:pathLst>
              <a:path w="694659" h="1027814">
                <a:moveTo>
                  <a:pt x="694659" y="0"/>
                </a:moveTo>
                <a:cubicBezTo>
                  <a:pt x="435932" y="5906"/>
                  <a:pt x="555256" y="502096"/>
                  <a:pt x="439479" y="673398"/>
                </a:cubicBezTo>
                <a:cubicBezTo>
                  <a:pt x="323703" y="844700"/>
                  <a:pt x="282944" y="1026043"/>
                  <a:pt x="0" y="1027814"/>
                </a:cubicBezTo>
              </a:path>
            </a:pathLst>
          </a:custGeom>
          <a:noFill/>
          <a:ln>
            <a:solidFill>
              <a:schemeClr val="bg1"/>
            </a:solidFill>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048000" y="1638300"/>
            <a:ext cx="4076757" cy="461665"/>
          </a:xfrm>
          <a:prstGeom prst="rect">
            <a:avLst/>
          </a:prstGeom>
          <a:noFill/>
        </p:spPr>
        <p:txBody>
          <a:bodyPr wrap="none" rtlCol="0">
            <a:spAutoFit/>
          </a:bodyPr>
          <a:lstStyle/>
          <a:p>
            <a:r>
              <a:rPr lang="en-US" sz="2400" b="1" dirty="0" smtClean="0">
                <a:solidFill>
                  <a:schemeClr val="bg2"/>
                </a:solidFill>
              </a:rPr>
              <a:t>Actual Measurement: 2.5”</a:t>
            </a:r>
            <a:endParaRPr lang="en-US" sz="2400" b="1" dirty="0">
              <a:solidFill>
                <a:schemeClr val="bg2"/>
              </a:solidFill>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226" y="2495161"/>
            <a:ext cx="7750662" cy="951567"/>
          </a:xfrm>
          <a:prstGeom prst="rect">
            <a:avLst/>
          </a:prstGeom>
          <a:effectLst>
            <a:outerShdw blurRad="50800" dist="63500" dir="2700000" algn="tl" rotWithShape="0">
              <a:prstClr val="black">
                <a:alpha val="40000"/>
              </a:prstClr>
            </a:outerShdw>
          </a:effectLst>
        </p:spPr>
      </p:pic>
      <p:cxnSp>
        <p:nvCxnSpPr>
          <p:cNvPr id="14" name="Straight Connector 13"/>
          <p:cNvCxnSpPr/>
          <p:nvPr/>
        </p:nvCxnSpPr>
        <p:spPr>
          <a:xfrm flipV="1">
            <a:off x="878960" y="1869132"/>
            <a:ext cx="0" cy="607368"/>
          </a:xfrm>
          <a:prstGeom prst="line">
            <a:avLst/>
          </a:prstGeom>
          <a:ln w="38100" cmpd="sng">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2353340" y="1887793"/>
            <a:ext cx="0" cy="607368"/>
          </a:xfrm>
          <a:prstGeom prst="line">
            <a:avLst/>
          </a:prstGeom>
          <a:ln w="38100" cmpd="sng">
            <a:solidFill>
              <a:schemeClr val="bg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1022323"/>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571500"/>
            <a:ext cx="2728962" cy="4381500"/>
          </a:xfrm>
          <a:prstGeom prst="rect">
            <a:avLst/>
          </a:prstGeom>
          <a:effectLst>
            <a:outerShdw blurRad="50800" dist="38100" dir="2700000" algn="tl" rotWithShape="0">
              <a:prstClr val="black">
                <a:alpha val="40000"/>
              </a:prstClr>
            </a:outerShdw>
          </a:effectLst>
        </p:spPr>
      </p:pic>
      <p:sp>
        <p:nvSpPr>
          <p:cNvPr id="6" name="TextBox 5"/>
          <p:cNvSpPr txBox="1"/>
          <p:nvPr/>
        </p:nvSpPr>
        <p:spPr>
          <a:xfrm>
            <a:off x="2961106" y="1028700"/>
            <a:ext cx="3592094" cy="461665"/>
          </a:xfrm>
          <a:prstGeom prst="rect">
            <a:avLst/>
          </a:prstGeom>
          <a:noFill/>
        </p:spPr>
        <p:txBody>
          <a:bodyPr wrap="square" rtlCol="0">
            <a:spAutoFit/>
          </a:bodyPr>
          <a:lstStyle/>
          <a:p>
            <a:r>
              <a:rPr lang="en-US" sz="2400" dirty="0" err="1" smtClean="0">
                <a:solidFill>
                  <a:schemeClr val="bg1"/>
                </a:solidFill>
                <a:latin typeface="Century Gothic" pitchFamily="34" charset="0"/>
              </a:rPr>
              <a:t>Tol</a:t>
            </a:r>
            <a:r>
              <a:rPr lang="en-US" sz="2400" dirty="0" smtClean="0">
                <a:solidFill>
                  <a:schemeClr val="bg1"/>
                </a:solidFill>
                <a:latin typeface="Century Gothic" pitchFamily="34" charset="0"/>
              </a:rPr>
              <a:t>: Dia. 2.500” ± 0.080”</a:t>
            </a:r>
            <a:endParaRPr lang="en-US" sz="2400" dirty="0">
              <a:solidFill>
                <a:schemeClr val="bg1"/>
              </a:solidFill>
              <a:latin typeface="Century Gothic" pitchFamily="34" charset="0"/>
            </a:endParaRPr>
          </a:p>
        </p:txBody>
      </p:sp>
      <p:sp>
        <p:nvSpPr>
          <p:cNvPr id="7" name="Freeform 6"/>
          <p:cNvSpPr/>
          <p:nvPr/>
        </p:nvSpPr>
        <p:spPr>
          <a:xfrm>
            <a:off x="2353340" y="1261728"/>
            <a:ext cx="694659" cy="1027814"/>
          </a:xfrm>
          <a:custGeom>
            <a:avLst/>
            <a:gdLst>
              <a:gd name="connsiteX0" fmla="*/ 680483 w 680483"/>
              <a:gd name="connsiteY0" fmla="*/ 0 h 618237"/>
              <a:gd name="connsiteX1" fmla="*/ 248093 w 680483"/>
              <a:gd name="connsiteY1" fmla="*/ 616688 h 618237"/>
              <a:gd name="connsiteX2" fmla="*/ 205562 w 680483"/>
              <a:gd name="connsiteY2" fmla="*/ 177209 h 618237"/>
              <a:gd name="connsiteX3" fmla="*/ 0 w 680483"/>
              <a:gd name="connsiteY3" fmla="*/ 212651 h 618237"/>
              <a:gd name="connsiteX0" fmla="*/ 680483 w 680483"/>
              <a:gd name="connsiteY0" fmla="*/ 0 h 632081"/>
              <a:gd name="connsiteX1" fmla="*/ 531627 w 680483"/>
              <a:gd name="connsiteY1" fmla="*/ 482009 h 632081"/>
              <a:gd name="connsiteX2" fmla="*/ 248093 w 680483"/>
              <a:gd name="connsiteY2" fmla="*/ 616688 h 632081"/>
              <a:gd name="connsiteX3" fmla="*/ 205562 w 680483"/>
              <a:gd name="connsiteY3" fmla="*/ 177209 h 632081"/>
              <a:gd name="connsiteX4" fmla="*/ 0 w 680483"/>
              <a:gd name="connsiteY4" fmla="*/ 212651 h 632081"/>
              <a:gd name="connsiteX0" fmla="*/ 680483 w 680483"/>
              <a:gd name="connsiteY0" fmla="*/ 49871 h 544126"/>
              <a:gd name="connsiteX1" fmla="*/ 531627 w 680483"/>
              <a:gd name="connsiteY1" fmla="*/ 531880 h 544126"/>
              <a:gd name="connsiteX2" fmla="*/ 375683 w 680483"/>
              <a:gd name="connsiteY2" fmla="*/ 7340 h 544126"/>
              <a:gd name="connsiteX3" fmla="*/ 205562 w 680483"/>
              <a:gd name="connsiteY3" fmla="*/ 227080 h 544126"/>
              <a:gd name="connsiteX4" fmla="*/ 0 w 680483"/>
              <a:gd name="connsiteY4" fmla="*/ 262522 h 544126"/>
              <a:gd name="connsiteX0" fmla="*/ 680483 w 680483"/>
              <a:gd name="connsiteY0" fmla="*/ 47957 h 542104"/>
              <a:gd name="connsiteX1" fmla="*/ 531627 w 680483"/>
              <a:gd name="connsiteY1" fmla="*/ 529966 h 542104"/>
              <a:gd name="connsiteX2" fmla="*/ 375683 w 680483"/>
              <a:gd name="connsiteY2" fmla="*/ 5426 h 542104"/>
              <a:gd name="connsiteX3" fmla="*/ 0 w 680483"/>
              <a:gd name="connsiteY3" fmla="*/ 260608 h 542104"/>
              <a:gd name="connsiteX0" fmla="*/ 680483 w 680483"/>
              <a:gd name="connsiteY0" fmla="*/ 49871 h 544126"/>
              <a:gd name="connsiteX1" fmla="*/ 531627 w 680483"/>
              <a:gd name="connsiteY1" fmla="*/ 531880 h 544126"/>
              <a:gd name="connsiteX2" fmla="*/ 375683 w 680483"/>
              <a:gd name="connsiteY2" fmla="*/ 7340 h 544126"/>
              <a:gd name="connsiteX3" fmla="*/ 205562 w 680483"/>
              <a:gd name="connsiteY3" fmla="*/ 227080 h 544126"/>
              <a:gd name="connsiteX4" fmla="*/ 0 w 680483"/>
              <a:gd name="connsiteY4" fmla="*/ 262522 h 544126"/>
              <a:gd name="connsiteX0" fmla="*/ 680483 w 680483"/>
              <a:gd name="connsiteY0" fmla="*/ 42573 h 535867"/>
              <a:gd name="connsiteX1" fmla="*/ 531627 w 680483"/>
              <a:gd name="connsiteY1" fmla="*/ 524582 h 535867"/>
              <a:gd name="connsiteX2" fmla="*/ 375683 w 680483"/>
              <a:gd name="connsiteY2" fmla="*/ 42 h 535867"/>
              <a:gd name="connsiteX3" fmla="*/ 205562 w 680483"/>
              <a:gd name="connsiteY3" fmla="*/ 219782 h 535867"/>
              <a:gd name="connsiteX4" fmla="*/ 0 w 680483"/>
              <a:gd name="connsiteY4" fmla="*/ 255224 h 535867"/>
              <a:gd name="connsiteX0" fmla="*/ 680483 w 680483"/>
              <a:gd name="connsiteY0" fmla="*/ 42573 h 535867"/>
              <a:gd name="connsiteX1" fmla="*/ 531627 w 680483"/>
              <a:gd name="connsiteY1" fmla="*/ 524582 h 535867"/>
              <a:gd name="connsiteX2" fmla="*/ 375683 w 680483"/>
              <a:gd name="connsiteY2" fmla="*/ 42 h 535867"/>
              <a:gd name="connsiteX3" fmla="*/ 205562 w 680483"/>
              <a:gd name="connsiteY3" fmla="*/ 219782 h 535867"/>
              <a:gd name="connsiteX4" fmla="*/ 0 w 680483"/>
              <a:gd name="connsiteY4" fmla="*/ 255224 h 535867"/>
              <a:gd name="connsiteX0" fmla="*/ 680483 w 680483"/>
              <a:gd name="connsiteY0" fmla="*/ 42579 h 524742"/>
              <a:gd name="connsiteX1" fmla="*/ 531627 w 680483"/>
              <a:gd name="connsiteY1" fmla="*/ 524588 h 524742"/>
              <a:gd name="connsiteX2" fmla="*/ 375683 w 680483"/>
              <a:gd name="connsiteY2" fmla="*/ 48 h 524742"/>
              <a:gd name="connsiteX3" fmla="*/ 205562 w 680483"/>
              <a:gd name="connsiteY3" fmla="*/ 219788 h 524742"/>
              <a:gd name="connsiteX4" fmla="*/ 0 w 680483"/>
              <a:gd name="connsiteY4" fmla="*/ 255230 h 524742"/>
              <a:gd name="connsiteX0" fmla="*/ 680483 w 680483"/>
              <a:gd name="connsiteY0" fmla="*/ 42579 h 524742"/>
              <a:gd name="connsiteX1" fmla="*/ 531627 w 680483"/>
              <a:gd name="connsiteY1" fmla="*/ 524588 h 524742"/>
              <a:gd name="connsiteX2" fmla="*/ 375683 w 680483"/>
              <a:gd name="connsiteY2" fmla="*/ 48 h 524742"/>
              <a:gd name="connsiteX3" fmla="*/ 205562 w 680483"/>
              <a:gd name="connsiteY3" fmla="*/ 219788 h 524742"/>
              <a:gd name="connsiteX4" fmla="*/ 0 w 680483"/>
              <a:gd name="connsiteY4" fmla="*/ 255230 h 524742"/>
              <a:gd name="connsiteX0" fmla="*/ 680483 w 680483"/>
              <a:gd name="connsiteY0" fmla="*/ 42579 h 524742"/>
              <a:gd name="connsiteX1" fmla="*/ 531627 w 680483"/>
              <a:gd name="connsiteY1" fmla="*/ 524588 h 524742"/>
              <a:gd name="connsiteX2" fmla="*/ 375683 w 680483"/>
              <a:gd name="connsiteY2" fmla="*/ 48 h 524742"/>
              <a:gd name="connsiteX3" fmla="*/ 205562 w 680483"/>
              <a:gd name="connsiteY3" fmla="*/ 219788 h 524742"/>
              <a:gd name="connsiteX4" fmla="*/ 0 w 680483"/>
              <a:gd name="connsiteY4" fmla="*/ 255230 h 524742"/>
              <a:gd name="connsiteX0" fmla="*/ 680483 w 680483"/>
              <a:gd name="connsiteY0" fmla="*/ 50332 h 262983"/>
              <a:gd name="connsiteX1" fmla="*/ 375683 w 680483"/>
              <a:gd name="connsiteY1" fmla="*/ 7801 h 262983"/>
              <a:gd name="connsiteX2" fmla="*/ 205562 w 680483"/>
              <a:gd name="connsiteY2" fmla="*/ 227541 h 262983"/>
              <a:gd name="connsiteX3" fmla="*/ 0 w 680483"/>
              <a:gd name="connsiteY3" fmla="*/ 262983 h 262983"/>
              <a:gd name="connsiteX0" fmla="*/ 680483 w 680483"/>
              <a:gd name="connsiteY0" fmla="*/ 0 h 212651"/>
              <a:gd name="connsiteX1" fmla="*/ 205562 w 680483"/>
              <a:gd name="connsiteY1" fmla="*/ 177209 h 212651"/>
              <a:gd name="connsiteX2" fmla="*/ 0 w 680483"/>
              <a:gd name="connsiteY2" fmla="*/ 212651 h 212651"/>
              <a:gd name="connsiteX0" fmla="*/ 680483 w 680483"/>
              <a:gd name="connsiteY0" fmla="*/ 0 h 212651"/>
              <a:gd name="connsiteX1" fmla="*/ 439479 w 680483"/>
              <a:gd name="connsiteY1" fmla="*/ 170123 h 212651"/>
              <a:gd name="connsiteX2" fmla="*/ 205562 w 680483"/>
              <a:gd name="connsiteY2" fmla="*/ 177209 h 212651"/>
              <a:gd name="connsiteX3" fmla="*/ 0 w 680483"/>
              <a:gd name="connsiteY3" fmla="*/ 212651 h 212651"/>
              <a:gd name="connsiteX0" fmla="*/ 680483 w 680483"/>
              <a:gd name="connsiteY0" fmla="*/ 0 h 212651"/>
              <a:gd name="connsiteX1" fmla="*/ 439479 w 680483"/>
              <a:gd name="connsiteY1" fmla="*/ 170123 h 212651"/>
              <a:gd name="connsiteX2" fmla="*/ 0 w 680483"/>
              <a:gd name="connsiteY2" fmla="*/ 212651 h 212651"/>
              <a:gd name="connsiteX0" fmla="*/ 680483 w 680483"/>
              <a:gd name="connsiteY0" fmla="*/ 0 h 212651"/>
              <a:gd name="connsiteX1" fmla="*/ 439479 w 680483"/>
              <a:gd name="connsiteY1" fmla="*/ 170123 h 212651"/>
              <a:gd name="connsiteX2" fmla="*/ 0 w 680483"/>
              <a:gd name="connsiteY2" fmla="*/ 212651 h 212651"/>
              <a:gd name="connsiteX0" fmla="*/ 680483 w 680483"/>
              <a:gd name="connsiteY0" fmla="*/ 0 h 212651"/>
              <a:gd name="connsiteX1" fmla="*/ 439479 w 680483"/>
              <a:gd name="connsiteY1" fmla="*/ 170123 h 212651"/>
              <a:gd name="connsiteX2" fmla="*/ 0 w 680483"/>
              <a:gd name="connsiteY2" fmla="*/ 212651 h 212651"/>
              <a:gd name="connsiteX0" fmla="*/ 680483 w 680483"/>
              <a:gd name="connsiteY0" fmla="*/ 0 h 222624"/>
              <a:gd name="connsiteX1" fmla="*/ 439479 w 680483"/>
              <a:gd name="connsiteY1" fmla="*/ 170123 h 222624"/>
              <a:gd name="connsiteX2" fmla="*/ 0 w 680483"/>
              <a:gd name="connsiteY2" fmla="*/ 212651 h 222624"/>
              <a:gd name="connsiteX0" fmla="*/ 680483 w 680483"/>
              <a:gd name="connsiteY0" fmla="*/ 0 h 222624"/>
              <a:gd name="connsiteX1" fmla="*/ 439479 w 680483"/>
              <a:gd name="connsiteY1" fmla="*/ 170123 h 222624"/>
              <a:gd name="connsiteX2" fmla="*/ 0 w 680483"/>
              <a:gd name="connsiteY2" fmla="*/ 212651 h 222624"/>
              <a:gd name="connsiteX0" fmla="*/ 680483 w 680483"/>
              <a:gd name="connsiteY0" fmla="*/ 0 h 214227"/>
              <a:gd name="connsiteX1" fmla="*/ 340242 w 680483"/>
              <a:gd name="connsiteY1" fmla="*/ 148858 h 214227"/>
              <a:gd name="connsiteX2" fmla="*/ 0 w 680483"/>
              <a:gd name="connsiteY2" fmla="*/ 212651 h 214227"/>
              <a:gd name="connsiteX0" fmla="*/ 694659 w 694659"/>
              <a:gd name="connsiteY0" fmla="*/ 0 h 1060538"/>
              <a:gd name="connsiteX1" fmla="*/ 340242 w 694659"/>
              <a:gd name="connsiteY1" fmla="*/ 964021 h 1060538"/>
              <a:gd name="connsiteX2" fmla="*/ 0 w 694659"/>
              <a:gd name="connsiteY2" fmla="*/ 1027814 h 1060538"/>
              <a:gd name="connsiteX0" fmla="*/ 694659 w 694659"/>
              <a:gd name="connsiteY0" fmla="*/ 0 h 1060538"/>
              <a:gd name="connsiteX1" fmla="*/ 340242 w 694659"/>
              <a:gd name="connsiteY1" fmla="*/ 964021 h 1060538"/>
              <a:gd name="connsiteX2" fmla="*/ 0 w 694659"/>
              <a:gd name="connsiteY2" fmla="*/ 1027814 h 1060538"/>
              <a:gd name="connsiteX0" fmla="*/ 694659 w 694659"/>
              <a:gd name="connsiteY0" fmla="*/ 0 h 1027814"/>
              <a:gd name="connsiteX1" fmla="*/ 439479 w 694659"/>
              <a:gd name="connsiteY1" fmla="*/ 673398 h 1027814"/>
              <a:gd name="connsiteX2" fmla="*/ 0 w 694659"/>
              <a:gd name="connsiteY2" fmla="*/ 1027814 h 1027814"/>
            </a:gdLst>
            <a:ahLst/>
            <a:cxnLst>
              <a:cxn ang="0">
                <a:pos x="connsiteX0" y="connsiteY0"/>
              </a:cxn>
              <a:cxn ang="0">
                <a:pos x="connsiteX1" y="connsiteY1"/>
              </a:cxn>
              <a:cxn ang="0">
                <a:pos x="connsiteX2" y="connsiteY2"/>
              </a:cxn>
            </a:cxnLst>
            <a:rect l="l" t="t" r="r" b="b"/>
            <a:pathLst>
              <a:path w="694659" h="1027814">
                <a:moveTo>
                  <a:pt x="694659" y="0"/>
                </a:moveTo>
                <a:cubicBezTo>
                  <a:pt x="435932" y="5906"/>
                  <a:pt x="555256" y="502096"/>
                  <a:pt x="439479" y="673398"/>
                </a:cubicBezTo>
                <a:cubicBezTo>
                  <a:pt x="323703" y="844700"/>
                  <a:pt x="282944" y="1026043"/>
                  <a:pt x="0" y="1027814"/>
                </a:cubicBezTo>
              </a:path>
            </a:pathLst>
          </a:custGeom>
          <a:noFill/>
          <a:ln>
            <a:solidFill>
              <a:schemeClr val="bg1"/>
            </a:solidFill>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048000" y="1638300"/>
            <a:ext cx="4076757" cy="461665"/>
          </a:xfrm>
          <a:prstGeom prst="rect">
            <a:avLst/>
          </a:prstGeom>
          <a:noFill/>
        </p:spPr>
        <p:txBody>
          <a:bodyPr wrap="none" rtlCol="0">
            <a:spAutoFit/>
          </a:bodyPr>
          <a:lstStyle/>
          <a:p>
            <a:r>
              <a:rPr lang="en-US" sz="2400" b="1" dirty="0" smtClean="0">
                <a:solidFill>
                  <a:schemeClr val="bg2"/>
                </a:solidFill>
              </a:rPr>
              <a:t>Actual Measurement: 2.5”</a:t>
            </a:r>
            <a:endParaRPr lang="en-US" sz="2400" b="1" dirty="0">
              <a:solidFill>
                <a:schemeClr val="bg2"/>
              </a:solidFill>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226" y="2495161"/>
            <a:ext cx="7750662" cy="951567"/>
          </a:xfrm>
          <a:prstGeom prst="rect">
            <a:avLst/>
          </a:prstGeom>
          <a:effectLst>
            <a:outerShdw blurRad="50800" dist="63500" dir="2700000" algn="tl" rotWithShape="0">
              <a:prstClr val="black">
                <a:alpha val="40000"/>
              </a:prstClr>
            </a:outerShdw>
          </a:effectLst>
        </p:spPr>
      </p:pic>
      <p:cxnSp>
        <p:nvCxnSpPr>
          <p:cNvPr id="14" name="Straight Connector 13"/>
          <p:cNvCxnSpPr/>
          <p:nvPr/>
        </p:nvCxnSpPr>
        <p:spPr>
          <a:xfrm flipV="1">
            <a:off x="878960" y="1869132"/>
            <a:ext cx="0" cy="607368"/>
          </a:xfrm>
          <a:prstGeom prst="line">
            <a:avLst/>
          </a:prstGeom>
          <a:ln w="38100" cmpd="sng">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2353340" y="1887793"/>
            <a:ext cx="0" cy="607368"/>
          </a:xfrm>
          <a:prstGeom prst="line">
            <a:avLst/>
          </a:prstGeom>
          <a:ln w="38100" cmpd="sng">
            <a:solidFill>
              <a:schemeClr val="bg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8427799"/>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ul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669" y="114300"/>
            <a:ext cx="7750662" cy="951567"/>
          </a:xfrm>
          <a:prstGeom prst="rect">
            <a:avLst/>
          </a:prstGeom>
          <a:effectLst>
            <a:outerShdw blurRad="50800" dist="63500" dir="2700000" algn="tl" rotWithShape="0">
              <a:prstClr val="black">
                <a:alpha val="40000"/>
              </a:prstClr>
            </a:outerShdw>
          </a:effectLst>
        </p:spPr>
      </p:pic>
      <p:pic>
        <p:nvPicPr>
          <p:cNvPr id="3" name="TopShaf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005" y="1181100"/>
            <a:ext cx="874395" cy="1403890"/>
          </a:xfrm>
          <a:prstGeom prst="rect">
            <a:avLst/>
          </a:prstGeom>
          <a:effectLst>
            <a:outerShdw blurRad="50800" dist="38100" dir="2700000" algn="tl" rotWithShape="0">
              <a:prstClr val="black">
                <a:alpha val="40000"/>
              </a:prstClr>
            </a:outerShdw>
          </a:effectLst>
        </p:spPr>
      </p:pic>
      <p:pic>
        <p:nvPicPr>
          <p:cNvPr id="4" name="MidShaf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005" y="2701383"/>
            <a:ext cx="874395" cy="1403890"/>
          </a:xfrm>
          <a:prstGeom prst="rect">
            <a:avLst/>
          </a:prstGeom>
          <a:effectLst>
            <a:outerShdw blurRad="50800" dist="38100" dir="2700000" algn="tl" rotWithShape="0">
              <a:prstClr val="black">
                <a:alpha val="40000"/>
              </a:prstClr>
            </a:outerShdw>
          </a:effectLst>
        </p:spPr>
      </p:pic>
      <p:pic>
        <p:nvPicPr>
          <p:cNvPr id="5" name="BottomShaf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005" y="4221667"/>
            <a:ext cx="874395" cy="1403890"/>
          </a:xfrm>
          <a:prstGeom prst="rect">
            <a:avLst/>
          </a:prstGeom>
          <a:effectLst>
            <a:outerShdw blurRad="50800" dist="38100" dir="2700000" algn="tl" rotWithShape="0">
              <a:prstClr val="black">
                <a:alpha val="40000"/>
              </a:prstClr>
            </a:outerShdw>
          </a:effectLst>
        </p:spPr>
      </p:pic>
      <p:sp>
        <p:nvSpPr>
          <p:cNvPr id="6" name="TextBox 5"/>
          <p:cNvSpPr txBox="1"/>
          <p:nvPr/>
        </p:nvSpPr>
        <p:spPr>
          <a:xfrm>
            <a:off x="1366284" y="1652212"/>
            <a:ext cx="3592094" cy="461665"/>
          </a:xfrm>
          <a:prstGeom prst="rect">
            <a:avLst/>
          </a:prstGeom>
          <a:noFill/>
        </p:spPr>
        <p:txBody>
          <a:bodyPr wrap="square" rtlCol="0">
            <a:spAutoFit/>
          </a:bodyPr>
          <a:lstStyle/>
          <a:p>
            <a:r>
              <a:rPr lang="en-US" sz="2400" dirty="0" err="1" smtClean="0">
                <a:solidFill>
                  <a:schemeClr val="bg1"/>
                </a:solidFill>
                <a:latin typeface="Century Gothic" pitchFamily="34" charset="0"/>
              </a:rPr>
              <a:t>Tol</a:t>
            </a:r>
            <a:r>
              <a:rPr lang="en-US" sz="2400" dirty="0" smtClean="0">
                <a:solidFill>
                  <a:schemeClr val="bg1"/>
                </a:solidFill>
                <a:latin typeface="Century Gothic" pitchFamily="34" charset="0"/>
              </a:rPr>
              <a:t>: Dia. 2.500” ± 0.004”</a:t>
            </a:r>
            <a:endParaRPr lang="en-US" sz="2400" dirty="0">
              <a:solidFill>
                <a:schemeClr val="bg1"/>
              </a:solidFill>
              <a:latin typeface="Century Gothic" pitchFamily="34" charset="0"/>
            </a:endParaRPr>
          </a:p>
        </p:txBody>
      </p:sp>
      <p:sp>
        <p:nvSpPr>
          <p:cNvPr id="7" name="TextBox 6"/>
          <p:cNvSpPr txBox="1"/>
          <p:nvPr/>
        </p:nvSpPr>
        <p:spPr>
          <a:xfrm>
            <a:off x="1366284" y="3172495"/>
            <a:ext cx="3592094" cy="461665"/>
          </a:xfrm>
          <a:prstGeom prst="rect">
            <a:avLst/>
          </a:prstGeom>
          <a:noFill/>
        </p:spPr>
        <p:txBody>
          <a:bodyPr wrap="square" rtlCol="0">
            <a:spAutoFit/>
          </a:bodyPr>
          <a:lstStyle/>
          <a:p>
            <a:r>
              <a:rPr lang="en-US" sz="2400" dirty="0" err="1" smtClean="0">
                <a:solidFill>
                  <a:schemeClr val="bg1"/>
                </a:solidFill>
                <a:latin typeface="Century Gothic" pitchFamily="34" charset="0"/>
              </a:rPr>
              <a:t>Tol</a:t>
            </a:r>
            <a:r>
              <a:rPr lang="en-US" sz="2400" dirty="0" smtClean="0">
                <a:solidFill>
                  <a:schemeClr val="bg1"/>
                </a:solidFill>
                <a:latin typeface="Century Gothic" pitchFamily="34" charset="0"/>
              </a:rPr>
              <a:t>: Dia. 2.500” ± 0.500”</a:t>
            </a:r>
            <a:endParaRPr lang="en-US" sz="2400" dirty="0">
              <a:solidFill>
                <a:schemeClr val="bg1"/>
              </a:solidFill>
              <a:latin typeface="Century Gothic" pitchFamily="34" charset="0"/>
            </a:endParaRPr>
          </a:p>
        </p:txBody>
      </p:sp>
      <p:sp>
        <p:nvSpPr>
          <p:cNvPr id="8" name="TextBox 7"/>
          <p:cNvSpPr txBox="1"/>
          <p:nvPr/>
        </p:nvSpPr>
        <p:spPr>
          <a:xfrm>
            <a:off x="1366284" y="4692779"/>
            <a:ext cx="3592094" cy="461665"/>
          </a:xfrm>
          <a:prstGeom prst="rect">
            <a:avLst/>
          </a:prstGeom>
          <a:noFill/>
        </p:spPr>
        <p:txBody>
          <a:bodyPr wrap="square" rtlCol="0">
            <a:spAutoFit/>
          </a:bodyPr>
          <a:lstStyle/>
          <a:p>
            <a:r>
              <a:rPr lang="en-US" sz="2400" dirty="0" err="1" smtClean="0">
                <a:solidFill>
                  <a:schemeClr val="bg1"/>
                </a:solidFill>
                <a:latin typeface="Century Gothic" pitchFamily="34" charset="0"/>
              </a:rPr>
              <a:t>Tol</a:t>
            </a:r>
            <a:r>
              <a:rPr lang="en-US" sz="2400" dirty="0" smtClean="0">
                <a:solidFill>
                  <a:schemeClr val="bg1"/>
                </a:solidFill>
                <a:latin typeface="Century Gothic" pitchFamily="34" charset="0"/>
              </a:rPr>
              <a:t>: Dia. 2.500” ± 0.080”</a:t>
            </a:r>
            <a:endParaRPr lang="en-US" sz="2400" dirty="0">
              <a:solidFill>
                <a:schemeClr val="bg1"/>
              </a:solidFill>
              <a:latin typeface="Century Gothic" pitchFamily="34" charset="0"/>
            </a:endParaRPr>
          </a:p>
        </p:txBody>
      </p:sp>
      <p:sp>
        <p:nvSpPr>
          <p:cNvPr id="10" name="Rectangle 9"/>
          <p:cNvSpPr/>
          <p:nvPr/>
        </p:nvSpPr>
        <p:spPr>
          <a:xfrm>
            <a:off x="146961" y="1162508"/>
            <a:ext cx="1422482" cy="1422482"/>
          </a:xfrm>
          <a:prstGeom prst="rect">
            <a:avLst/>
          </a:prstGeom>
          <a:blipFill dpi="0" rotWithShape="1">
            <a:blip r:embed="rId5">
              <a:alphaModFix amt="5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04800" y="2690096"/>
            <a:ext cx="1426464" cy="1426464"/>
          </a:xfrm>
          <a:prstGeom prst="rect">
            <a:avLst/>
          </a:prstGeom>
          <a:blipFill dpi="0" rotWithShape="1">
            <a:blip r:embed="rId6">
              <a:alphaModFix amt="7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a:spLocks noChangeAspect="1"/>
          </p:cNvSpPr>
          <p:nvPr/>
        </p:nvSpPr>
        <p:spPr>
          <a:xfrm>
            <a:off x="463356" y="4210380"/>
            <a:ext cx="789691" cy="1426464"/>
          </a:xfrm>
          <a:prstGeom prst="rect">
            <a:avLst/>
          </a:prstGeom>
          <a:blipFill dpi="0" rotWithShape="1">
            <a:blip r:embed="rId7">
              <a:alphaModFix amt="6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775953" y="359250"/>
            <a:ext cx="3592094" cy="461665"/>
          </a:xfrm>
          <a:prstGeom prst="rect">
            <a:avLst/>
          </a:prstGeom>
          <a:noFill/>
        </p:spPr>
        <p:txBody>
          <a:bodyPr wrap="square" rtlCol="0">
            <a:spAutoFit/>
          </a:bodyPr>
          <a:lstStyle/>
          <a:p>
            <a:pPr algn="ctr"/>
            <a:r>
              <a:rPr lang="en-US" sz="2400" b="1" dirty="0" smtClean="0">
                <a:solidFill>
                  <a:schemeClr val="bg1"/>
                </a:solidFill>
                <a:latin typeface="Century Gothic" pitchFamily="34" charset="0"/>
              </a:rPr>
              <a:t>± </a:t>
            </a:r>
            <a:r>
              <a:rPr lang="en-US" sz="2400" b="1" dirty="0" err="1" smtClean="0">
                <a:solidFill>
                  <a:schemeClr val="bg1"/>
                </a:solidFill>
                <a:latin typeface="Century Gothic" pitchFamily="34" charset="0"/>
              </a:rPr>
              <a:t>x.xxx</a:t>
            </a:r>
            <a:r>
              <a:rPr lang="en-US" sz="2400" b="1" dirty="0" smtClean="0">
                <a:solidFill>
                  <a:schemeClr val="bg1"/>
                </a:solidFill>
                <a:latin typeface="Century Gothic" pitchFamily="34" charset="0"/>
              </a:rPr>
              <a:t>”</a:t>
            </a:r>
            <a:endParaRPr lang="en-US" sz="2400" b="1" dirty="0">
              <a:solidFill>
                <a:schemeClr val="bg1"/>
              </a:solidFill>
              <a:latin typeface="Century Gothic" pitchFamily="34" charset="0"/>
            </a:endParaRPr>
          </a:p>
        </p:txBody>
      </p:sp>
    </p:spTree>
    <p:extLst>
      <p:ext uri="{BB962C8B-B14F-4D97-AF65-F5344CB8AC3E}">
        <p14:creationId xmlns:p14="http://schemas.microsoft.com/office/powerpoint/2010/main" val="9497381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290">
                                          <p:stCondLst>
                                            <p:cond delay="0"/>
                                          </p:stCondLst>
                                        </p:cTn>
                                        <p:tgtEl>
                                          <p:spTgt spid="10"/>
                                        </p:tgtEl>
                                      </p:cBhvr>
                                    </p:animEffect>
                                    <p:anim calcmode="lin" valueType="num">
                                      <p:cBhvr>
                                        <p:cTn id="26"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10"/>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31" dur="13">
                                          <p:stCondLst>
                                            <p:cond delay="325"/>
                                          </p:stCondLst>
                                        </p:cTn>
                                        <p:tgtEl>
                                          <p:spTgt spid="10"/>
                                        </p:tgtEl>
                                      </p:cBhvr>
                                      <p:to x="100000" y="60000"/>
                                    </p:animScale>
                                    <p:animScale>
                                      <p:cBhvr>
                                        <p:cTn id="32" dur="83" decel="50000">
                                          <p:stCondLst>
                                            <p:cond delay="338"/>
                                          </p:stCondLst>
                                        </p:cTn>
                                        <p:tgtEl>
                                          <p:spTgt spid="10"/>
                                        </p:tgtEl>
                                      </p:cBhvr>
                                      <p:to x="100000" y="100000"/>
                                    </p:animScale>
                                    <p:animScale>
                                      <p:cBhvr>
                                        <p:cTn id="33" dur="13">
                                          <p:stCondLst>
                                            <p:cond delay="656"/>
                                          </p:stCondLst>
                                        </p:cTn>
                                        <p:tgtEl>
                                          <p:spTgt spid="10"/>
                                        </p:tgtEl>
                                      </p:cBhvr>
                                      <p:to x="100000" y="80000"/>
                                    </p:animScale>
                                    <p:animScale>
                                      <p:cBhvr>
                                        <p:cTn id="34" dur="83" decel="50000">
                                          <p:stCondLst>
                                            <p:cond delay="669"/>
                                          </p:stCondLst>
                                        </p:cTn>
                                        <p:tgtEl>
                                          <p:spTgt spid="10"/>
                                        </p:tgtEl>
                                      </p:cBhvr>
                                      <p:to x="100000" y="100000"/>
                                    </p:animScale>
                                    <p:animScale>
                                      <p:cBhvr>
                                        <p:cTn id="35" dur="13">
                                          <p:stCondLst>
                                            <p:cond delay="821"/>
                                          </p:stCondLst>
                                        </p:cTn>
                                        <p:tgtEl>
                                          <p:spTgt spid="10"/>
                                        </p:tgtEl>
                                      </p:cBhvr>
                                      <p:to x="100000" y="90000"/>
                                    </p:animScale>
                                    <p:animScale>
                                      <p:cBhvr>
                                        <p:cTn id="36" dur="83" decel="50000">
                                          <p:stCondLst>
                                            <p:cond delay="834"/>
                                          </p:stCondLst>
                                        </p:cTn>
                                        <p:tgtEl>
                                          <p:spTgt spid="10"/>
                                        </p:tgtEl>
                                      </p:cBhvr>
                                      <p:to x="100000" y="100000"/>
                                    </p:animScale>
                                    <p:animScale>
                                      <p:cBhvr>
                                        <p:cTn id="37" dur="13">
                                          <p:stCondLst>
                                            <p:cond delay="904"/>
                                          </p:stCondLst>
                                        </p:cTn>
                                        <p:tgtEl>
                                          <p:spTgt spid="10"/>
                                        </p:tgtEl>
                                      </p:cBhvr>
                                      <p:to x="100000" y="95000"/>
                                    </p:animScale>
                                    <p:animScale>
                                      <p:cBhvr>
                                        <p:cTn id="38" dur="83" decel="50000">
                                          <p:stCondLst>
                                            <p:cond delay="917"/>
                                          </p:stCondLst>
                                        </p:cTn>
                                        <p:tgtEl>
                                          <p:spTgt spid="10"/>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down)">
                                      <p:cBhvr>
                                        <p:cTn id="51" dur="290">
                                          <p:stCondLst>
                                            <p:cond delay="0"/>
                                          </p:stCondLst>
                                        </p:cTn>
                                        <p:tgtEl>
                                          <p:spTgt spid="12"/>
                                        </p:tgtEl>
                                      </p:cBhvr>
                                    </p:animEffect>
                                    <p:anim calcmode="lin" valueType="num">
                                      <p:cBhvr>
                                        <p:cTn id="52"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53"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4"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55"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56"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57" dur="13">
                                          <p:stCondLst>
                                            <p:cond delay="325"/>
                                          </p:stCondLst>
                                        </p:cTn>
                                        <p:tgtEl>
                                          <p:spTgt spid="12"/>
                                        </p:tgtEl>
                                      </p:cBhvr>
                                      <p:to x="100000" y="60000"/>
                                    </p:animScale>
                                    <p:animScale>
                                      <p:cBhvr>
                                        <p:cTn id="58" dur="83" decel="50000">
                                          <p:stCondLst>
                                            <p:cond delay="338"/>
                                          </p:stCondLst>
                                        </p:cTn>
                                        <p:tgtEl>
                                          <p:spTgt spid="12"/>
                                        </p:tgtEl>
                                      </p:cBhvr>
                                      <p:to x="100000" y="100000"/>
                                    </p:animScale>
                                    <p:animScale>
                                      <p:cBhvr>
                                        <p:cTn id="59" dur="13">
                                          <p:stCondLst>
                                            <p:cond delay="656"/>
                                          </p:stCondLst>
                                        </p:cTn>
                                        <p:tgtEl>
                                          <p:spTgt spid="12"/>
                                        </p:tgtEl>
                                      </p:cBhvr>
                                      <p:to x="100000" y="80000"/>
                                    </p:animScale>
                                    <p:animScale>
                                      <p:cBhvr>
                                        <p:cTn id="60" dur="83" decel="50000">
                                          <p:stCondLst>
                                            <p:cond delay="669"/>
                                          </p:stCondLst>
                                        </p:cTn>
                                        <p:tgtEl>
                                          <p:spTgt spid="12"/>
                                        </p:tgtEl>
                                      </p:cBhvr>
                                      <p:to x="100000" y="100000"/>
                                    </p:animScale>
                                    <p:animScale>
                                      <p:cBhvr>
                                        <p:cTn id="61" dur="13">
                                          <p:stCondLst>
                                            <p:cond delay="821"/>
                                          </p:stCondLst>
                                        </p:cTn>
                                        <p:tgtEl>
                                          <p:spTgt spid="12"/>
                                        </p:tgtEl>
                                      </p:cBhvr>
                                      <p:to x="100000" y="90000"/>
                                    </p:animScale>
                                    <p:animScale>
                                      <p:cBhvr>
                                        <p:cTn id="62" dur="83" decel="50000">
                                          <p:stCondLst>
                                            <p:cond delay="834"/>
                                          </p:stCondLst>
                                        </p:cTn>
                                        <p:tgtEl>
                                          <p:spTgt spid="12"/>
                                        </p:tgtEl>
                                      </p:cBhvr>
                                      <p:to x="100000" y="100000"/>
                                    </p:animScale>
                                    <p:animScale>
                                      <p:cBhvr>
                                        <p:cTn id="63" dur="13">
                                          <p:stCondLst>
                                            <p:cond delay="904"/>
                                          </p:stCondLst>
                                        </p:cTn>
                                        <p:tgtEl>
                                          <p:spTgt spid="12"/>
                                        </p:tgtEl>
                                      </p:cBhvr>
                                      <p:to x="100000" y="95000"/>
                                    </p:animScale>
                                    <p:animScale>
                                      <p:cBhvr>
                                        <p:cTn id="64" dur="83" decel="50000">
                                          <p:stCondLst>
                                            <p:cond delay="917"/>
                                          </p:stCondLst>
                                        </p:cTn>
                                        <p:tgtEl>
                                          <p:spTgt spid="12"/>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fade">
                                      <p:cBhvr>
                                        <p:cTn id="69" dur="500"/>
                                        <p:tgtEl>
                                          <p:spTgt spid="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fade">
                                      <p:cBhvr>
                                        <p:cTn id="72" dur="500"/>
                                        <p:tgtEl>
                                          <p:spTgt spid="8"/>
                                        </p:tgtEl>
                                      </p:cBhvr>
                                    </p:animEffect>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wipe(down)">
                                      <p:cBhvr>
                                        <p:cTn id="77" dur="290">
                                          <p:stCondLst>
                                            <p:cond delay="0"/>
                                          </p:stCondLst>
                                        </p:cTn>
                                        <p:tgtEl>
                                          <p:spTgt spid="14"/>
                                        </p:tgtEl>
                                      </p:cBhvr>
                                    </p:animEffect>
                                    <p:anim calcmode="lin" valueType="num">
                                      <p:cBhvr>
                                        <p:cTn id="78"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79"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0"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81"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82"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83" dur="13">
                                          <p:stCondLst>
                                            <p:cond delay="325"/>
                                          </p:stCondLst>
                                        </p:cTn>
                                        <p:tgtEl>
                                          <p:spTgt spid="14"/>
                                        </p:tgtEl>
                                      </p:cBhvr>
                                      <p:to x="100000" y="60000"/>
                                    </p:animScale>
                                    <p:animScale>
                                      <p:cBhvr>
                                        <p:cTn id="84" dur="83" decel="50000">
                                          <p:stCondLst>
                                            <p:cond delay="338"/>
                                          </p:stCondLst>
                                        </p:cTn>
                                        <p:tgtEl>
                                          <p:spTgt spid="14"/>
                                        </p:tgtEl>
                                      </p:cBhvr>
                                      <p:to x="100000" y="100000"/>
                                    </p:animScale>
                                    <p:animScale>
                                      <p:cBhvr>
                                        <p:cTn id="85" dur="13">
                                          <p:stCondLst>
                                            <p:cond delay="656"/>
                                          </p:stCondLst>
                                        </p:cTn>
                                        <p:tgtEl>
                                          <p:spTgt spid="14"/>
                                        </p:tgtEl>
                                      </p:cBhvr>
                                      <p:to x="100000" y="80000"/>
                                    </p:animScale>
                                    <p:animScale>
                                      <p:cBhvr>
                                        <p:cTn id="86" dur="83" decel="50000">
                                          <p:stCondLst>
                                            <p:cond delay="669"/>
                                          </p:stCondLst>
                                        </p:cTn>
                                        <p:tgtEl>
                                          <p:spTgt spid="14"/>
                                        </p:tgtEl>
                                      </p:cBhvr>
                                      <p:to x="100000" y="100000"/>
                                    </p:animScale>
                                    <p:animScale>
                                      <p:cBhvr>
                                        <p:cTn id="87" dur="13">
                                          <p:stCondLst>
                                            <p:cond delay="821"/>
                                          </p:stCondLst>
                                        </p:cTn>
                                        <p:tgtEl>
                                          <p:spTgt spid="14"/>
                                        </p:tgtEl>
                                      </p:cBhvr>
                                      <p:to x="100000" y="90000"/>
                                    </p:animScale>
                                    <p:animScale>
                                      <p:cBhvr>
                                        <p:cTn id="88" dur="83" decel="50000">
                                          <p:stCondLst>
                                            <p:cond delay="834"/>
                                          </p:stCondLst>
                                        </p:cTn>
                                        <p:tgtEl>
                                          <p:spTgt spid="14"/>
                                        </p:tgtEl>
                                      </p:cBhvr>
                                      <p:to x="100000" y="100000"/>
                                    </p:animScale>
                                    <p:animScale>
                                      <p:cBhvr>
                                        <p:cTn id="89" dur="13">
                                          <p:stCondLst>
                                            <p:cond delay="904"/>
                                          </p:stCondLst>
                                        </p:cTn>
                                        <p:tgtEl>
                                          <p:spTgt spid="14"/>
                                        </p:tgtEl>
                                      </p:cBhvr>
                                      <p:to x="100000" y="95000"/>
                                    </p:animScale>
                                    <p:animScale>
                                      <p:cBhvr>
                                        <p:cTn id="90" dur="83" decel="50000">
                                          <p:stCondLst>
                                            <p:cond delay="917"/>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animBg="1"/>
      <p:bldP spid="12" grpId="0" animBg="1"/>
      <p:bldP spid="14"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1409407"/>
            <a:ext cx="4114800" cy="2896186"/>
          </a:xfrm>
          <a:prstGeom prst="rect">
            <a:avLst/>
          </a:prstGeom>
        </p:spPr>
      </p:pic>
    </p:spTree>
    <p:extLst>
      <p:ext uri="{BB962C8B-B14F-4D97-AF65-F5344CB8AC3E}">
        <p14:creationId xmlns:p14="http://schemas.microsoft.com/office/powerpoint/2010/main" val="2824009374"/>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934171"/>
            <a:ext cx="8382000" cy="1508105"/>
          </a:xfrm>
          <a:prstGeom prst="rect">
            <a:avLst/>
          </a:prstGeom>
          <a:noFill/>
        </p:spPr>
        <p:txBody>
          <a:bodyPr wrap="square" rtlCol="0">
            <a:spAutoFit/>
          </a:bodyPr>
          <a:lstStyle/>
          <a:p>
            <a:r>
              <a:rPr lang="en-US" sz="2400" dirty="0" smtClean="0">
                <a:latin typeface="+mj-lt"/>
              </a:rPr>
              <a:t>“A measurement result is complete only when accompanied by a quantitative statement of its uncertainty.”</a:t>
            </a:r>
          </a:p>
          <a:p>
            <a:pPr algn="r"/>
            <a:r>
              <a:rPr lang="en-US" sz="2000" dirty="0">
                <a:solidFill>
                  <a:srgbClr val="FFFF00"/>
                </a:solidFill>
                <a:effectLst>
                  <a:outerShdw blurRad="177800" dist="165100" dir="2700000" algn="tl" rotWithShape="0">
                    <a:prstClr val="black">
                      <a:alpha val="20000"/>
                    </a:prstClr>
                  </a:outerShdw>
                </a:effectLst>
              </a:rPr>
              <a:t>-</a:t>
            </a:r>
            <a:r>
              <a:rPr lang="en-US" sz="2000" dirty="0" smtClean="0">
                <a:solidFill>
                  <a:srgbClr val="FFFF00"/>
                </a:solidFill>
                <a:effectLst>
                  <a:outerShdw blurRad="177800" dist="165100" dir="2700000" algn="tl" rotWithShape="0">
                    <a:prstClr val="black">
                      <a:alpha val="20000"/>
                    </a:prstClr>
                  </a:outerShdw>
                </a:effectLst>
              </a:rPr>
              <a:t>National Institute of Standards and Technology (NIST)</a:t>
            </a:r>
            <a:endParaRPr lang="en-US" sz="2000" dirty="0">
              <a:solidFill>
                <a:srgbClr val="FFFF00"/>
              </a:solidFill>
              <a:effectLst>
                <a:outerShdw blurRad="177800" dist="165100" dir="2700000" algn="tl" rotWithShape="0">
                  <a:prstClr val="black">
                    <a:alpha val="20000"/>
                  </a:prstClr>
                </a:outerShdw>
              </a:effectLst>
            </a:endParaRPr>
          </a:p>
        </p:txBody>
      </p:sp>
    </p:spTree>
    <p:extLst>
      <p:ext uri="{BB962C8B-B14F-4D97-AF65-F5344CB8AC3E}">
        <p14:creationId xmlns:p14="http://schemas.microsoft.com/office/powerpoint/2010/main" val="1510338780"/>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1300" y="2424266"/>
            <a:ext cx="3581400" cy="866468"/>
          </a:xfrm>
          <a:prstGeom prst="rect">
            <a:avLst/>
          </a:prstGeom>
        </p:spPr>
      </p:pic>
    </p:spTree>
    <p:extLst>
      <p:ext uri="{BB962C8B-B14F-4D97-AF65-F5344CB8AC3E}">
        <p14:creationId xmlns:p14="http://schemas.microsoft.com/office/powerpoint/2010/main" val="769592761"/>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1601" y="2318891"/>
            <a:ext cx="6400798" cy="1077218"/>
          </a:xfrm>
          <a:prstGeom prst="rect">
            <a:avLst/>
          </a:prstGeom>
          <a:noFill/>
        </p:spPr>
        <p:txBody>
          <a:bodyPr wrap="square" rtlCol="0">
            <a:spAutoFit/>
          </a:bodyPr>
          <a:lstStyle/>
          <a:p>
            <a:pPr algn="ctr"/>
            <a:r>
              <a:rPr lang="en-US" sz="2400" b="1" dirty="0" smtClean="0">
                <a:solidFill>
                  <a:srgbClr val="FFFF00"/>
                </a:solidFill>
              </a:rPr>
              <a:t>Measurement Uncertainty</a:t>
            </a:r>
          </a:p>
          <a:p>
            <a:pPr algn="just"/>
            <a:r>
              <a:rPr lang="en-US" sz="2000" dirty="0" smtClean="0"/>
              <a:t>A characterization of the spread of values attributed to a given measured quantity.</a:t>
            </a:r>
          </a:p>
        </p:txBody>
      </p:sp>
    </p:spTree>
    <p:extLst>
      <p:ext uri="{BB962C8B-B14F-4D97-AF65-F5344CB8AC3E}">
        <p14:creationId xmlns:p14="http://schemas.microsoft.com/office/powerpoint/2010/main" val="162915934"/>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794" y="2434264"/>
            <a:ext cx="7872413" cy="1000125"/>
          </a:xfrm>
          <a:prstGeom prst="rect">
            <a:avLst/>
          </a:prstGeom>
        </p:spPr>
      </p:pic>
    </p:spTree>
    <p:extLst>
      <p:ext uri="{BB962C8B-B14F-4D97-AF65-F5344CB8AC3E}">
        <p14:creationId xmlns:p14="http://schemas.microsoft.com/office/powerpoint/2010/main" val="253896604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6" presetClass="emph" presetSubtype="0" fill="hold" nodeType="afterEffect" p14:presetBounceEnd="40000">
                                      <p:stCondLst>
                                        <p:cond delay="0"/>
                                      </p:stCondLst>
                                      <p:childTnLst>
                                        <p:animScale p14:bounceEnd="40000">
                                          <p:cBhvr>
                                            <p:cTn id="9" dur="500" fill="hold"/>
                                            <p:tgtEl>
                                              <p:spTgt spid="3"/>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6" presetClass="emph" presetSubtype="0" fill="hold" nodeType="afterEffect">
                                      <p:stCondLst>
                                        <p:cond delay="0"/>
                                      </p:stCondLst>
                                      <p:childTnLst>
                                        <p:animScale>
                                          <p:cBhvr>
                                            <p:cTn id="9" dur="500" fill="hold"/>
                                            <p:tgtEl>
                                              <p:spTgt spid="3"/>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058896"/>
            <a:ext cx="821351" cy="115905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6745" flipH="1">
            <a:off x="5044902" y="3583865"/>
            <a:ext cx="121983" cy="120459"/>
          </a:xfrm>
          <a:prstGeom prst="rect">
            <a:avLst/>
          </a:prstGeom>
        </p:spPr>
      </p:pic>
      <p:cxnSp>
        <p:nvCxnSpPr>
          <p:cNvPr id="5" name="Straight Connector 4"/>
          <p:cNvCxnSpPr>
            <a:endCxn id="4" idx="3"/>
          </p:cNvCxnSpPr>
          <p:nvPr/>
        </p:nvCxnSpPr>
        <p:spPr>
          <a:xfrm>
            <a:off x="685800" y="2171700"/>
            <a:ext cx="4362124" cy="1453434"/>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6745" flipH="1">
            <a:off x="5044903" y="3711664"/>
            <a:ext cx="121983" cy="12045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6745" flipH="1">
            <a:off x="5197302" y="3711677"/>
            <a:ext cx="121983" cy="12045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6745" flipH="1">
            <a:off x="5121103" y="3559277"/>
            <a:ext cx="121983" cy="120459"/>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6745" flipH="1">
            <a:off x="5121102" y="3681197"/>
            <a:ext cx="121983" cy="120459"/>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6745" flipH="1">
            <a:off x="5174442" y="3652445"/>
            <a:ext cx="121983" cy="120459"/>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6745" flipH="1">
            <a:off x="5243022" y="3637205"/>
            <a:ext cx="121983" cy="120459"/>
          </a:xfrm>
          <a:prstGeom prst="rect">
            <a:avLst/>
          </a:prstGeom>
        </p:spPr>
      </p:pic>
      <p:cxnSp>
        <p:nvCxnSpPr>
          <p:cNvPr id="13" name="Straight Connector 12"/>
          <p:cNvCxnSpPr>
            <a:endCxn id="7" idx="3"/>
          </p:cNvCxnSpPr>
          <p:nvPr/>
        </p:nvCxnSpPr>
        <p:spPr>
          <a:xfrm>
            <a:off x="682315" y="2171700"/>
            <a:ext cx="4365610" cy="1581233"/>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9" idx="3"/>
          </p:cNvCxnSpPr>
          <p:nvPr/>
        </p:nvCxnSpPr>
        <p:spPr>
          <a:xfrm>
            <a:off x="685801" y="2171700"/>
            <a:ext cx="4438324" cy="1428846"/>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12" idx="3"/>
          </p:cNvCxnSpPr>
          <p:nvPr/>
        </p:nvCxnSpPr>
        <p:spPr>
          <a:xfrm>
            <a:off x="723901" y="2171700"/>
            <a:ext cx="4522143" cy="1506774"/>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9" name="Straight Connector 18"/>
          <p:cNvCxnSpPr>
            <a:endCxn id="10" idx="3"/>
          </p:cNvCxnSpPr>
          <p:nvPr/>
        </p:nvCxnSpPr>
        <p:spPr>
          <a:xfrm>
            <a:off x="682315" y="2171700"/>
            <a:ext cx="4441809" cy="1550766"/>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0860" y="2886123"/>
            <a:ext cx="335501" cy="319087"/>
          </a:xfrm>
          <a:prstGeom prst="rect">
            <a:avLst/>
          </a:prstGeom>
        </p:spPr>
      </p:pic>
      <p:sp>
        <p:nvSpPr>
          <p:cNvPr id="24" name="TextBox 23"/>
          <p:cNvSpPr txBox="1"/>
          <p:nvPr/>
        </p:nvSpPr>
        <p:spPr>
          <a:xfrm>
            <a:off x="3299460" y="2597931"/>
            <a:ext cx="2941487" cy="369332"/>
          </a:xfrm>
          <a:prstGeom prst="rect">
            <a:avLst/>
          </a:prstGeom>
          <a:noFill/>
        </p:spPr>
        <p:txBody>
          <a:bodyPr wrap="square" rtlCol="0">
            <a:spAutoFit/>
          </a:bodyPr>
          <a:lstStyle/>
          <a:p>
            <a:pPr algn="ctr"/>
            <a:r>
              <a:rPr lang="en-US" dirty="0" smtClean="0"/>
              <a:t>Actual Target Location</a:t>
            </a:r>
            <a:endParaRPr lang="en-US" dirty="0"/>
          </a:p>
        </p:txBody>
      </p:sp>
      <p:sp>
        <p:nvSpPr>
          <p:cNvPr id="25" name="Freeform 24"/>
          <p:cNvSpPr/>
          <p:nvPr/>
        </p:nvSpPr>
        <p:spPr>
          <a:xfrm flipH="1">
            <a:off x="6240947" y="2782572"/>
            <a:ext cx="662773" cy="626103"/>
          </a:xfrm>
          <a:custGeom>
            <a:avLst/>
            <a:gdLst>
              <a:gd name="connsiteX0" fmla="*/ 680483 w 680483"/>
              <a:gd name="connsiteY0" fmla="*/ 0 h 618237"/>
              <a:gd name="connsiteX1" fmla="*/ 248093 w 680483"/>
              <a:gd name="connsiteY1" fmla="*/ 616688 h 618237"/>
              <a:gd name="connsiteX2" fmla="*/ 205562 w 680483"/>
              <a:gd name="connsiteY2" fmla="*/ 177209 h 618237"/>
              <a:gd name="connsiteX3" fmla="*/ 0 w 680483"/>
              <a:gd name="connsiteY3" fmla="*/ 212651 h 618237"/>
              <a:gd name="connsiteX0" fmla="*/ 680483 w 680483"/>
              <a:gd name="connsiteY0" fmla="*/ 0 h 632081"/>
              <a:gd name="connsiteX1" fmla="*/ 531627 w 680483"/>
              <a:gd name="connsiteY1" fmla="*/ 482009 h 632081"/>
              <a:gd name="connsiteX2" fmla="*/ 248093 w 680483"/>
              <a:gd name="connsiteY2" fmla="*/ 616688 h 632081"/>
              <a:gd name="connsiteX3" fmla="*/ 205562 w 680483"/>
              <a:gd name="connsiteY3" fmla="*/ 177209 h 632081"/>
              <a:gd name="connsiteX4" fmla="*/ 0 w 680483"/>
              <a:gd name="connsiteY4" fmla="*/ 212651 h 632081"/>
              <a:gd name="connsiteX0" fmla="*/ 680483 w 680483"/>
              <a:gd name="connsiteY0" fmla="*/ 49871 h 544126"/>
              <a:gd name="connsiteX1" fmla="*/ 531627 w 680483"/>
              <a:gd name="connsiteY1" fmla="*/ 531880 h 544126"/>
              <a:gd name="connsiteX2" fmla="*/ 375683 w 680483"/>
              <a:gd name="connsiteY2" fmla="*/ 7340 h 544126"/>
              <a:gd name="connsiteX3" fmla="*/ 205562 w 680483"/>
              <a:gd name="connsiteY3" fmla="*/ 227080 h 544126"/>
              <a:gd name="connsiteX4" fmla="*/ 0 w 680483"/>
              <a:gd name="connsiteY4" fmla="*/ 262522 h 544126"/>
              <a:gd name="connsiteX0" fmla="*/ 680483 w 680483"/>
              <a:gd name="connsiteY0" fmla="*/ 47957 h 542104"/>
              <a:gd name="connsiteX1" fmla="*/ 531627 w 680483"/>
              <a:gd name="connsiteY1" fmla="*/ 529966 h 542104"/>
              <a:gd name="connsiteX2" fmla="*/ 375683 w 680483"/>
              <a:gd name="connsiteY2" fmla="*/ 5426 h 542104"/>
              <a:gd name="connsiteX3" fmla="*/ 0 w 680483"/>
              <a:gd name="connsiteY3" fmla="*/ 260608 h 542104"/>
              <a:gd name="connsiteX0" fmla="*/ 680483 w 680483"/>
              <a:gd name="connsiteY0" fmla="*/ 49871 h 544126"/>
              <a:gd name="connsiteX1" fmla="*/ 531627 w 680483"/>
              <a:gd name="connsiteY1" fmla="*/ 531880 h 544126"/>
              <a:gd name="connsiteX2" fmla="*/ 375683 w 680483"/>
              <a:gd name="connsiteY2" fmla="*/ 7340 h 544126"/>
              <a:gd name="connsiteX3" fmla="*/ 205562 w 680483"/>
              <a:gd name="connsiteY3" fmla="*/ 227080 h 544126"/>
              <a:gd name="connsiteX4" fmla="*/ 0 w 680483"/>
              <a:gd name="connsiteY4" fmla="*/ 262522 h 544126"/>
              <a:gd name="connsiteX0" fmla="*/ 680483 w 680483"/>
              <a:gd name="connsiteY0" fmla="*/ 42573 h 535867"/>
              <a:gd name="connsiteX1" fmla="*/ 531627 w 680483"/>
              <a:gd name="connsiteY1" fmla="*/ 524582 h 535867"/>
              <a:gd name="connsiteX2" fmla="*/ 375683 w 680483"/>
              <a:gd name="connsiteY2" fmla="*/ 42 h 535867"/>
              <a:gd name="connsiteX3" fmla="*/ 205562 w 680483"/>
              <a:gd name="connsiteY3" fmla="*/ 219782 h 535867"/>
              <a:gd name="connsiteX4" fmla="*/ 0 w 680483"/>
              <a:gd name="connsiteY4" fmla="*/ 255224 h 535867"/>
              <a:gd name="connsiteX0" fmla="*/ 680483 w 680483"/>
              <a:gd name="connsiteY0" fmla="*/ 42573 h 535867"/>
              <a:gd name="connsiteX1" fmla="*/ 531627 w 680483"/>
              <a:gd name="connsiteY1" fmla="*/ 524582 h 535867"/>
              <a:gd name="connsiteX2" fmla="*/ 375683 w 680483"/>
              <a:gd name="connsiteY2" fmla="*/ 42 h 535867"/>
              <a:gd name="connsiteX3" fmla="*/ 205562 w 680483"/>
              <a:gd name="connsiteY3" fmla="*/ 219782 h 535867"/>
              <a:gd name="connsiteX4" fmla="*/ 0 w 680483"/>
              <a:gd name="connsiteY4" fmla="*/ 255224 h 535867"/>
              <a:gd name="connsiteX0" fmla="*/ 680483 w 680483"/>
              <a:gd name="connsiteY0" fmla="*/ 42579 h 524742"/>
              <a:gd name="connsiteX1" fmla="*/ 531627 w 680483"/>
              <a:gd name="connsiteY1" fmla="*/ 524588 h 524742"/>
              <a:gd name="connsiteX2" fmla="*/ 375683 w 680483"/>
              <a:gd name="connsiteY2" fmla="*/ 48 h 524742"/>
              <a:gd name="connsiteX3" fmla="*/ 205562 w 680483"/>
              <a:gd name="connsiteY3" fmla="*/ 219788 h 524742"/>
              <a:gd name="connsiteX4" fmla="*/ 0 w 680483"/>
              <a:gd name="connsiteY4" fmla="*/ 255230 h 524742"/>
              <a:gd name="connsiteX0" fmla="*/ 680483 w 680483"/>
              <a:gd name="connsiteY0" fmla="*/ 42579 h 524742"/>
              <a:gd name="connsiteX1" fmla="*/ 531627 w 680483"/>
              <a:gd name="connsiteY1" fmla="*/ 524588 h 524742"/>
              <a:gd name="connsiteX2" fmla="*/ 375683 w 680483"/>
              <a:gd name="connsiteY2" fmla="*/ 48 h 524742"/>
              <a:gd name="connsiteX3" fmla="*/ 205562 w 680483"/>
              <a:gd name="connsiteY3" fmla="*/ 219788 h 524742"/>
              <a:gd name="connsiteX4" fmla="*/ 0 w 680483"/>
              <a:gd name="connsiteY4" fmla="*/ 255230 h 524742"/>
              <a:gd name="connsiteX0" fmla="*/ 680483 w 680483"/>
              <a:gd name="connsiteY0" fmla="*/ 42579 h 524742"/>
              <a:gd name="connsiteX1" fmla="*/ 531627 w 680483"/>
              <a:gd name="connsiteY1" fmla="*/ 524588 h 524742"/>
              <a:gd name="connsiteX2" fmla="*/ 375683 w 680483"/>
              <a:gd name="connsiteY2" fmla="*/ 48 h 524742"/>
              <a:gd name="connsiteX3" fmla="*/ 205562 w 680483"/>
              <a:gd name="connsiteY3" fmla="*/ 219788 h 524742"/>
              <a:gd name="connsiteX4" fmla="*/ 0 w 680483"/>
              <a:gd name="connsiteY4" fmla="*/ 255230 h 524742"/>
              <a:gd name="connsiteX0" fmla="*/ 680483 w 680483"/>
              <a:gd name="connsiteY0" fmla="*/ 50332 h 262983"/>
              <a:gd name="connsiteX1" fmla="*/ 375683 w 680483"/>
              <a:gd name="connsiteY1" fmla="*/ 7801 h 262983"/>
              <a:gd name="connsiteX2" fmla="*/ 205562 w 680483"/>
              <a:gd name="connsiteY2" fmla="*/ 227541 h 262983"/>
              <a:gd name="connsiteX3" fmla="*/ 0 w 680483"/>
              <a:gd name="connsiteY3" fmla="*/ 262983 h 262983"/>
              <a:gd name="connsiteX0" fmla="*/ 680483 w 680483"/>
              <a:gd name="connsiteY0" fmla="*/ 0 h 212651"/>
              <a:gd name="connsiteX1" fmla="*/ 205562 w 680483"/>
              <a:gd name="connsiteY1" fmla="*/ 177209 h 212651"/>
              <a:gd name="connsiteX2" fmla="*/ 0 w 680483"/>
              <a:gd name="connsiteY2" fmla="*/ 212651 h 212651"/>
              <a:gd name="connsiteX0" fmla="*/ 680483 w 680483"/>
              <a:gd name="connsiteY0" fmla="*/ 0 h 212651"/>
              <a:gd name="connsiteX1" fmla="*/ 439479 w 680483"/>
              <a:gd name="connsiteY1" fmla="*/ 170123 h 212651"/>
              <a:gd name="connsiteX2" fmla="*/ 205562 w 680483"/>
              <a:gd name="connsiteY2" fmla="*/ 177209 h 212651"/>
              <a:gd name="connsiteX3" fmla="*/ 0 w 680483"/>
              <a:gd name="connsiteY3" fmla="*/ 212651 h 212651"/>
              <a:gd name="connsiteX0" fmla="*/ 680483 w 680483"/>
              <a:gd name="connsiteY0" fmla="*/ 0 h 212651"/>
              <a:gd name="connsiteX1" fmla="*/ 439479 w 680483"/>
              <a:gd name="connsiteY1" fmla="*/ 170123 h 212651"/>
              <a:gd name="connsiteX2" fmla="*/ 0 w 680483"/>
              <a:gd name="connsiteY2" fmla="*/ 212651 h 212651"/>
              <a:gd name="connsiteX0" fmla="*/ 680483 w 680483"/>
              <a:gd name="connsiteY0" fmla="*/ 0 h 212651"/>
              <a:gd name="connsiteX1" fmla="*/ 439479 w 680483"/>
              <a:gd name="connsiteY1" fmla="*/ 170123 h 212651"/>
              <a:gd name="connsiteX2" fmla="*/ 0 w 680483"/>
              <a:gd name="connsiteY2" fmla="*/ 212651 h 212651"/>
              <a:gd name="connsiteX0" fmla="*/ 680483 w 680483"/>
              <a:gd name="connsiteY0" fmla="*/ 0 h 212651"/>
              <a:gd name="connsiteX1" fmla="*/ 439479 w 680483"/>
              <a:gd name="connsiteY1" fmla="*/ 170123 h 212651"/>
              <a:gd name="connsiteX2" fmla="*/ 0 w 680483"/>
              <a:gd name="connsiteY2" fmla="*/ 212651 h 212651"/>
              <a:gd name="connsiteX0" fmla="*/ 680483 w 680483"/>
              <a:gd name="connsiteY0" fmla="*/ 0 h 222624"/>
              <a:gd name="connsiteX1" fmla="*/ 439479 w 680483"/>
              <a:gd name="connsiteY1" fmla="*/ 170123 h 222624"/>
              <a:gd name="connsiteX2" fmla="*/ 0 w 680483"/>
              <a:gd name="connsiteY2" fmla="*/ 212651 h 222624"/>
              <a:gd name="connsiteX0" fmla="*/ 680483 w 680483"/>
              <a:gd name="connsiteY0" fmla="*/ 0 h 222624"/>
              <a:gd name="connsiteX1" fmla="*/ 439479 w 680483"/>
              <a:gd name="connsiteY1" fmla="*/ 170123 h 222624"/>
              <a:gd name="connsiteX2" fmla="*/ 0 w 680483"/>
              <a:gd name="connsiteY2" fmla="*/ 212651 h 222624"/>
              <a:gd name="connsiteX0" fmla="*/ 680483 w 680483"/>
              <a:gd name="connsiteY0" fmla="*/ 0 h 214227"/>
              <a:gd name="connsiteX1" fmla="*/ 340242 w 680483"/>
              <a:gd name="connsiteY1" fmla="*/ 148858 h 214227"/>
              <a:gd name="connsiteX2" fmla="*/ 0 w 680483"/>
              <a:gd name="connsiteY2" fmla="*/ 212651 h 214227"/>
              <a:gd name="connsiteX0" fmla="*/ 694659 w 694659"/>
              <a:gd name="connsiteY0" fmla="*/ 0 h 1060538"/>
              <a:gd name="connsiteX1" fmla="*/ 340242 w 694659"/>
              <a:gd name="connsiteY1" fmla="*/ 964021 h 1060538"/>
              <a:gd name="connsiteX2" fmla="*/ 0 w 694659"/>
              <a:gd name="connsiteY2" fmla="*/ 1027814 h 1060538"/>
              <a:gd name="connsiteX0" fmla="*/ 694659 w 694659"/>
              <a:gd name="connsiteY0" fmla="*/ 0 h 1060538"/>
              <a:gd name="connsiteX1" fmla="*/ 340242 w 694659"/>
              <a:gd name="connsiteY1" fmla="*/ 964021 h 1060538"/>
              <a:gd name="connsiteX2" fmla="*/ 0 w 694659"/>
              <a:gd name="connsiteY2" fmla="*/ 1027814 h 1060538"/>
              <a:gd name="connsiteX0" fmla="*/ 694659 w 694659"/>
              <a:gd name="connsiteY0" fmla="*/ 0 h 1027814"/>
              <a:gd name="connsiteX1" fmla="*/ 439479 w 694659"/>
              <a:gd name="connsiteY1" fmla="*/ 673398 h 1027814"/>
              <a:gd name="connsiteX2" fmla="*/ 0 w 694659"/>
              <a:gd name="connsiteY2" fmla="*/ 1027814 h 1027814"/>
              <a:gd name="connsiteX0" fmla="*/ 3651219 w 3651219"/>
              <a:gd name="connsiteY0" fmla="*/ 0 h 433454"/>
              <a:gd name="connsiteX1" fmla="*/ 439479 w 3651219"/>
              <a:gd name="connsiteY1" fmla="*/ 79038 h 433454"/>
              <a:gd name="connsiteX2" fmla="*/ 0 w 3651219"/>
              <a:gd name="connsiteY2" fmla="*/ 433454 h 433454"/>
              <a:gd name="connsiteX0" fmla="*/ 3651219 w 13400399"/>
              <a:gd name="connsiteY0" fmla="*/ 0 h 433454"/>
              <a:gd name="connsiteX1" fmla="*/ 439479 w 13400399"/>
              <a:gd name="connsiteY1" fmla="*/ 79038 h 433454"/>
              <a:gd name="connsiteX2" fmla="*/ 13400039 w 13400399"/>
              <a:gd name="connsiteY2" fmla="*/ 251230 h 433454"/>
              <a:gd name="connsiteX3" fmla="*/ 0 w 13400399"/>
              <a:gd name="connsiteY3" fmla="*/ 433454 h 433454"/>
              <a:gd name="connsiteX0" fmla="*/ 13244429 w 22993609"/>
              <a:gd name="connsiteY0" fmla="*/ 0 h 263967"/>
              <a:gd name="connsiteX1" fmla="*/ 10032689 w 22993609"/>
              <a:gd name="connsiteY1" fmla="*/ 79038 h 263967"/>
              <a:gd name="connsiteX2" fmla="*/ 22993249 w 22993609"/>
              <a:gd name="connsiteY2" fmla="*/ 251230 h 263967"/>
              <a:gd name="connsiteX3" fmla="*/ 0 w 22993609"/>
              <a:gd name="connsiteY3" fmla="*/ 147156 h 263967"/>
              <a:gd name="connsiteX0" fmla="*/ 13244429 w 13244429"/>
              <a:gd name="connsiteY0" fmla="*/ 0 h 280035"/>
              <a:gd name="connsiteX1" fmla="*/ 10032689 w 13244429"/>
              <a:gd name="connsiteY1" fmla="*/ 79038 h 280035"/>
              <a:gd name="connsiteX2" fmla="*/ 13095493 w 13244429"/>
              <a:gd name="connsiteY2" fmla="*/ 268272 h 280035"/>
              <a:gd name="connsiteX3" fmla="*/ 0 w 13244429"/>
              <a:gd name="connsiteY3" fmla="*/ 147156 h 280035"/>
              <a:gd name="connsiteX0" fmla="*/ 13244429 w 13244429"/>
              <a:gd name="connsiteY0" fmla="*/ 0 h 280035"/>
              <a:gd name="connsiteX1" fmla="*/ 10032689 w 13244429"/>
              <a:gd name="connsiteY1" fmla="*/ 79038 h 280035"/>
              <a:gd name="connsiteX2" fmla="*/ 13095493 w 13244429"/>
              <a:gd name="connsiteY2" fmla="*/ 268272 h 280035"/>
              <a:gd name="connsiteX3" fmla="*/ 0 w 13244429"/>
              <a:gd name="connsiteY3" fmla="*/ 147156 h 280035"/>
              <a:gd name="connsiteX0" fmla="*/ 13244429 w 13244429"/>
              <a:gd name="connsiteY0" fmla="*/ 0 h 280035"/>
              <a:gd name="connsiteX1" fmla="*/ 10032689 w 13244429"/>
              <a:gd name="connsiteY1" fmla="*/ 79038 h 280035"/>
              <a:gd name="connsiteX2" fmla="*/ 13095493 w 13244429"/>
              <a:gd name="connsiteY2" fmla="*/ 268272 h 280035"/>
              <a:gd name="connsiteX3" fmla="*/ 0 w 13244429"/>
              <a:gd name="connsiteY3" fmla="*/ 147156 h 280035"/>
              <a:gd name="connsiteX0" fmla="*/ 13244429 w 13244429"/>
              <a:gd name="connsiteY0" fmla="*/ 17 h 280052"/>
              <a:gd name="connsiteX1" fmla="*/ 10032689 w 13244429"/>
              <a:gd name="connsiteY1" fmla="*/ 79055 h 280052"/>
              <a:gd name="connsiteX2" fmla="*/ 13095493 w 13244429"/>
              <a:gd name="connsiteY2" fmla="*/ 268289 h 280052"/>
              <a:gd name="connsiteX3" fmla="*/ 0 w 13244429"/>
              <a:gd name="connsiteY3" fmla="*/ 147173 h 280052"/>
              <a:gd name="connsiteX0" fmla="*/ 13244429 w 13244429"/>
              <a:gd name="connsiteY0" fmla="*/ 11 h 280046"/>
              <a:gd name="connsiteX1" fmla="*/ 10032689 w 13244429"/>
              <a:gd name="connsiteY1" fmla="*/ 79049 h 280046"/>
              <a:gd name="connsiteX2" fmla="*/ 13095493 w 13244429"/>
              <a:gd name="connsiteY2" fmla="*/ 268283 h 280046"/>
              <a:gd name="connsiteX3" fmla="*/ 0 w 13244429"/>
              <a:gd name="connsiteY3" fmla="*/ 147167 h 280046"/>
            </a:gdLst>
            <a:ahLst/>
            <a:cxnLst>
              <a:cxn ang="0">
                <a:pos x="connsiteX0" y="connsiteY0"/>
              </a:cxn>
              <a:cxn ang="0">
                <a:pos x="connsiteX1" y="connsiteY1"/>
              </a:cxn>
              <a:cxn ang="0">
                <a:pos x="connsiteX2" y="connsiteY2"/>
              </a:cxn>
              <a:cxn ang="0">
                <a:pos x="connsiteX3" y="connsiteY3"/>
              </a:cxn>
            </a:cxnLst>
            <a:rect l="l" t="t" r="r" b="b"/>
            <a:pathLst>
              <a:path w="13244429" h="280046">
                <a:moveTo>
                  <a:pt x="13244429" y="11"/>
                </a:moveTo>
                <a:cubicBezTo>
                  <a:pt x="8874329" y="-900"/>
                  <a:pt x="9752957" y="58195"/>
                  <a:pt x="10032689" y="79049"/>
                </a:cubicBezTo>
                <a:cubicBezTo>
                  <a:pt x="10312421" y="99903"/>
                  <a:pt x="13168739" y="209214"/>
                  <a:pt x="13095493" y="268283"/>
                </a:cubicBezTo>
                <a:cubicBezTo>
                  <a:pt x="13022247" y="327352"/>
                  <a:pt x="50758" y="144631"/>
                  <a:pt x="0" y="147167"/>
                </a:cubicBezTo>
              </a:path>
            </a:pathLst>
          </a:custGeom>
          <a:noFill/>
          <a:ln>
            <a:solidFill>
              <a:schemeClr val="tx1"/>
            </a:solidFill>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973751" y="4076700"/>
            <a:ext cx="3354576" cy="369332"/>
          </a:xfrm>
          <a:prstGeom prst="rect">
            <a:avLst/>
          </a:prstGeom>
          <a:noFill/>
        </p:spPr>
        <p:txBody>
          <a:bodyPr wrap="square" rtlCol="0">
            <a:spAutoFit/>
          </a:bodyPr>
          <a:lstStyle/>
          <a:p>
            <a:pPr algn="r"/>
            <a:r>
              <a:rPr lang="en-US" dirty="0" smtClean="0"/>
              <a:t>Observed Target Locations</a:t>
            </a:r>
            <a:endParaRPr lang="en-US" dirty="0"/>
          </a:p>
        </p:txBody>
      </p:sp>
      <p:sp>
        <p:nvSpPr>
          <p:cNvPr id="27" name="Freeform 26"/>
          <p:cNvSpPr/>
          <p:nvPr/>
        </p:nvSpPr>
        <p:spPr>
          <a:xfrm flipH="1">
            <a:off x="4328325" y="3805503"/>
            <a:ext cx="639913" cy="455862"/>
          </a:xfrm>
          <a:custGeom>
            <a:avLst/>
            <a:gdLst>
              <a:gd name="connsiteX0" fmla="*/ 680483 w 680483"/>
              <a:gd name="connsiteY0" fmla="*/ 0 h 618237"/>
              <a:gd name="connsiteX1" fmla="*/ 248093 w 680483"/>
              <a:gd name="connsiteY1" fmla="*/ 616688 h 618237"/>
              <a:gd name="connsiteX2" fmla="*/ 205562 w 680483"/>
              <a:gd name="connsiteY2" fmla="*/ 177209 h 618237"/>
              <a:gd name="connsiteX3" fmla="*/ 0 w 680483"/>
              <a:gd name="connsiteY3" fmla="*/ 212651 h 618237"/>
              <a:gd name="connsiteX0" fmla="*/ 680483 w 680483"/>
              <a:gd name="connsiteY0" fmla="*/ 0 h 632081"/>
              <a:gd name="connsiteX1" fmla="*/ 531627 w 680483"/>
              <a:gd name="connsiteY1" fmla="*/ 482009 h 632081"/>
              <a:gd name="connsiteX2" fmla="*/ 248093 w 680483"/>
              <a:gd name="connsiteY2" fmla="*/ 616688 h 632081"/>
              <a:gd name="connsiteX3" fmla="*/ 205562 w 680483"/>
              <a:gd name="connsiteY3" fmla="*/ 177209 h 632081"/>
              <a:gd name="connsiteX4" fmla="*/ 0 w 680483"/>
              <a:gd name="connsiteY4" fmla="*/ 212651 h 632081"/>
              <a:gd name="connsiteX0" fmla="*/ 680483 w 680483"/>
              <a:gd name="connsiteY0" fmla="*/ 49871 h 544126"/>
              <a:gd name="connsiteX1" fmla="*/ 531627 w 680483"/>
              <a:gd name="connsiteY1" fmla="*/ 531880 h 544126"/>
              <a:gd name="connsiteX2" fmla="*/ 375683 w 680483"/>
              <a:gd name="connsiteY2" fmla="*/ 7340 h 544126"/>
              <a:gd name="connsiteX3" fmla="*/ 205562 w 680483"/>
              <a:gd name="connsiteY3" fmla="*/ 227080 h 544126"/>
              <a:gd name="connsiteX4" fmla="*/ 0 w 680483"/>
              <a:gd name="connsiteY4" fmla="*/ 262522 h 544126"/>
              <a:gd name="connsiteX0" fmla="*/ 680483 w 680483"/>
              <a:gd name="connsiteY0" fmla="*/ 47957 h 542104"/>
              <a:gd name="connsiteX1" fmla="*/ 531627 w 680483"/>
              <a:gd name="connsiteY1" fmla="*/ 529966 h 542104"/>
              <a:gd name="connsiteX2" fmla="*/ 375683 w 680483"/>
              <a:gd name="connsiteY2" fmla="*/ 5426 h 542104"/>
              <a:gd name="connsiteX3" fmla="*/ 0 w 680483"/>
              <a:gd name="connsiteY3" fmla="*/ 260608 h 542104"/>
              <a:gd name="connsiteX0" fmla="*/ 680483 w 680483"/>
              <a:gd name="connsiteY0" fmla="*/ 49871 h 544126"/>
              <a:gd name="connsiteX1" fmla="*/ 531627 w 680483"/>
              <a:gd name="connsiteY1" fmla="*/ 531880 h 544126"/>
              <a:gd name="connsiteX2" fmla="*/ 375683 w 680483"/>
              <a:gd name="connsiteY2" fmla="*/ 7340 h 544126"/>
              <a:gd name="connsiteX3" fmla="*/ 205562 w 680483"/>
              <a:gd name="connsiteY3" fmla="*/ 227080 h 544126"/>
              <a:gd name="connsiteX4" fmla="*/ 0 w 680483"/>
              <a:gd name="connsiteY4" fmla="*/ 262522 h 544126"/>
              <a:gd name="connsiteX0" fmla="*/ 680483 w 680483"/>
              <a:gd name="connsiteY0" fmla="*/ 42573 h 535867"/>
              <a:gd name="connsiteX1" fmla="*/ 531627 w 680483"/>
              <a:gd name="connsiteY1" fmla="*/ 524582 h 535867"/>
              <a:gd name="connsiteX2" fmla="*/ 375683 w 680483"/>
              <a:gd name="connsiteY2" fmla="*/ 42 h 535867"/>
              <a:gd name="connsiteX3" fmla="*/ 205562 w 680483"/>
              <a:gd name="connsiteY3" fmla="*/ 219782 h 535867"/>
              <a:gd name="connsiteX4" fmla="*/ 0 w 680483"/>
              <a:gd name="connsiteY4" fmla="*/ 255224 h 535867"/>
              <a:gd name="connsiteX0" fmla="*/ 680483 w 680483"/>
              <a:gd name="connsiteY0" fmla="*/ 42573 h 535867"/>
              <a:gd name="connsiteX1" fmla="*/ 531627 w 680483"/>
              <a:gd name="connsiteY1" fmla="*/ 524582 h 535867"/>
              <a:gd name="connsiteX2" fmla="*/ 375683 w 680483"/>
              <a:gd name="connsiteY2" fmla="*/ 42 h 535867"/>
              <a:gd name="connsiteX3" fmla="*/ 205562 w 680483"/>
              <a:gd name="connsiteY3" fmla="*/ 219782 h 535867"/>
              <a:gd name="connsiteX4" fmla="*/ 0 w 680483"/>
              <a:gd name="connsiteY4" fmla="*/ 255224 h 535867"/>
              <a:gd name="connsiteX0" fmla="*/ 680483 w 680483"/>
              <a:gd name="connsiteY0" fmla="*/ 42579 h 524742"/>
              <a:gd name="connsiteX1" fmla="*/ 531627 w 680483"/>
              <a:gd name="connsiteY1" fmla="*/ 524588 h 524742"/>
              <a:gd name="connsiteX2" fmla="*/ 375683 w 680483"/>
              <a:gd name="connsiteY2" fmla="*/ 48 h 524742"/>
              <a:gd name="connsiteX3" fmla="*/ 205562 w 680483"/>
              <a:gd name="connsiteY3" fmla="*/ 219788 h 524742"/>
              <a:gd name="connsiteX4" fmla="*/ 0 w 680483"/>
              <a:gd name="connsiteY4" fmla="*/ 255230 h 524742"/>
              <a:gd name="connsiteX0" fmla="*/ 680483 w 680483"/>
              <a:gd name="connsiteY0" fmla="*/ 42579 h 524742"/>
              <a:gd name="connsiteX1" fmla="*/ 531627 w 680483"/>
              <a:gd name="connsiteY1" fmla="*/ 524588 h 524742"/>
              <a:gd name="connsiteX2" fmla="*/ 375683 w 680483"/>
              <a:gd name="connsiteY2" fmla="*/ 48 h 524742"/>
              <a:gd name="connsiteX3" fmla="*/ 205562 w 680483"/>
              <a:gd name="connsiteY3" fmla="*/ 219788 h 524742"/>
              <a:gd name="connsiteX4" fmla="*/ 0 w 680483"/>
              <a:gd name="connsiteY4" fmla="*/ 255230 h 524742"/>
              <a:gd name="connsiteX0" fmla="*/ 680483 w 680483"/>
              <a:gd name="connsiteY0" fmla="*/ 42579 h 524742"/>
              <a:gd name="connsiteX1" fmla="*/ 531627 w 680483"/>
              <a:gd name="connsiteY1" fmla="*/ 524588 h 524742"/>
              <a:gd name="connsiteX2" fmla="*/ 375683 w 680483"/>
              <a:gd name="connsiteY2" fmla="*/ 48 h 524742"/>
              <a:gd name="connsiteX3" fmla="*/ 205562 w 680483"/>
              <a:gd name="connsiteY3" fmla="*/ 219788 h 524742"/>
              <a:gd name="connsiteX4" fmla="*/ 0 w 680483"/>
              <a:gd name="connsiteY4" fmla="*/ 255230 h 524742"/>
              <a:gd name="connsiteX0" fmla="*/ 680483 w 680483"/>
              <a:gd name="connsiteY0" fmla="*/ 50332 h 262983"/>
              <a:gd name="connsiteX1" fmla="*/ 375683 w 680483"/>
              <a:gd name="connsiteY1" fmla="*/ 7801 h 262983"/>
              <a:gd name="connsiteX2" fmla="*/ 205562 w 680483"/>
              <a:gd name="connsiteY2" fmla="*/ 227541 h 262983"/>
              <a:gd name="connsiteX3" fmla="*/ 0 w 680483"/>
              <a:gd name="connsiteY3" fmla="*/ 262983 h 262983"/>
              <a:gd name="connsiteX0" fmla="*/ 680483 w 680483"/>
              <a:gd name="connsiteY0" fmla="*/ 0 h 212651"/>
              <a:gd name="connsiteX1" fmla="*/ 205562 w 680483"/>
              <a:gd name="connsiteY1" fmla="*/ 177209 h 212651"/>
              <a:gd name="connsiteX2" fmla="*/ 0 w 680483"/>
              <a:gd name="connsiteY2" fmla="*/ 212651 h 212651"/>
              <a:gd name="connsiteX0" fmla="*/ 680483 w 680483"/>
              <a:gd name="connsiteY0" fmla="*/ 0 h 212651"/>
              <a:gd name="connsiteX1" fmla="*/ 439479 w 680483"/>
              <a:gd name="connsiteY1" fmla="*/ 170123 h 212651"/>
              <a:gd name="connsiteX2" fmla="*/ 205562 w 680483"/>
              <a:gd name="connsiteY2" fmla="*/ 177209 h 212651"/>
              <a:gd name="connsiteX3" fmla="*/ 0 w 680483"/>
              <a:gd name="connsiteY3" fmla="*/ 212651 h 212651"/>
              <a:gd name="connsiteX0" fmla="*/ 680483 w 680483"/>
              <a:gd name="connsiteY0" fmla="*/ 0 h 212651"/>
              <a:gd name="connsiteX1" fmla="*/ 439479 w 680483"/>
              <a:gd name="connsiteY1" fmla="*/ 170123 h 212651"/>
              <a:gd name="connsiteX2" fmla="*/ 0 w 680483"/>
              <a:gd name="connsiteY2" fmla="*/ 212651 h 212651"/>
              <a:gd name="connsiteX0" fmla="*/ 680483 w 680483"/>
              <a:gd name="connsiteY0" fmla="*/ 0 h 212651"/>
              <a:gd name="connsiteX1" fmla="*/ 439479 w 680483"/>
              <a:gd name="connsiteY1" fmla="*/ 170123 h 212651"/>
              <a:gd name="connsiteX2" fmla="*/ 0 w 680483"/>
              <a:gd name="connsiteY2" fmla="*/ 212651 h 212651"/>
              <a:gd name="connsiteX0" fmla="*/ 680483 w 680483"/>
              <a:gd name="connsiteY0" fmla="*/ 0 h 212651"/>
              <a:gd name="connsiteX1" fmla="*/ 439479 w 680483"/>
              <a:gd name="connsiteY1" fmla="*/ 170123 h 212651"/>
              <a:gd name="connsiteX2" fmla="*/ 0 w 680483"/>
              <a:gd name="connsiteY2" fmla="*/ 212651 h 212651"/>
              <a:gd name="connsiteX0" fmla="*/ 680483 w 680483"/>
              <a:gd name="connsiteY0" fmla="*/ 0 h 222624"/>
              <a:gd name="connsiteX1" fmla="*/ 439479 w 680483"/>
              <a:gd name="connsiteY1" fmla="*/ 170123 h 222624"/>
              <a:gd name="connsiteX2" fmla="*/ 0 w 680483"/>
              <a:gd name="connsiteY2" fmla="*/ 212651 h 222624"/>
              <a:gd name="connsiteX0" fmla="*/ 680483 w 680483"/>
              <a:gd name="connsiteY0" fmla="*/ 0 h 222624"/>
              <a:gd name="connsiteX1" fmla="*/ 439479 w 680483"/>
              <a:gd name="connsiteY1" fmla="*/ 170123 h 222624"/>
              <a:gd name="connsiteX2" fmla="*/ 0 w 680483"/>
              <a:gd name="connsiteY2" fmla="*/ 212651 h 222624"/>
              <a:gd name="connsiteX0" fmla="*/ 680483 w 680483"/>
              <a:gd name="connsiteY0" fmla="*/ 0 h 214227"/>
              <a:gd name="connsiteX1" fmla="*/ 340242 w 680483"/>
              <a:gd name="connsiteY1" fmla="*/ 148858 h 214227"/>
              <a:gd name="connsiteX2" fmla="*/ 0 w 680483"/>
              <a:gd name="connsiteY2" fmla="*/ 212651 h 214227"/>
              <a:gd name="connsiteX0" fmla="*/ 694659 w 694659"/>
              <a:gd name="connsiteY0" fmla="*/ 0 h 1060538"/>
              <a:gd name="connsiteX1" fmla="*/ 340242 w 694659"/>
              <a:gd name="connsiteY1" fmla="*/ 964021 h 1060538"/>
              <a:gd name="connsiteX2" fmla="*/ 0 w 694659"/>
              <a:gd name="connsiteY2" fmla="*/ 1027814 h 1060538"/>
              <a:gd name="connsiteX0" fmla="*/ 694659 w 694659"/>
              <a:gd name="connsiteY0" fmla="*/ 0 h 1060538"/>
              <a:gd name="connsiteX1" fmla="*/ 340242 w 694659"/>
              <a:gd name="connsiteY1" fmla="*/ 964021 h 1060538"/>
              <a:gd name="connsiteX2" fmla="*/ 0 w 694659"/>
              <a:gd name="connsiteY2" fmla="*/ 1027814 h 1060538"/>
              <a:gd name="connsiteX0" fmla="*/ 694659 w 694659"/>
              <a:gd name="connsiteY0" fmla="*/ 0 h 1027814"/>
              <a:gd name="connsiteX1" fmla="*/ 439479 w 694659"/>
              <a:gd name="connsiteY1" fmla="*/ 673398 h 1027814"/>
              <a:gd name="connsiteX2" fmla="*/ 0 w 694659"/>
              <a:gd name="connsiteY2" fmla="*/ 1027814 h 1027814"/>
              <a:gd name="connsiteX0" fmla="*/ 3651219 w 3651219"/>
              <a:gd name="connsiteY0" fmla="*/ 0 h 433454"/>
              <a:gd name="connsiteX1" fmla="*/ 439479 w 3651219"/>
              <a:gd name="connsiteY1" fmla="*/ 79038 h 433454"/>
              <a:gd name="connsiteX2" fmla="*/ 0 w 3651219"/>
              <a:gd name="connsiteY2" fmla="*/ 433454 h 433454"/>
              <a:gd name="connsiteX0" fmla="*/ 3651219 w 13400399"/>
              <a:gd name="connsiteY0" fmla="*/ 0 h 433454"/>
              <a:gd name="connsiteX1" fmla="*/ 439479 w 13400399"/>
              <a:gd name="connsiteY1" fmla="*/ 79038 h 433454"/>
              <a:gd name="connsiteX2" fmla="*/ 13400039 w 13400399"/>
              <a:gd name="connsiteY2" fmla="*/ 251230 h 433454"/>
              <a:gd name="connsiteX3" fmla="*/ 0 w 13400399"/>
              <a:gd name="connsiteY3" fmla="*/ 433454 h 433454"/>
              <a:gd name="connsiteX0" fmla="*/ 13244429 w 22993609"/>
              <a:gd name="connsiteY0" fmla="*/ 0 h 263967"/>
              <a:gd name="connsiteX1" fmla="*/ 10032689 w 22993609"/>
              <a:gd name="connsiteY1" fmla="*/ 79038 h 263967"/>
              <a:gd name="connsiteX2" fmla="*/ 22993249 w 22993609"/>
              <a:gd name="connsiteY2" fmla="*/ 251230 h 263967"/>
              <a:gd name="connsiteX3" fmla="*/ 0 w 22993609"/>
              <a:gd name="connsiteY3" fmla="*/ 147156 h 263967"/>
              <a:gd name="connsiteX0" fmla="*/ 13244429 w 13244429"/>
              <a:gd name="connsiteY0" fmla="*/ 0 h 280035"/>
              <a:gd name="connsiteX1" fmla="*/ 10032689 w 13244429"/>
              <a:gd name="connsiteY1" fmla="*/ 79038 h 280035"/>
              <a:gd name="connsiteX2" fmla="*/ 13095493 w 13244429"/>
              <a:gd name="connsiteY2" fmla="*/ 268272 h 280035"/>
              <a:gd name="connsiteX3" fmla="*/ 0 w 13244429"/>
              <a:gd name="connsiteY3" fmla="*/ 147156 h 280035"/>
              <a:gd name="connsiteX0" fmla="*/ 13244429 w 13244429"/>
              <a:gd name="connsiteY0" fmla="*/ 0 h 280035"/>
              <a:gd name="connsiteX1" fmla="*/ 10032689 w 13244429"/>
              <a:gd name="connsiteY1" fmla="*/ 79038 h 280035"/>
              <a:gd name="connsiteX2" fmla="*/ 13095493 w 13244429"/>
              <a:gd name="connsiteY2" fmla="*/ 268272 h 280035"/>
              <a:gd name="connsiteX3" fmla="*/ 0 w 13244429"/>
              <a:gd name="connsiteY3" fmla="*/ 147156 h 280035"/>
              <a:gd name="connsiteX0" fmla="*/ 13244429 w 13244429"/>
              <a:gd name="connsiteY0" fmla="*/ 0 h 280035"/>
              <a:gd name="connsiteX1" fmla="*/ 10032689 w 13244429"/>
              <a:gd name="connsiteY1" fmla="*/ 79038 h 280035"/>
              <a:gd name="connsiteX2" fmla="*/ 13095493 w 13244429"/>
              <a:gd name="connsiteY2" fmla="*/ 268272 h 280035"/>
              <a:gd name="connsiteX3" fmla="*/ 0 w 13244429"/>
              <a:gd name="connsiteY3" fmla="*/ 147156 h 280035"/>
              <a:gd name="connsiteX0" fmla="*/ 13244429 w 13244429"/>
              <a:gd name="connsiteY0" fmla="*/ 17 h 280052"/>
              <a:gd name="connsiteX1" fmla="*/ 10032689 w 13244429"/>
              <a:gd name="connsiteY1" fmla="*/ 79055 h 280052"/>
              <a:gd name="connsiteX2" fmla="*/ 13095493 w 13244429"/>
              <a:gd name="connsiteY2" fmla="*/ 268289 h 280052"/>
              <a:gd name="connsiteX3" fmla="*/ 0 w 13244429"/>
              <a:gd name="connsiteY3" fmla="*/ 147173 h 280052"/>
              <a:gd name="connsiteX0" fmla="*/ 13244429 w 13244429"/>
              <a:gd name="connsiteY0" fmla="*/ 11 h 280046"/>
              <a:gd name="connsiteX1" fmla="*/ 10032689 w 13244429"/>
              <a:gd name="connsiteY1" fmla="*/ 79049 h 280046"/>
              <a:gd name="connsiteX2" fmla="*/ 13095493 w 13244429"/>
              <a:gd name="connsiteY2" fmla="*/ 268283 h 280046"/>
              <a:gd name="connsiteX3" fmla="*/ 0 w 13244429"/>
              <a:gd name="connsiteY3" fmla="*/ 147167 h 280046"/>
              <a:gd name="connsiteX0" fmla="*/ 13244429 w 13444522"/>
              <a:gd name="connsiteY0" fmla="*/ 11 h 269128"/>
              <a:gd name="connsiteX1" fmla="*/ 10032689 w 13444522"/>
              <a:gd name="connsiteY1" fmla="*/ 79049 h 269128"/>
              <a:gd name="connsiteX2" fmla="*/ 13095493 w 13444522"/>
              <a:gd name="connsiteY2" fmla="*/ 268283 h 269128"/>
              <a:gd name="connsiteX3" fmla="*/ 6700000 w 13444522"/>
              <a:gd name="connsiteY3" fmla="*/ 111686 h 269128"/>
              <a:gd name="connsiteX4" fmla="*/ 0 w 13444522"/>
              <a:gd name="connsiteY4" fmla="*/ 147167 h 269128"/>
              <a:gd name="connsiteX0" fmla="*/ 12787609 w 12987702"/>
              <a:gd name="connsiteY0" fmla="*/ 203900 h 473017"/>
              <a:gd name="connsiteX1" fmla="*/ 9575869 w 12987702"/>
              <a:gd name="connsiteY1" fmla="*/ 282938 h 473017"/>
              <a:gd name="connsiteX2" fmla="*/ 12638673 w 12987702"/>
              <a:gd name="connsiteY2" fmla="*/ 472172 h 473017"/>
              <a:gd name="connsiteX3" fmla="*/ 6243180 w 12987702"/>
              <a:gd name="connsiteY3" fmla="*/ 315575 h 473017"/>
              <a:gd name="connsiteX4" fmla="*/ 0 w 12987702"/>
              <a:gd name="connsiteY4" fmla="*/ 0 h 473017"/>
              <a:gd name="connsiteX0" fmla="*/ 12787609 w 12987702"/>
              <a:gd name="connsiteY0" fmla="*/ 203900 h 472463"/>
              <a:gd name="connsiteX1" fmla="*/ 9575869 w 12987702"/>
              <a:gd name="connsiteY1" fmla="*/ 282938 h 472463"/>
              <a:gd name="connsiteX2" fmla="*/ 12638673 w 12987702"/>
              <a:gd name="connsiteY2" fmla="*/ 472172 h 472463"/>
              <a:gd name="connsiteX3" fmla="*/ 5786360 w 12987702"/>
              <a:gd name="connsiteY3" fmla="*/ 12235 h 472463"/>
              <a:gd name="connsiteX4" fmla="*/ 0 w 12987702"/>
              <a:gd name="connsiteY4" fmla="*/ 0 h 472463"/>
              <a:gd name="connsiteX0" fmla="*/ 12787609 w 15101122"/>
              <a:gd name="connsiteY0" fmla="*/ 203900 h 472463"/>
              <a:gd name="connsiteX1" fmla="*/ 15057698 w 15101122"/>
              <a:gd name="connsiteY1" fmla="*/ 395412 h 472463"/>
              <a:gd name="connsiteX2" fmla="*/ 12638673 w 15101122"/>
              <a:gd name="connsiteY2" fmla="*/ 472172 h 472463"/>
              <a:gd name="connsiteX3" fmla="*/ 5786360 w 15101122"/>
              <a:gd name="connsiteY3" fmla="*/ 12235 h 472463"/>
              <a:gd name="connsiteX4" fmla="*/ 0 w 15101122"/>
              <a:gd name="connsiteY4" fmla="*/ 0 h 472463"/>
              <a:gd name="connsiteX0" fmla="*/ 12787609 w 15168906"/>
              <a:gd name="connsiteY0" fmla="*/ 203900 h 395446"/>
              <a:gd name="connsiteX1" fmla="*/ 15057698 w 15168906"/>
              <a:gd name="connsiteY1" fmla="*/ 395412 h 395446"/>
              <a:gd name="connsiteX2" fmla="*/ 6090927 w 15168906"/>
              <a:gd name="connsiteY2" fmla="*/ 185874 h 395446"/>
              <a:gd name="connsiteX3" fmla="*/ 5786360 w 15168906"/>
              <a:gd name="connsiteY3" fmla="*/ 12235 h 395446"/>
              <a:gd name="connsiteX4" fmla="*/ 0 w 15168906"/>
              <a:gd name="connsiteY4" fmla="*/ 0 h 395446"/>
              <a:gd name="connsiteX0" fmla="*/ 12787609 w 12787609"/>
              <a:gd name="connsiteY0" fmla="*/ 203900 h 203900"/>
              <a:gd name="connsiteX1" fmla="*/ 6090927 w 12787609"/>
              <a:gd name="connsiteY1" fmla="*/ 185874 h 203900"/>
              <a:gd name="connsiteX2" fmla="*/ 5786360 w 12787609"/>
              <a:gd name="connsiteY2" fmla="*/ 12235 h 203900"/>
              <a:gd name="connsiteX3" fmla="*/ 0 w 12787609"/>
              <a:gd name="connsiteY3" fmla="*/ 0 h 203900"/>
              <a:gd name="connsiteX0" fmla="*/ 12787609 w 12787609"/>
              <a:gd name="connsiteY0" fmla="*/ 203900 h 203900"/>
              <a:gd name="connsiteX1" fmla="*/ 6090927 w 12787609"/>
              <a:gd name="connsiteY1" fmla="*/ 185874 h 203900"/>
              <a:gd name="connsiteX2" fmla="*/ 5786360 w 12787609"/>
              <a:gd name="connsiteY2" fmla="*/ 12235 h 203900"/>
              <a:gd name="connsiteX3" fmla="*/ 0 w 12787609"/>
              <a:gd name="connsiteY3" fmla="*/ 0 h 203900"/>
              <a:gd name="connsiteX0" fmla="*/ 12787609 w 12787609"/>
              <a:gd name="connsiteY0" fmla="*/ 227733 h 227733"/>
              <a:gd name="connsiteX1" fmla="*/ 6090927 w 12787609"/>
              <a:gd name="connsiteY1" fmla="*/ 209707 h 227733"/>
              <a:gd name="connsiteX2" fmla="*/ 5786360 w 12787609"/>
              <a:gd name="connsiteY2" fmla="*/ 36068 h 227733"/>
              <a:gd name="connsiteX3" fmla="*/ 0 w 12787609"/>
              <a:gd name="connsiteY3" fmla="*/ 23833 h 227733"/>
              <a:gd name="connsiteX0" fmla="*/ 12787609 w 12787609"/>
              <a:gd name="connsiteY0" fmla="*/ 204241 h 204241"/>
              <a:gd name="connsiteX1" fmla="*/ 6090927 w 12787609"/>
              <a:gd name="connsiteY1" fmla="*/ 186215 h 204241"/>
              <a:gd name="connsiteX2" fmla="*/ 5786360 w 12787609"/>
              <a:gd name="connsiteY2" fmla="*/ 56884 h 204241"/>
              <a:gd name="connsiteX3" fmla="*/ 0 w 12787609"/>
              <a:gd name="connsiteY3" fmla="*/ 341 h 204241"/>
              <a:gd name="connsiteX0" fmla="*/ 12787609 w 12787609"/>
              <a:gd name="connsiteY0" fmla="*/ 204241 h 204241"/>
              <a:gd name="connsiteX1" fmla="*/ 6090927 w 12787609"/>
              <a:gd name="connsiteY1" fmla="*/ 186215 h 204241"/>
              <a:gd name="connsiteX2" fmla="*/ 5786360 w 12787609"/>
              <a:gd name="connsiteY2" fmla="*/ 56884 h 204241"/>
              <a:gd name="connsiteX3" fmla="*/ 0 w 12787609"/>
              <a:gd name="connsiteY3" fmla="*/ 341 h 204241"/>
              <a:gd name="connsiteX0" fmla="*/ 12787609 w 12787609"/>
              <a:gd name="connsiteY0" fmla="*/ 204241 h 204241"/>
              <a:gd name="connsiteX1" fmla="*/ 6090927 w 12787609"/>
              <a:gd name="connsiteY1" fmla="*/ 186215 h 204241"/>
              <a:gd name="connsiteX2" fmla="*/ 5786360 w 12787609"/>
              <a:gd name="connsiteY2" fmla="*/ 56884 h 204241"/>
              <a:gd name="connsiteX3" fmla="*/ 0 w 12787609"/>
              <a:gd name="connsiteY3" fmla="*/ 341 h 204241"/>
              <a:gd name="connsiteX0" fmla="*/ 12787609 w 12787609"/>
              <a:gd name="connsiteY0" fmla="*/ 204241 h 204241"/>
              <a:gd name="connsiteX1" fmla="*/ 6090927 w 12787609"/>
              <a:gd name="connsiteY1" fmla="*/ 186215 h 204241"/>
              <a:gd name="connsiteX2" fmla="*/ 5786360 w 12787609"/>
              <a:gd name="connsiteY2" fmla="*/ 56884 h 204241"/>
              <a:gd name="connsiteX3" fmla="*/ 0 w 12787609"/>
              <a:gd name="connsiteY3" fmla="*/ 341 h 204241"/>
              <a:gd name="connsiteX0" fmla="*/ 12787609 w 12787609"/>
              <a:gd name="connsiteY0" fmla="*/ 204241 h 204241"/>
              <a:gd name="connsiteX1" fmla="*/ 6090927 w 12787609"/>
              <a:gd name="connsiteY1" fmla="*/ 186215 h 204241"/>
              <a:gd name="connsiteX2" fmla="*/ 5786360 w 12787609"/>
              <a:gd name="connsiteY2" fmla="*/ 56884 h 204241"/>
              <a:gd name="connsiteX3" fmla="*/ 0 w 12787609"/>
              <a:gd name="connsiteY3" fmla="*/ 341 h 204241"/>
              <a:gd name="connsiteX0" fmla="*/ 12787609 w 12787609"/>
              <a:gd name="connsiteY0" fmla="*/ 204241 h 204241"/>
              <a:gd name="connsiteX1" fmla="*/ 5786360 w 12787609"/>
              <a:gd name="connsiteY1" fmla="*/ 56884 h 204241"/>
              <a:gd name="connsiteX2" fmla="*/ 0 w 12787609"/>
              <a:gd name="connsiteY2" fmla="*/ 341 h 204241"/>
              <a:gd name="connsiteX0" fmla="*/ 12787609 w 12787609"/>
              <a:gd name="connsiteY0" fmla="*/ 203900 h 203900"/>
              <a:gd name="connsiteX1" fmla="*/ 3806809 w 12787609"/>
              <a:gd name="connsiteY1" fmla="*/ 128117 h 203900"/>
              <a:gd name="connsiteX2" fmla="*/ 0 w 12787609"/>
              <a:gd name="connsiteY2" fmla="*/ 0 h 203900"/>
              <a:gd name="connsiteX0" fmla="*/ 12787609 w 12787609"/>
              <a:gd name="connsiteY0" fmla="*/ 203900 h 203900"/>
              <a:gd name="connsiteX1" fmla="*/ 3806809 w 12787609"/>
              <a:gd name="connsiteY1" fmla="*/ 128117 h 203900"/>
              <a:gd name="connsiteX2" fmla="*/ 0 w 12787609"/>
              <a:gd name="connsiteY2" fmla="*/ 0 h 203900"/>
              <a:gd name="connsiteX0" fmla="*/ 12787609 w 12787609"/>
              <a:gd name="connsiteY0" fmla="*/ 203900 h 203900"/>
              <a:gd name="connsiteX1" fmla="*/ 3806809 w 12787609"/>
              <a:gd name="connsiteY1" fmla="*/ 128117 h 203900"/>
              <a:gd name="connsiteX2" fmla="*/ 0 w 12787609"/>
              <a:gd name="connsiteY2" fmla="*/ 0 h 203900"/>
              <a:gd name="connsiteX0" fmla="*/ 12787609 w 12787609"/>
              <a:gd name="connsiteY0" fmla="*/ 203900 h 203900"/>
              <a:gd name="connsiteX1" fmla="*/ 4111356 w 12787609"/>
              <a:gd name="connsiteY1" fmla="*/ 97442 h 203900"/>
              <a:gd name="connsiteX2" fmla="*/ 0 w 12787609"/>
              <a:gd name="connsiteY2" fmla="*/ 0 h 203900"/>
              <a:gd name="connsiteX0" fmla="*/ 12787609 w 12787609"/>
              <a:gd name="connsiteY0" fmla="*/ 203900 h 203900"/>
              <a:gd name="connsiteX1" fmla="*/ 4111356 w 12787609"/>
              <a:gd name="connsiteY1" fmla="*/ 97442 h 203900"/>
              <a:gd name="connsiteX2" fmla="*/ 0 w 12787609"/>
              <a:gd name="connsiteY2" fmla="*/ 0 h 203900"/>
              <a:gd name="connsiteX0" fmla="*/ 12787609 w 12787609"/>
              <a:gd name="connsiteY0" fmla="*/ 203900 h 203900"/>
              <a:gd name="connsiteX1" fmla="*/ 4111356 w 12787609"/>
              <a:gd name="connsiteY1" fmla="*/ 97442 h 203900"/>
              <a:gd name="connsiteX2" fmla="*/ 0 w 12787609"/>
              <a:gd name="connsiteY2" fmla="*/ 0 h 203900"/>
              <a:gd name="connsiteX0" fmla="*/ 12787609 w 12787609"/>
              <a:gd name="connsiteY0" fmla="*/ 203900 h 203900"/>
              <a:gd name="connsiteX1" fmla="*/ 4111356 w 12787609"/>
              <a:gd name="connsiteY1" fmla="*/ 97442 h 203900"/>
              <a:gd name="connsiteX2" fmla="*/ 0 w 12787609"/>
              <a:gd name="connsiteY2" fmla="*/ 0 h 203900"/>
              <a:gd name="connsiteX0" fmla="*/ 12787609 w 12787609"/>
              <a:gd name="connsiteY0" fmla="*/ 203900 h 203900"/>
              <a:gd name="connsiteX1" fmla="*/ 4111356 w 12787609"/>
              <a:gd name="connsiteY1" fmla="*/ 97442 h 203900"/>
              <a:gd name="connsiteX2" fmla="*/ 0 w 12787609"/>
              <a:gd name="connsiteY2" fmla="*/ 0 h 203900"/>
            </a:gdLst>
            <a:ahLst/>
            <a:cxnLst>
              <a:cxn ang="0">
                <a:pos x="connsiteX0" y="connsiteY0"/>
              </a:cxn>
              <a:cxn ang="0">
                <a:pos x="connsiteX1" y="connsiteY1"/>
              </a:cxn>
              <a:cxn ang="0">
                <a:pos x="connsiteX2" y="connsiteY2"/>
              </a:cxn>
            </a:cxnLst>
            <a:rect l="l" t="t" r="r" b="b"/>
            <a:pathLst>
              <a:path w="12787609" h="203900">
                <a:moveTo>
                  <a:pt x="12787609" y="203900"/>
                </a:moveTo>
                <a:cubicBezTo>
                  <a:pt x="4565957" y="199089"/>
                  <a:pt x="3348891" y="156786"/>
                  <a:pt x="4111356" y="97442"/>
                </a:cubicBezTo>
                <a:cubicBezTo>
                  <a:pt x="4873821" y="38098"/>
                  <a:pt x="1928787" y="4078"/>
                  <a:pt x="0" y="0"/>
                </a:cubicBezTo>
              </a:path>
            </a:pathLst>
          </a:custGeom>
          <a:noFill/>
          <a:ln>
            <a:solidFill>
              <a:schemeClr val="tx1"/>
            </a:solidFill>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7186589"/>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2075" y="2398232"/>
            <a:ext cx="6419850" cy="1000125"/>
          </a:xfrm>
          <a:prstGeom prst="rect">
            <a:avLst/>
          </a:prstGeom>
        </p:spPr>
      </p:pic>
    </p:spTree>
    <p:extLst>
      <p:ext uri="{BB962C8B-B14F-4D97-AF65-F5344CB8AC3E}">
        <p14:creationId xmlns:p14="http://schemas.microsoft.com/office/powerpoint/2010/main" val="244538172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6" presetClass="emph" presetSubtype="0" fill="hold" nodeType="afterEffect" p14:presetBounceEnd="40000">
                                      <p:stCondLst>
                                        <p:cond delay="0"/>
                                      </p:stCondLst>
                                      <p:childTnLst>
                                        <p:animScale p14:bounceEnd="40000">
                                          <p:cBhvr>
                                            <p:cTn id="9" dur="500" fill="hold"/>
                                            <p:tgtEl>
                                              <p:spTgt spid="3"/>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6" presetClass="emph" presetSubtype="0" fill="hold" nodeType="afterEffect">
                                      <p:stCondLst>
                                        <p:cond delay="0"/>
                                      </p:stCondLst>
                                      <p:childTnLst>
                                        <p:animScale>
                                          <p:cBhvr>
                                            <p:cTn id="9" dur="500" fill="hold"/>
                                            <p:tgtEl>
                                              <p:spTgt spid="3"/>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489" y="476250"/>
            <a:ext cx="7969022" cy="848198"/>
          </a:xfrm>
          <a:prstGeom prst="rect">
            <a:avLst/>
          </a:prstGeom>
        </p:spPr>
      </p:pic>
      <p:graphicFrame>
        <p:nvGraphicFramePr>
          <p:cNvPr id="3" name="Diagram 2"/>
          <p:cNvGraphicFramePr/>
          <p:nvPr>
            <p:extLst>
              <p:ext uri="{D42A27DB-BD31-4B8C-83A1-F6EECF244321}">
                <p14:modId xmlns:p14="http://schemas.microsoft.com/office/powerpoint/2010/main" val="2874927266"/>
              </p:ext>
            </p:extLst>
          </p:nvPr>
        </p:nvGraphicFramePr>
        <p:xfrm>
          <a:off x="1240109" y="1390650"/>
          <a:ext cx="6663783" cy="38481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98773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F8EA09C6-0800-4890-9258-9070E260AA0B}"/>
                                            </p:graphicEl>
                                          </p:spTgt>
                                        </p:tgtEl>
                                        <p:attrNameLst>
                                          <p:attrName>style.visibility</p:attrName>
                                        </p:attrNameLst>
                                      </p:cBhvr>
                                      <p:to>
                                        <p:strVal val="visible"/>
                                      </p:to>
                                    </p:set>
                                    <p:animEffect transition="in" filter="fade">
                                      <p:cBhvr>
                                        <p:cTn id="7" dur="500"/>
                                        <p:tgtEl>
                                          <p:spTgt spid="3">
                                            <p:graphicEl>
                                              <a:dgm id="{F8EA09C6-0800-4890-9258-9070E260AA0B}"/>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graphicEl>
                                              <a:dgm id="{C559B204-1449-4434-B895-2BC818926B2B}"/>
                                            </p:graphicEl>
                                          </p:spTgt>
                                        </p:tgtEl>
                                        <p:attrNameLst>
                                          <p:attrName>style.visibility</p:attrName>
                                        </p:attrNameLst>
                                      </p:cBhvr>
                                      <p:to>
                                        <p:strVal val="visible"/>
                                      </p:to>
                                    </p:set>
                                    <p:animEffect transition="in" filter="fade">
                                      <p:cBhvr>
                                        <p:cTn id="10" dur="500"/>
                                        <p:tgtEl>
                                          <p:spTgt spid="3">
                                            <p:graphicEl>
                                              <a:dgm id="{C559B204-1449-4434-B895-2BC818926B2B}"/>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graphicEl>
                                              <a:dgm id="{ADDBB121-8ED5-4578-A162-DCA5926D9195}"/>
                                            </p:graphicEl>
                                          </p:spTgt>
                                        </p:tgtEl>
                                        <p:attrNameLst>
                                          <p:attrName>style.visibility</p:attrName>
                                        </p:attrNameLst>
                                      </p:cBhvr>
                                      <p:to>
                                        <p:strVal val="visible"/>
                                      </p:to>
                                    </p:set>
                                    <p:animEffect transition="in" filter="fade">
                                      <p:cBhvr>
                                        <p:cTn id="15" dur="500"/>
                                        <p:tgtEl>
                                          <p:spTgt spid="3">
                                            <p:graphicEl>
                                              <a:dgm id="{ADDBB121-8ED5-4578-A162-DCA5926D9195}"/>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graphicEl>
                                              <a:dgm id="{B9441730-D1F8-47D2-BBA8-099DF8B2C2A4}"/>
                                            </p:graphicEl>
                                          </p:spTgt>
                                        </p:tgtEl>
                                        <p:attrNameLst>
                                          <p:attrName>style.visibility</p:attrName>
                                        </p:attrNameLst>
                                      </p:cBhvr>
                                      <p:to>
                                        <p:strVal val="visible"/>
                                      </p:to>
                                    </p:set>
                                    <p:animEffect transition="in" filter="fade">
                                      <p:cBhvr>
                                        <p:cTn id="18" dur="500"/>
                                        <p:tgtEl>
                                          <p:spTgt spid="3">
                                            <p:graphicEl>
                                              <a:dgm id="{B9441730-D1F8-47D2-BBA8-099DF8B2C2A4}"/>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graphicEl>
                                              <a:dgm id="{524F6B97-3D6D-40FC-94FF-CC20FC3EF865}"/>
                                            </p:graphicEl>
                                          </p:spTgt>
                                        </p:tgtEl>
                                        <p:attrNameLst>
                                          <p:attrName>style.visibility</p:attrName>
                                        </p:attrNameLst>
                                      </p:cBhvr>
                                      <p:to>
                                        <p:strVal val="visible"/>
                                      </p:to>
                                    </p:set>
                                    <p:animEffect transition="in" filter="fade">
                                      <p:cBhvr>
                                        <p:cTn id="23" dur="500"/>
                                        <p:tgtEl>
                                          <p:spTgt spid="3">
                                            <p:graphicEl>
                                              <a:dgm id="{524F6B97-3D6D-40FC-94FF-CC20FC3EF865}"/>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graphicEl>
                                              <a:dgm id="{49C6A9A2-C778-49CE-9963-E41DF5908C6B}"/>
                                            </p:graphicEl>
                                          </p:spTgt>
                                        </p:tgtEl>
                                        <p:attrNameLst>
                                          <p:attrName>style.visibility</p:attrName>
                                        </p:attrNameLst>
                                      </p:cBhvr>
                                      <p:to>
                                        <p:strVal val="visible"/>
                                      </p:to>
                                    </p:set>
                                    <p:animEffect transition="in" filter="fade">
                                      <p:cBhvr>
                                        <p:cTn id="26" dur="500"/>
                                        <p:tgtEl>
                                          <p:spTgt spid="3">
                                            <p:graphicEl>
                                              <a:dgm id="{49C6A9A2-C778-49CE-9963-E41DF5908C6B}"/>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graphicEl>
                                              <a:dgm id="{B6752C93-259D-48AF-98A0-783E8B318957}"/>
                                            </p:graphicEl>
                                          </p:spTgt>
                                        </p:tgtEl>
                                        <p:attrNameLst>
                                          <p:attrName>style.visibility</p:attrName>
                                        </p:attrNameLst>
                                      </p:cBhvr>
                                      <p:to>
                                        <p:strVal val="visible"/>
                                      </p:to>
                                    </p:set>
                                    <p:animEffect transition="in" filter="fade">
                                      <p:cBhvr>
                                        <p:cTn id="31" dur="500"/>
                                        <p:tgtEl>
                                          <p:spTgt spid="3">
                                            <p:graphicEl>
                                              <a:dgm id="{B6752C93-259D-48AF-98A0-783E8B318957}"/>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graphicEl>
                                              <a:dgm id="{0C6E01CD-15DF-4DF1-9CCA-780DD31283B2}"/>
                                            </p:graphicEl>
                                          </p:spTgt>
                                        </p:tgtEl>
                                        <p:attrNameLst>
                                          <p:attrName>style.visibility</p:attrName>
                                        </p:attrNameLst>
                                      </p:cBhvr>
                                      <p:to>
                                        <p:strVal val="visible"/>
                                      </p:to>
                                    </p:set>
                                    <p:animEffect transition="in" filter="fade">
                                      <p:cBhvr>
                                        <p:cTn id="34" dur="500"/>
                                        <p:tgtEl>
                                          <p:spTgt spid="3">
                                            <p:graphicEl>
                                              <a:dgm id="{0C6E01CD-15DF-4DF1-9CCA-780DD31283B2}"/>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graphicEl>
                                              <a:dgm id="{28FF2DD8-F8A5-4FED-AF18-89435CEC9A1F}"/>
                                            </p:graphicEl>
                                          </p:spTgt>
                                        </p:tgtEl>
                                        <p:attrNameLst>
                                          <p:attrName>style.visibility</p:attrName>
                                        </p:attrNameLst>
                                      </p:cBhvr>
                                      <p:to>
                                        <p:strVal val="visible"/>
                                      </p:to>
                                    </p:set>
                                    <p:animEffect transition="in" filter="fade">
                                      <p:cBhvr>
                                        <p:cTn id="39" dur="500"/>
                                        <p:tgtEl>
                                          <p:spTgt spid="3">
                                            <p:graphicEl>
                                              <a:dgm id="{28FF2DD8-F8A5-4FED-AF18-89435CEC9A1F}"/>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graphicEl>
                                              <a:dgm id="{1134955A-5B48-4256-960C-88350D7FB25D}"/>
                                            </p:graphicEl>
                                          </p:spTgt>
                                        </p:tgtEl>
                                        <p:attrNameLst>
                                          <p:attrName>style.visibility</p:attrName>
                                        </p:attrNameLst>
                                      </p:cBhvr>
                                      <p:to>
                                        <p:strVal val="visible"/>
                                      </p:to>
                                    </p:set>
                                    <p:animEffect transition="in" filter="fade">
                                      <p:cBhvr>
                                        <p:cTn id="42" dur="500"/>
                                        <p:tgtEl>
                                          <p:spTgt spid="3">
                                            <p:graphicEl>
                                              <a:dgm id="{1134955A-5B48-4256-960C-88350D7FB25D}"/>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graphicEl>
                                              <a:dgm id="{E8F0D3E2-45DE-4912-908D-222B6C8BEE08}"/>
                                            </p:graphicEl>
                                          </p:spTgt>
                                        </p:tgtEl>
                                        <p:attrNameLst>
                                          <p:attrName>style.visibility</p:attrName>
                                        </p:attrNameLst>
                                      </p:cBhvr>
                                      <p:to>
                                        <p:strVal val="visible"/>
                                      </p:to>
                                    </p:set>
                                    <p:animEffect transition="in" filter="fade">
                                      <p:cBhvr>
                                        <p:cTn id="47" dur="500"/>
                                        <p:tgtEl>
                                          <p:spTgt spid="3">
                                            <p:graphicEl>
                                              <a:dgm id="{E8F0D3E2-45DE-4912-908D-222B6C8BEE08}"/>
                                            </p:graphic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
                                            <p:graphicEl>
                                              <a:dgm id="{97D7D277-3645-43F5-AD66-54AA5357DDEA}"/>
                                            </p:graphicEl>
                                          </p:spTgt>
                                        </p:tgtEl>
                                        <p:attrNameLst>
                                          <p:attrName>style.visibility</p:attrName>
                                        </p:attrNameLst>
                                      </p:cBhvr>
                                      <p:to>
                                        <p:strVal val="visible"/>
                                      </p:to>
                                    </p:set>
                                    <p:animEffect transition="in" filter="fade">
                                      <p:cBhvr>
                                        <p:cTn id="50" dur="500"/>
                                        <p:tgtEl>
                                          <p:spTgt spid="3">
                                            <p:graphicEl>
                                              <a:dgm id="{97D7D277-3645-43F5-AD66-54AA5357DDEA}"/>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
                                            <p:graphicEl>
                                              <a:dgm id="{B3E3C8A5-5146-48EB-82F4-66303A817873}"/>
                                            </p:graphicEl>
                                          </p:spTgt>
                                        </p:tgtEl>
                                        <p:attrNameLst>
                                          <p:attrName>style.visibility</p:attrName>
                                        </p:attrNameLst>
                                      </p:cBhvr>
                                      <p:to>
                                        <p:strVal val="visible"/>
                                      </p:to>
                                    </p:set>
                                    <p:animEffect transition="in" filter="fade">
                                      <p:cBhvr>
                                        <p:cTn id="55" dur="500"/>
                                        <p:tgtEl>
                                          <p:spTgt spid="3">
                                            <p:graphicEl>
                                              <a:dgm id="{B3E3C8A5-5146-48EB-82F4-66303A817873}"/>
                                            </p:graphic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
                                            <p:graphicEl>
                                              <a:dgm id="{26C5A09B-0E7E-4565-9130-7447CA638377}"/>
                                            </p:graphicEl>
                                          </p:spTgt>
                                        </p:tgtEl>
                                        <p:attrNameLst>
                                          <p:attrName>style.visibility</p:attrName>
                                        </p:attrNameLst>
                                      </p:cBhvr>
                                      <p:to>
                                        <p:strVal val="visible"/>
                                      </p:to>
                                    </p:set>
                                    <p:animEffect transition="in" filter="fade">
                                      <p:cBhvr>
                                        <p:cTn id="58" dur="500"/>
                                        <p:tgtEl>
                                          <p:spTgt spid="3">
                                            <p:graphicEl>
                                              <a:dgm id="{26C5A09B-0E7E-4565-9130-7447CA63837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loudSpi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0375" y="0"/>
            <a:ext cx="8221663" cy="5715000"/>
          </a:xfrm>
          <a:prstGeom prst="rect">
            <a:avLst/>
          </a:prstGeom>
        </p:spPr>
      </p:pic>
    </p:spTree>
    <p:extLst>
      <p:ext uri="{BB962C8B-B14F-4D97-AF65-F5344CB8AC3E}">
        <p14:creationId xmlns:p14="http://schemas.microsoft.com/office/powerpoint/2010/main" val="1887748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57500" y="1573768"/>
            <a:ext cx="3429000" cy="369332"/>
          </a:xfrm>
          <a:prstGeom prst="rect">
            <a:avLst/>
          </a:prstGeom>
          <a:noFill/>
        </p:spPr>
        <p:txBody>
          <a:bodyPr wrap="square" rtlCol="0">
            <a:spAutoFit/>
          </a:bodyPr>
          <a:lstStyle/>
          <a:p>
            <a:pPr algn="ctr"/>
            <a:r>
              <a:rPr lang="en-US" dirty="0" smtClean="0"/>
              <a:t>Clouds have different shapes</a:t>
            </a:r>
            <a:endParaRPr lang="en-US" dirty="0"/>
          </a:p>
        </p:txBody>
      </p:sp>
      <p:pic>
        <p:nvPicPr>
          <p:cNvPr id="5" name="mi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245329" y="2247900"/>
            <a:ext cx="2679826" cy="1828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near.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240634" y="2255520"/>
            <a:ext cx="2706307" cy="18468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far.wm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6223542" y="2247901"/>
            <a:ext cx="2679825" cy="18287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TextBox 8"/>
          <p:cNvSpPr txBox="1"/>
          <p:nvPr/>
        </p:nvSpPr>
        <p:spPr>
          <a:xfrm>
            <a:off x="792926" y="4345900"/>
            <a:ext cx="1601721" cy="369332"/>
          </a:xfrm>
          <a:prstGeom prst="rect">
            <a:avLst/>
          </a:prstGeom>
          <a:noFill/>
        </p:spPr>
        <p:txBody>
          <a:bodyPr wrap="none" rtlCol="0">
            <a:spAutoFit/>
          </a:bodyPr>
          <a:lstStyle/>
          <a:p>
            <a:r>
              <a:rPr lang="en-US" dirty="0" smtClean="0"/>
              <a:t>20” Distance</a:t>
            </a:r>
            <a:endParaRPr lang="en-US" dirty="0"/>
          </a:p>
        </p:txBody>
      </p:sp>
      <p:sp>
        <p:nvSpPr>
          <p:cNvPr id="10" name="TextBox 9"/>
          <p:cNvSpPr txBox="1"/>
          <p:nvPr/>
        </p:nvSpPr>
        <p:spPr>
          <a:xfrm>
            <a:off x="3707019" y="4345900"/>
            <a:ext cx="1729961" cy="369332"/>
          </a:xfrm>
          <a:prstGeom prst="rect">
            <a:avLst/>
          </a:prstGeom>
          <a:noFill/>
        </p:spPr>
        <p:txBody>
          <a:bodyPr wrap="none" rtlCol="0">
            <a:spAutoFit/>
          </a:bodyPr>
          <a:lstStyle/>
          <a:p>
            <a:r>
              <a:rPr lang="en-US" dirty="0" smtClean="0"/>
              <a:t>200” Distance</a:t>
            </a:r>
            <a:endParaRPr lang="en-US" dirty="0"/>
          </a:p>
        </p:txBody>
      </p:sp>
      <p:sp>
        <p:nvSpPr>
          <p:cNvPr id="11" name="TextBox 10"/>
          <p:cNvSpPr txBox="1"/>
          <p:nvPr/>
        </p:nvSpPr>
        <p:spPr>
          <a:xfrm>
            <a:off x="6634353" y="4345900"/>
            <a:ext cx="1858201" cy="369332"/>
          </a:xfrm>
          <a:prstGeom prst="rect">
            <a:avLst/>
          </a:prstGeom>
          <a:noFill/>
        </p:spPr>
        <p:txBody>
          <a:bodyPr wrap="none" rtlCol="0">
            <a:spAutoFit/>
          </a:bodyPr>
          <a:lstStyle/>
          <a:p>
            <a:r>
              <a:rPr lang="en-US" dirty="0" smtClean="0"/>
              <a:t>1200” Distance</a:t>
            </a:r>
            <a:endParaRPr lang="en-US" dirty="0"/>
          </a:p>
        </p:txBody>
      </p:sp>
      <p:pic>
        <p:nvPicPr>
          <p:cNvPr id="12" name="Picture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21848" y="330046"/>
            <a:ext cx="6700305" cy="829148"/>
          </a:xfrm>
          <a:prstGeom prst="rect">
            <a:avLst/>
          </a:prstGeom>
        </p:spPr>
      </p:pic>
    </p:spTree>
    <p:extLst>
      <p:ext uri="{BB962C8B-B14F-4D97-AF65-F5344CB8AC3E}">
        <p14:creationId xmlns:p14="http://schemas.microsoft.com/office/powerpoint/2010/main" val="41745246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66" fill="hold"/>
                                        <p:tgtEl>
                                          <p:spTgt spid="7"/>
                                        </p:tgtEl>
                                      </p:cBhvr>
                                    </p:cmd>
                                  </p:childTnLst>
                                </p:cTn>
                              </p:par>
                              <p:par>
                                <p:cTn id="7" presetID="1" presetClass="mediacall" presetSubtype="0" fill="hold" nodeType="withEffect">
                                  <p:stCondLst>
                                    <p:cond delay="0"/>
                                  </p:stCondLst>
                                  <p:childTnLst>
                                    <p:cmd type="call" cmd="playFrom(0.0)">
                                      <p:cBhvr>
                                        <p:cTn id="8" dur="6084" fill="hold"/>
                                        <p:tgtEl>
                                          <p:spTgt spid="6"/>
                                        </p:tgtEl>
                                      </p:cBhvr>
                                    </p:cmd>
                                  </p:childTnLst>
                                </p:cTn>
                              </p:par>
                              <p:par>
                                <p:cTn id="9" presetID="1" presetClass="mediacall" presetSubtype="0" fill="hold" nodeType="withEffect">
                                  <p:stCondLst>
                                    <p:cond delay="0"/>
                                  </p:stCondLst>
                                  <p:childTnLst>
                                    <p:cmd type="call" cmd="playFrom(0.0)">
                                      <p:cBhvr>
                                        <p:cTn id="10" dur="89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repeatCount="indefinite"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video>
              <p:cMediaNode vol="80000">
                <p:cTn id="23" repeatCount="indefinite" fill="hold" display="0">
                  <p:stCondLst>
                    <p:cond delay="indefinite"/>
                  </p:stCondLst>
                </p:cTn>
                <p:tgtEl>
                  <p:spTgt spid="5"/>
                </p:tgtEl>
              </p:cMediaNode>
            </p:video>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351520" y="2066534"/>
            <a:ext cx="579120" cy="1066938"/>
          </a:xfrm>
          <a:prstGeom prst="rect">
            <a:avLst/>
          </a:prstGeom>
        </p:spPr>
      </p:pic>
      <p:cxnSp>
        <p:nvCxnSpPr>
          <p:cNvPr id="10" name="Straight Connector 9"/>
          <p:cNvCxnSpPr/>
          <p:nvPr/>
        </p:nvCxnSpPr>
        <p:spPr>
          <a:xfrm>
            <a:off x="762000" y="2596907"/>
            <a:ext cx="8686800" cy="304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762000" y="2292107"/>
            <a:ext cx="8686800" cy="304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62000" y="2611671"/>
            <a:ext cx="84582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610600" y="2574047"/>
            <a:ext cx="76200" cy="75248"/>
          </a:xfrm>
          <a:prstGeom prst="rect">
            <a:avLst/>
          </a:prstGeom>
        </p:spPr>
      </p:pic>
      <p:pic>
        <p:nvPicPr>
          <p:cNvPr id="11" name="Picture 10"/>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14600" y="2520707"/>
            <a:ext cx="619125" cy="191303"/>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2778442" y="2567378"/>
            <a:ext cx="76200" cy="75248"/>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480" y="2529840"/>
            <a:ext cx="647364" cy="1104900"/>
          </a:xfrm>
          <a:prstGeom prst="rect">
            <a:avLst/>
          </a:prstGeom>
        </p:spPr>
      </p:pic>
    </p:spTree>
    <p:extLst>
      <p:ext uri="{BB962C8B-B14F-4D97-AF65-F5344CB8AC3E}">
        <p14:creationId xmlns:p14="http://schemas.microsoft.com/office/powerpoint/2010/main" val="3437435463"/>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1" y="2165003"/>
            <a:ext cx="6400798" cy="1384995"/>
          </a:xfrm>
          <a:prstGeom prst="rect">
            <a:avLst/>
          </a:prstGeom>
          <a:noFill/>
        </p:spPr>
        <p:txBody>
          <a:bodyPr wrap="square" rtlCol="0">
            <a:spAutoFit/>
          </a:bodyPr>
          <a:lstStyle/>
          <a:p>
            <a:pPr algn="ctr"/>
            <a:r>
              <a:rPr lang="en-US" sz="2400" b="1" dirty="0" smtClean="0">
                <a:solidFill>
                  <a:srgbClr val="FFFF00"/>
                </a:solidFill>
              </a:rPr>
              <a:t>Unified Spatial Metrology Network</a:t>
            </a:r>
          </a:p>
          <a:p>
            <a:pPr algn="just"/>
            <a:r>
              <a:rPr lang="en-US" sz="2000" dirty="0" smtClean="0"/>
              <a:t>An advanced bundling technique that optimizes instrument and target positions by way of </a:t>
            </a:r>
            <a:r>
              <a:rPr lang="en-US" sz="2000" b="1" dirty="0" smtClean="0"/>
              <a:t>measurement uncertainty weighting</a:t>
            </a:r>
            <a:r>
              <a:rPr lang="en-US" sz="2000" dirty="0" smtClean="0"/>
              <a:t>.</a:t>
            </a:r>
          </a:p>
        </p:txBody>
      </p:sp>
    </p:spTree>
    <p:extLst>
      <p:ext uri="{BB962C8B-B14F-4D97-AF65-F5344CB8AC3E}">
        <p14:creationId xmlns:p14="http://schemas.microsoft.com/office/powerpoint/2010/main" val="1907221532"/>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52625" y="1409700"/>
            <a:ext cx="5238750" cy="369332"/>
          </a:xfrm>
          <a:prstGeom prst="rect">
            <a:avLst/>
          </a:prstGeom>
          <a:noFill/>
        </p:spPr>
        <p:txBody>
          <a:bodyPr wrap="square" rtlCol="0">
            <a:spAutoFit/>
          </a:bodyPr>
          <a:lstStyle/>
          <a:p>
            <a:pPr algn="ctr"/>
            <a:r>
              <a:rPr lang="en-US" dirty="0" smtClean="0"/>
              <a:t>Instrument characteristics affect the shape</a:t>
            </a:r>
            <a:endParaRPr lang="en-US" dirty="0"/>
          </a:p>
        </p:txBody>
      </p:sp>
      <p:sp>
        <p:nvSpPr>
          <p:cNvPr id="10" name="TextBox 9"/>
          <p:cNvSpPr txBox="1"/>
          <p:nvPr/>
        </p:nvSpPr>
        <p:spPr>
          <a:xfrm>
            <a:off x="3707019" y="3949422"/>
            <a:ext cx="1729961" cy="369332"/>
          </a:xfrm>
          <a:prstGeom prst="rect">
            <a:avLst/>
          </a:prstGeom>
          <a:noFill/>
        </p:spPr>
        <p:txBody>
          <a:bodyPr wrap="none" rtlCol="0">
            <a:spAutoFit/>
          </a:bodyPr>
          <a:lstStyle/>
          <a:p>
            <a:r>
              <a:rPr lang="en-US" dirty="0" smtClean="0"/>
              <a:t>200” Distance</a:t>
            </a:r>
            <a:endParaRPr lang="en-US" dirty="0"/>
          </a:p>
        </p:txBody>
      </p:sp>
      <p:pic>
        <p:nvPicPr>
          <p:cNvPr id="4" name="tracker_t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85261" y="1866900"/>
            <a:ext cx="5173480" cy="35961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1848" y="330046"/>
            <a:ext cx="6700305" cy="829148"/>
          </a:xfrm>
          <a:prstGeom prst="rect">
            <a:avLst/>
          </a:prstGeom>
        </p:spPr>
      </p:pic>
    </p:spTree>
    <p:extLst>
      <p:ext uri="{BB962C8B-B14F-4D97-AF65-F5344CB8AC3E}">
        <p14:creationId xmlns:p14="http://schemas.microsoft.com/office/powerpoint/2010/main" val="1919006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2138217" y="723900"/>
            <a:ext cx="4867566" cy="4724400"/>
          </a:xfrm>
          <a:prstGeom prst="rect">
            <a:avLst/>
          </a:prstGeom>
        </p:spPr>
      </p:pic>
      <p:sp>
        <p:nvSpPr>
          <p:cNvPr id="7" name="TextBox 6"/>
          <p:cNvSpPr txBox="1"/>
          <p:nvPr/>
        </p:nvSpPr>
        <p:spPr>
          <a:xfrm>
            <a:off x="1767033" y="5067300"/>
            <a:ext cx="5238750" cy="369332"/>
          </a:xfrm>
          <a:prstGeom prst="rect">
            <a:avLst/>
          </a:prstGeom>
          <a:noFill/>
        </p:spPr>
        <p:txBody>
          <a:bodyPr wrap="square" rtlCol="0">
            <a:spAutoFit/>
          </a:bodyPr>
          <a:lstStyle/>
          <a:p>
            <a:pPr algn="ctr"/>
            <a:r>
              <a:rPr lang="en-US" dirty="0" smtClean="0"/>
              <a:t>Clouds are not of constant density</a:t>
            </a: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1848" y="330046"/>
            <a:ext cx="6700305" cy="829148"/>
          </a:xfrm>
          <a:prstGeom prst="rect">
            <a:avLst/>
          </a:prstGeom>
        </p:spPr>
      </p:pic>
    </p:spTree>
    <p:extLst>
      <p:ext uri="{BB962C8B-B14F-4D97-AF65-F5344CB8AC3E}">
        <p14:creationId xmlns:p14="http://schemas.microsoft.com/office/powerpoint/2010/main" val="2875684218"/>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7086" y="2556511"/>
            <a:ext cx="6469829" cy="601978"/>
          </a:xfrm>
          <a:prstGeom prst="rect">
            <a:avLst/>
          </a:prstGeom>
        </p:spPr>
      </p:pic>
    </p:spTree>
    <p:extLst>
      <p:ext uri="{BB962C8B-B14F-4D97-AF65-F5344CB8AC3E}">
        <p14:creationId xmlns:p14="http://schemas.microsoft.com/office/powerpoint/2010/main" val="1895518579"/>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489" y="476250"/>
            <a:ext cx="7969022" cy="848198"/>
          </a:xfrm>
          <a:prstGeom prst="rect">
            <a:avLst/>
          </a:prstGeom>
        </p:spPr>
      </p:pic>
      <p:graphicFrame>
        <p:nvGraphicFramePr>
          <p:cNvPr id="6" name="Diagram 5"/>
          <p:cNvGraphicFramePr/>
          <p:nvPr>
            <p:extLst>
              <p:ext uri="{D42A27DB-BD31-4B8C-83A1-F6EECF244321}">
                <p14:modId xmlns:p14="http://schemas.microsoft.com/office/powerpoint/2010/main" val="3235598067"/>
              </p:ext>
            </p:extLst>
          </p:nvPr>
        </p:nvGraphicFramePr>
        <p:xfrm>
          <a:off x="1240109" y="1390650"/>
          <a:ext cx="6663783" cy="38481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79777311"/>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strument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621" y="419100"/>
            <a:ext cx="541960" cy="924999"/>
          </a:xfrm>
          <a:prstGeom prst="rect">
            <a:avLst/>
          </a:prstGeom>
        </p:spPr>
      </p:pic>
      <p:cxnSp>
        <p:nvCxnSpPr>
          <p:cNvPr id="11" name="Ray1"/>
          <p:cNvCxnSpPr>
            <a:endCxn id="3" idx="3"/>
          </p:cNvCxnSpPr>
          <p:nvPr/>
        </p:nvCxnSpPr>
        <p:spPr>
          <a:xfrm>
            <a:off x="594470" y="471814"/>
            <a:ext cx="534091" cy="1687718"/>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SMR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062697">
            <a:off x="1089376" y="2157110"/>
            <a:ext cx="116073" cy="114623"/>
          </a:xfrm>
          <a:prstGeom prst="rect">
            <a:avLst/>
          </a:prstGeom>
        </p:spPr>
      </p:pic>
      <p:pic>
        <p:nvPicPr>
          <p:cNvPr id="8" name="Puck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00" y="2247900"/>
            <a:ext cx="166436" cy="46287"/>
          </a:xfrm>
          <a:prstGeom prst="rect">
            <a:avLst/>
          </a:prstGeom>
        </p:spPr>
      </p:pic>
      <p:cxnSp>
        <p:nvCxnSpPr>
          <p:cNvPr id="18" name="Ray2"/>
          <p:cNvCxnSpPr>
            <a:endCxn id="19" idx="3"/>
          </p:cNvCxnSpPr>
          <p:nvPr/>
        </p:nvCxnSpPr>
        <p:spPr>
          <a:xfrm>
            <a:off x="600075" y="481013"/>
            <a:ext cx="5595486" cy="359601"/>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9" name="SMR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178344">
            <a:off x="6195210" y="789677"/>
            <a:ext cx="116073" cy="114623"/>
          </a:xfrm>
          <a:prstGeom prst="rect">
            <a:avLst/>
          </a:prstGeom>
        </p:spPr>
      </p:pic>
      <p:pic>
        <p:nvPicPr>
          <p:cNvPr id="7" name="Puck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2200" y="890416"/>
            <a:ext cx="166436" cy="46287"/>
          </a:xfrm>
          <a:prstGeom prst="rect">
            <a:avLst/>
          </a:prstGeom>
        </p:spPr>
      </p:pic>
      <p:cxnSp>
        <p:nvCxnSpPr>
          <p:cNvPr id="30" name="Ray3"/>
          <p:cNvCxnSpPr>
            <a:endCxn id="31" idx="3"/>
          </p:cNvCxnSpPr>
          <p:nvPr/>
        </p:nvCxnSpPr>
        <p:spPr>
          <a:xfrm>
            <a:off x="604562" y="483650"/>
            <a:ext cx="6675174" cy="4430648"/>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1" name="SMR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885160">
            <a:off x="7269383" y="4890070"/>
            <a:ext cx="116073" cy="114623"/>
          </a:xfrm>
          <a:prstGeom prst="rect">
            <a:avLst/>
          </a:prstGeom>
        </p:spPr>
      </p:pic>
      <p:pic>
        <p:nvPicPr>
          <p:cNvPr id="10" name="Puck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9000" y="4991100"/>
            <a:ext cx="166436" cy="46287"/>
          </a:xfrm>
          <a:prstGeom prst="rect">
            <a:avLst/>
          </a:prstGeom>
        </p:spPr>
      </p:pic>
      <p:cxnSp>
        <p:nvCxnSpPr>
          <p:cNvPr id="38" name="Ray4"/>
          <p:cNvCxnSpPr>
            <a:endCxn id="39" idx="3"/>
          </p:cNvCxnSpPr>
          <p:nvPr/>
        </p:nvCxnSpPr>
        <p:spPr>
          <a:xfrm flipH="1">
            <a:off x="1206261" y="1752600"/>
            <a:ext cx="4087258" cy="446039"/>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9" name="SMR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798892">
            <a:off x="1091757" y="2154729"/>
            <a:ext cx="116073" cy="114623"/>
          </a:xfrm>
          <a:prstGeom prst="rect">
            <a:avLst/>
          </a:prstGeom>
        </p:spPr>
      </p:pic>
      <p:cxnSp>
        <p:nvCxnSpPr>
          <p:cNvPr id="40" name="Ray5"/>
          <p:cNvCxnSpPr>
            <a:endCxn id="41" idx="3"/>
          </p:cNvCxnSpPr>
          <p:nvPr/>
        </p:nvCxnSpPr>
        <p:spPr>
          <a:xfrm flipV="1">
            <a:off x="5293519" y="891543"/>
            <a:ext cx="920156" cy="865820"/>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1" name="SMR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791124">
            <a:off x="6192829" y="789677"/>
            <a:ext cx="116073" cy="114623"/>
          </a:xfrm>
          <a:prstGeom prst="rect">
            <a:avLst/>
          </a:prstGeom>
        </p:spPr>
      </p:pic>
      <p:cxnSp>
        <p:nvCxnSpPr>
          <p:cNvPr id="42" name="Ray6"/>
          <p:cNvCxnSpPr>
            <a:endCxn id="43" idx="3"/>
          </p:cNvCxnSpPr>
          <p:nvPr/>
        </p:nvCxnSpPr>
        <p:spPr>
          <a:xfrm>
            <a:off x="5297474" y="1753230"/>
            <a:ext cx="1987373" cy="3157090"/>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3" name="SMR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368938">
            <a:off x="7269383" y="4892453"/>
            <a:ext cx="116073" cy="114623"/>
          </a:xfrm>
          <a:prstGeom prst="rect">
            <a:avLst/>
          </a:prstGeom>
        </p:spPr>
      </p:pic>
    </p:spTree>
    <p:extLst>
      <p:ext uri="{BB962C8B-B14F-4D97-AF65-F5344CB8AC3E}">
        <p14:creationId xmlns:p14="http://schemas.microsoft.com/office/powerpoint/2010/main" val="362865040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290">
                                              <p:stCondLst>
                                                <p:cond delay="0"/>
                                              </p:stCondLst>
                                            </p:cTn>
                                            <p:tgtEl>
                                              <p:spTgt spid="2"/>
                                            </p:tgtEl>
                                          </p:cBhvr>
                                        </p:animEffect>
                                        <p:anim calcmode="lin" valueType="num">
                                          <p:cBhvr>
                                            <p:cTn id="16"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7"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8"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19"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20"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21" dur="13">
                                              <p:stCondLst>
                                                <p:cond delay="325"/>
                                              </p:stCondLst>
                                            </p:cTn>
                                            <p:tgtEl>
                                              <p:spTgt spid="2"/>
                                            </p:tgtEl>
                                          </p:cBhvr>
                                          <p:to x="100000" y="60000"/>
                                        </p:animScale>
                                        <p:animScale>
                                          <p:cBhvr>
                                            <p:cTn id="22" dur="83" decel="50000">
                                              <p:stCondLst>
                                                <p:cond delay="338"/>
                                              </p:stCondLst>
                                            </p:cTn>
                                            <p:tgtEl>
                                              <p:spTgt spid="2"/>
                                            </p:tgtEl>
                                          </p:cBhvr>
                                          <p:to x="100000" y="100000"/>
                                        </p:animScale>
                                        <p:animScale>
                                          <p:cBhvr>
                                            <p:cTn id="23" dur="13">
                                              <p:stCondLst>
                                                <p:cond delay="656"/>
                                              </p:stCondLst>
                                            </p:cTn>
                                            <p:tgtEl>
                                              <p:spTgt spid="2"/>
                                            </p:tgtEl>
                                          </p:cBhvr>
                                          <p:to x="100000" y="80000"/>
                                        </p:animScale>
                                        <p:animScale>
                                          <p:cBhvr>
                                            <p:cTn id="24" dur="83" decel="50000">
                                              <p:stCondLst>
                                                <p:cond delay="669"/>
                                              </p:stCondLst>
                                            </p:cTn>
                                            <p:tgtEl>
                                              <p:spTgt spid="2"/>
                                            </p:tgtEl>
                                          </p:cBhvr>
                                          <p:to x="100000" y="100000"/>
                                        </p:animScale>
                                        <p:animScale>
                                          <p:cBhvr>
                                            <p:cTn id="25" dur="13">
                                              <p:stCondLst>
                                                <p:cond delay="821"/>
                                              </p:stCondLst>
                                            </p:cTn>
                                            <p:tgtEl>
                                              <p:spTgt spid="2"/>
                                            </p:tgtEl>
                                          </p:cBhvr>
                                          <p:to x="100000" y="90000"/>
                                        </p:animScale>
                                        <p:animScale>
                                          <p:cBhvr>
                                            <p:cTn id="26" dur="83" decel="50000">
                                              <p:stCondLst>
                                                <p:cond delay="834"/>
                                              </p:stCondLst>
                                            </p:cTn>
                                            <p:tgtEl>
                                              <p:spTgt spid="2"/>
                                            </p:tgtEl>
                                          </p:cBhvr>
                                          <p:to x="100000" y="100000"/>
                                        </p:animScale>
                                        <p:animScale>
                                          <p:cBhvr>
                                            <p:cTn id="27" dur="13">
                                              <p:stCondLst>
                                                <p:cond delay="904"/>
                                              </p:stCondLst>
                                            </p:cTn>
                                            <p:tgtEl>
                                              <p:spTgt spid="2"/>
                                            </p:tgtEl>
                                          </p:cBhvr>
                                          <p:to x="100000" y="95000"/>
                                        </p:animScale>
                                        <p:animScale>
                                          <p:cBhvr>
                                            <p:cTn id="28" dur="83" decel="50000">
                                              <p:stCondLst>
                                                <p:cond delay="917"/>
                                              </p:stCondLst>
                                            </p:cTn>
                                            <p:tgtEl>
                                              <p:spTgt spid="2"/>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par>
                                    <p:cTn id="34" presetID="1"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par>
                                    <p:cTn id="40" presetID="1"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par>
                              <p:cTn id="42" fill="hold">
                                <p:stCondLst>
                                  <p:cond delay="1000"/>
                                </p:stCondLst>
                                <p:childTnLst>
                                  <p:par>
                                    <p:cTn id="43" presetID="22" presetClass="entr" presetSubtype="8" fill="hold" nodeType="after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500"/>
                                            <p:tgtEl>
                                              <p:spTgt spid="30"/>
                                            </p:tgtEl>
                                          </p:cBhvr>
                                        </p:animEffect>
                                      </p:childTnLst>
                                    </p:cTn>
                                  </p:par>
                                  <p:par>
                                    <p:cTn id="46" presetID="1" presetClass="entr" presetSubtype="0" fill="hold" nodeType="withEffect">
                                      <p:stCondLst>
                                        <p:cond delay="0"/>
                                      </p:stCondLst>
                                      <p:childTnLst>
                                        <p:set>
                                          <p:cBhvr>
                                            <p:cTn id="47" dur="1" fill="hold">
                                              <p:stCondLst>
                                                <p:cond delay="0"/>
                                              </p:stCondLst>
                                            </p:cTn>
                                            <p:tgtEl>
                                              <p:spTgt spid="3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fill="hold" nodeType="clickEffect" p14:presetBounceEnd="14000">
                                      <p:stCondLst>
                                        <p:cond delay="0"/>
                                      </p:stCondLst>
                                      <p:childTnLst>
                                        <p:animMotion origin="layout" path="M 3.33333E-6 4.9736E-7 L 0.51666 0.2259 " pathEditMode="relative" rAng="0" ptsTypes="AA" p14:bounceEnd="14000">
                                          <p:cBhvr>
                                            <p:cTn id="51" dur="2000" fill="hold"/>
                                            <p:tgtEl>
                                              <p:spTgt spid="2"/>
                                            </p:tgtEl>
                                            <p:attrNameLst>
                                              <p:attrName>ppt_x</p:attrName>
                                              <p:attrName>ppt_y</p:attrName>
                                            </p:attrNameLst>
                                          </p:cBhvr>
                                          <p:rCtr x="25833" y="11281"/>
                                        </p:animMotion>
                                      </p:childTnLst>
                                    </p:cTn>
                                  </p:par>
                                  <p:par>
                                    <p:cTn id="52" presetID="10" presetClass="exit" presetSubtype="0" fill="hold" nodeType="with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
                                            </p:tgtEl>
                                          </p:cBhvr>
                                        </p:animEffect>
                                        <p:set>
                                          <p:cBhvr>
                                            <p:cTn id="57" dur="1" fill="hold">
                                              <p:stCondLst>
                                                <p:cond delay="499"/>
                                              </p:stCondLst>
                                            </p:cTn>
                                            <p:tgtEl>
                                              <p:spTgt spid="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8"/>
                                            </p:tgtEl>
                                          </p:cBhvr>
                                        </p:animEffect>
                                        <p:set>
                                          <p:cBhvr>
                                            <p:cTn id="60" dur="1" fill="hold">
                                              <p:stCondLst>
                                                <p:cond delay="499"/>
                                              </p:stCondLst>
                                            </p:cTn>
                                            <p:tgtEl>
                                              <p:spTgt spid="18"/>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30"/>
                                            </p:tgtEl>
                                          </p:cBhvr>
                                        </p:animEffect>
                                        <p:set>
                                          <p:cBhvr>
                                            <p:cTn id="66" dur="1" fill="hold">
                                              <p:stCondLst>
                                                <p:cond delay="499"/>
                                              </p:stCondLst>
                                            </p:cTn>
                                            <p:tgtEl>
                                              <p:spTgt spid="30"/>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31"/>
                                            </p:tgtEl>
                                          </p:cBhvr>
                                        </p:animEffect>
                                        <p:set>
                                          <p:cBhvr>
                                            <p:cTn id="69" dur="1" fill="hold">
                                              <p:stCondLst>
                                                <p:cond delay="499"/>
                                              </p:stCondLst>
                                            </p:cTn>
                                            <p:tgtEl>
                                              <p:spTgt spid="31"/>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2" presetClass="entr" presetSubtype="2" fill="hold" nodeType="click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wipe(right)">
                                          <p:cBhvr>
                                            <p:cTn id="74" dur="500"/>
                                            <p:tgtEl>
                                              <p:spTgt spid="38"/>
                                            </p:tgtEl>
                                          </p:cBhvr>
                                        </p:animEffect>
                                      </p:childTnLst>
                                    </p:cTn>
                                  </p:par>
                                  <p:par>
                                    <p:cTn id="75" presetID="1" presetClass="entr" presetSubtype="0" fill="hold" nodeType="withEffect">
                                      <p:stCondLst>
                                        <p:cond delay="0"/>
                                      </p:stCondLst>
                                      <p:childTnLst>
                                        <p:set>
                                          <p:cBhvr>
                                            <p:cTn id="76" dur="1" fill="hold">
                                              <p:stCondLst>
                                                <p:cond delay="0"/>
                                              </p:stCondLst>
                                            </p:cTn>
                                            <p:tgtEl>
                                              <p:spTgt spid="39"/>
                                            </p:tgtEl>
                                            <p:attrNameLst>
                                              <p:attrName>style.visibility</p:attrName>
                                            </p:attrNameLst>
                                          </p:cBhvr>
                                          <p:to>
                                            <p:strVal val="visible"/>
                                          </p:to>
                                        </p:set>
                                      </p:childTnLst>
                                    </p:cTn>
                                  </p:par>
                                </p:childTnLst>
                              </p:cTn>
                            </p:par>
                            <p:par>
                              <p:cTn id="77" fill="hold">
                                <p:stCondLst>
                                  <p:cond delay="500"/>
                                </p:stCondLst>
                                <p:childTnLst>
                                  <p:par>
                                    <p:cTn id="78" presetID="22" presetClass="entr" presetSubtype="4" fill="hold" nodeType="afterEffect">
                                      <p:stCondLst>
                                        <p:cond delay="0"/>
                                      </p:stCondLst>
                                      <p:childTnLst>
                                        <p:set>
                                          <p:cBhvr>
                                            <p:cTn id="79" dur="1" fill="hold">
                                              <p:stCondLst>
                                                <p:cond delay="0"/>
                                              </p:stCondLst>
                                            </p:cTn>
                                            <p:tgtEl>
                                              <p:spTgt spid="40"/>
                                            </p:tgtEl>
                                            <p:attrNameLst>
                                              <p:attrName>style.visibility</p:attrName>
                                            </p:attrNameLst>
                                          </p:cBhvr>
                                          <p:to>
                                            <p:strVal val="visible"/>
                                          </p:to>
                                        </p:set>
                                        <p:animEffect transition="in" filter="wipe(down)">
                                          <p:cBhvr>
                                            <p:cTn id="80" dur="500"/>
                                            <p:tgtEl>
                                              <p:spTgt spid="40"/>
                                            </p:tgtEl>
                                          </p:cBhvr>
                                        </p:animEffect>
                                      </p:childTnLst>
                                    </p:cTn>
                                  </p:par>
                                  <p:par>
                                    <p:cTn id="81" presetID="1" presetClass="entr" presetSubtype="0" fill="hold" nodeType="withEffect">
                                      <p:stCondLst>
                                        <p:cond delay="0"/>
                                      </p:stCondLst>
                                      <p:childTnLst>
                                        <p:set>
                                          <p:cBhvr>
                                            <p:cTn id="82" dur="1" fill="hold">
                                              <p:stCondLst>
                                                <p:cond delay="0"/>
                                              </p:stCondLst>
                                            </p:cTn>
                                            <p:tgtEl>
                                              <p:spTgt spid="41"/>
                                            </p:tgtEl>
                                            <p:attrNameLst>
                                              <p:attrName>style.visibility</p:attrName>
                                            </p:attrNameLst>
                                          </p:cBhvr>
                                          <p:to>
                                            <p:strVal val="visible"/>
                                          </p:to>
                                        </p:set>
                                      </p:childTnLst>
                                    </p:cTn>
                                  </p:par>
                                </p:childTnLst>
                              </p:cTn>
                            </p:par>
                            <p:par>
                              <p:cTn id="83" fill="hold">
                                <p:stCondLst>
                                  <p:cond delay="1000"/>
                                </p:stCondLst>
                                <p:childTnLst>
                                  <p:par>
                                    <p:cTn id="84" presetID="22" presetClass="entr" presetSubtype="1" fill="hold" nodeType="afterEffect">
                                      <p:stCondLst>
                                        <p:cond delay="0"/>
                                      </p:stCondLst>
                                      <p:childTnLst>
                                        <p:set>
                                          <p:cBhvr>
                                            <p:cTn id="85" dur="1" fill="hold">
                                              <p:stCondLst>
                                                <p:cond delay="0"/>
                                              </p:stCondLst>
                                            </p:cTn>
                                            <p:tgtEl>
                                              <p:spTgt spid="42"/>
                                            </p:tgtEl>
                                            <p:attrNameLst>
                                              <p:attrName>style.visibility</p:attrName>
                                            </p:attrNameLst>
                                          </p:cBhvr>
                                          <p:to>
                                            <p:strVal val="visible"/>
                                          </p:to>
                                        </p:set>
                                        <p:animEffect transition="in" filter="wipe(up)">
                                          <p:cBhvr>
                                            <p:cTn id="86" dur="500"/>
                                            <p:tgtEl>
                                              <p:spTgt spid="42"/>
                                            </p:tgtEl>
                                          </p:cBhvr>
                                        </p:animEffect>
                                      </p:childTnLst>
                                    </p:cTn>
                                  </p:par>
                                  <p:par>
                                    <p:cTn id="87" presetID="1" presetClass="entr" presetSubtype="0" fill="hold" nodeType="with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290">
                                              <p:stCondLst>
                                                <p:cond delay="0"/>
                                              </p:stCondLst>
                                            </p:cTn>
                                            <p:tgtEl>
                                              <p:spTgt spid="2"/>
                                            </p:tgtEl>
                                          </p:cBhvr>
                                        </p:animEffect>
                                        <p:anim calcmode="lin" valueType="num">
                                          <p:cBhvr>
                                            <p:cTn id="16"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7"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8"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19"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20"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21" dur="13">
                                              <p:stCondLst>
                                                <p:cond delay="325"/>
                                              </p:stCondLst>
                                            </p:cTn>
                                            <p:tgtEl>
                                              <p:spTgt spid="2"/>
                                            </p:tgtEl>
                                          </p:cBhvr>
                                          <p:to x="100000" y="60000"/>
                                        </p:animScale>
                                        <p:animScale>
                                          <p:cBhvr>
                                            <p:cTn id="22" dur="83" decel="50000">
                                              <p:stCondLst>
                                                <p:cond delay="338"/>
                                              </p:stCondLst>
                                            </p:cTn>
                                            <p:tgtEl>
                                              <p:spTgt spid="2"/>
                                            </p:tgtEl>
                                          </p:cBhvr>
                                          <p:to x="100000" y="100000"/>
                                        </p:animScale>
                                        <p:animScale>
                                          <p:cBhvr>
                                            <p:cTn id="23" dur="13">
                                              <p:stCondLst>
                                                <p:cond delay="656"/>
                                              </p:stCondLst>
                                            </p:cTn>
                                            <p:tgtEl>
                                              <p:spTgt spid="2"/>
                                            </p:tgtEl>
                                          </p:cBhvr>
                                          <p:to x="100000" y="80000"/>
                                        </p:animScale>
                                        <p:animScale>
                                          <p:cBhvr>
                                            <p:cTn id="24" dur="83" decel="50000">
                                              <p:stCondLst>
                                                <p:cond delay="669"/>
                                              </p:stCondLst>
                                            </p:cTn>
                                            <p:tgtEl>
                                              <p:spTgt spid="2"/>
                                            </p:tgtEl>
                                          </p:cBhvr>
                                          <p:to x="100000" y="100000"/>
                                        </p:animScale>
                                        <p:animScale>
                                          <p:cBhvr>
                                            <p:cTn id="25" dur="13">
                                              <p:stCondLst>
                                                <p:cond delay="821"/>
                                              </p:stCondLst>
                                            </p:cTn>
                                            <p:tgtEl>
                                              <p:spTgt spid="2"/>
                                            </p:tgtEl>
                                          </p:cBhvr>
                                          <p:to x="100000" y="90000"/>
                                        </p:animScale>
                                        <p:animScale>
                                          <p:cBhvr>
                                            <p:cTn id="26" dur="83" decel="50000">
                                              <p:stCondLst>
                                                <p:cond delay="834"/>
                                              </p:stCondLst>
                                            </p:cTn>
                                            <p:tgtEl>
                                              <p:spTgt spid="2"/>
                                            </p:tgtEl>
                                          </p:cBhvr>
                                          <p:to x="100000" y="100000"/>
                                        </p:animScale>
                                        <p:animScale>
                                          <p:cBhvr>
                                            <p:cTn id="27" dur="13">
                                              <p:stCondLst>
                                                <p:cond delay="904"/>
                                              </p:stCondLst>
                                            </p:cTn>
                                            <p:tgtEl>
                                              <p:spTgt spid="2"/>
                                            </p:tgtEl>
                                          </p:cBhvr>
                                          <p:to x="100000" y="95000"/>
                                        </p:animScale>
                                        <p:animScale>
                                          <p:cBhvr>
                                            <p:cTn id="28" dur="83" decel="50000">
                                              <p:stCondLst>
                                                <p:cond delay="917"/>
                                              </p:stCondLst>
                                            </p:cTn>
                                            <p:tgtEl>
                                              <p:spTgt spid="2"/>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par>
                                    <p:cTn id="34" presetID="1"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par>
                                    <p:cTn id="40" presetID="1"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par>
                              <p:cTn id="42" fill="hold">
                                <p:stCondLst>
                                  <p:cond delay="1000"/>
                                </p:stCondLst>
                                <p:childTnLst>
                                  <p:par>
                                    <p:cTn id="43" presetID="22" presetClass="entr" presetSubtype="8" fill="hold" nodeType="after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500"/>
                                            <p:tgtEl>
                                              <p:spTgt spid="30"/>
                                            </p:tgtEl>
                                          </p:cBhvr>
                                        </p:animEffect>
                                      </p:childTnLst>
                                    </p:cTn>
                                  </p:par>
                                  <p:par>
                                    <p:cTn id="46" presetID="1" presetClass="entr" presetSubtype="0" fill="hold" nodeType="withEffect">
                                      <p:stCondLst>
                                        <p:cond delay="0"/>
                                      </p:stCondLst>
                                      <p:childTnLst>
                                        <p:set>
                                          <p:cBhvr>
                                            <p:cTn id="47" dur="1" fill="hold">
                                              <p:stCondLst>
                                                <p:cond delay="0"/>
                                              </p:stCondLst>
                                            </p:cTn>
                                            <p:tgtEl>
                                              <p:spTgt spid="3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fill="hold" nodeType="clickEffect">
                                      <p:stCondLst>
                                        <p:cond delay="0"/>
                                      </p:stCondLst>
                                      <p:childTnLst>
                                        <p:animMotion origin="layout" path="M 3.33333E-6 4.9736E-7 L 0.51666 0.2259 " pathEditMode="relative" rAng="0" ptsTypes="AA">
                                          <p:cBhvr>
                                            <p:cTn id="51" dur="2000" fill="hold"/>
                                            <p:tgtEl>
                                              <p:spTgt spid="2"/>
                                            </p:tgtEl>
                                            <p:attrNameLst>
                                              <p:attrName>ppt_x</p:attrName>
                                              <p:attrName>ppt_y</p:attrName>
                                            </p:attrNameLst>
                                          </p:cBhvr>
                                          <p:rCtr x="25833" y="11281"/>
                                        </p:animMotion>
                                      </p:childTnLst>
                                    </p:cTn>
                                  </p:par>
                                  <p:par>
                                    <p:cTn id="52" presetID="10" presetClass="exit" presetSubtype="0" fill="hold" nodeType="with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
                                            </p:tgtEl>
                                          </p:cBhvr>
                                        </p:animEffect>
                                        <p:set>
                                          <p:cBhvr>
                                            <p:cTn id="57" dur="1" fill="hold">
                                              <p:stCondLst>
                                                <p:cond delay="499"/>
                                              </p:stCondLst>
                                            </p:cTn>
                                            <p:tgtEl>
                                              <p:spTgt spid="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8"/>
                                            </p:tgtEl>
                                          </p:cBhvr>
                                        </p:animEffect>
                                        <p:set>
                                          <p:cBhvr>
                                            <p:cTn id="60" dur="1" fill="hold">
                                              <p:stCondLst>
                                                <p:cond delay="499"/>
                                              </p:stCondLst>
                                            </p:cTn>
                                            <p:tgtEl>
                                              <p:spTgt spid="18"/>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30"/>
                                            </p:tgtEl>
                                          </p:cBhvr>
                                        </p:animEffect>
                                        <p:set>
                                          <p:cBhvr>
                                            <p:cTn id="66" dur="1" fill="hold">
                                              <p:stCondLst>
                                                <p:cond delay="499"/>
                                              </p:stCondLst>
                                            </p:cTn>
                                            <p:tgtEl>
                                              <p:spTgt spid="30"/>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31"/>
                                            </p:tgtEl>
                                          </p:cBhvr>
                                        </p:animEffect>
                                        <p:set>
                                          <p:cBhvr>
                                            <p:cTn id="69" dur="1" fill="hold">
                                              <p:stCondLst>
                                                <p:cond delay="499"/>
                                              </p:stCondLst>
                                            </p:cTn>
                                            <p:tgtEl>
                                              <p:spTgt spid="31"/>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2" presetClass="entr" presetSubtype="2" fill="hold" nodeType="click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wipe(right)">
                                          <p:cBhvr>
                                            <p:cTn id="74" dur="500"/>
                                            <p:tgtEl>
                                              <p:spTgt spid="38"/>
                                            </p:tgtEl>
                                          </p:cBhvr>
                                        </p:animEffect>
                                      </p:childTnLst>
                                    </p:cTn>
                                  </p:par>
                                  <p:par>
                                    <p:cTn id="75" presetID="1" presetClass="entr" presetSubtype="0" fill="hold" nodeType="withEffect">
                                      <p:stCondLst>
                                        <p:cond delay="0"/>
                                      </p:stCondLst>
                                      <p:childTnLst>
                                        <p:set>
                                          <p:cBhvr>
                                            <p:cTn id="76" dur="1" fill="hold">
                                              <p:stCondLst>
                                                <p:cond delay="0"/>
                                              </p:stCondLst>
                                            </p:cTn>
                                            <p:tgtEl>
                                              <p:spTgt spid="39"/>
                                            </p:tgtEl>
                                            <p:attrNameLst>
                                              <p:attrName>style.visibility</p:attrName>
                                            </p:attrNameLst>
                                          </p:cBhvr>
                                          <p:to>
                                            <p:strVal val="visible"/>
                                          </p:to>
                                        </p:set>
                                      </p:childTnLst>
                                    </p:cTn>
                                  </p:par>
                                </p:childTnLst>
                              </p:cTn>
                            </p:par>
                            <p:par>
                              <p:cTn id="77" fill="hold">
                                <p:stCondLst>
                                  <p:cond delay="500"/>
                                </p:stCondLst>
                                <p:childTnLst>
                                  <p:par>
                                    <p:cTn id="78" presetID="22" presetClass="entr" presetSubtype="4" fill="hold" nodeType="afterEffect">
                                      <p:stCondLst>
                                        <p:cond delay="0"/>
                                      </p:stCondLst>
                                      <p:childTnLst>
                                        <p:set>
                                          <p:cBhvr>
                                            <p:cTn id="79" dur="1" fill="hold">
                                              <p:stCondLst>
                                                <p:cond delay="0"/>
                                              </p:stCondLst>
                                            </p:cTn>
                                            <p:tgtEl>
                                              <p:spTgt spid="40"/>
                                            </p:tgtEl>
                                            <p:attrNameLst>
                                              <p:attrName>style.visibility</p:attrName>
                                            </p:attrNameLst>
                                          </p:cBhvr>
                                          <p:to>
                                            <p:strVal val="visible"/>
                                          </p:to>
                                        </p:set>
                                        <p:animEffect transition="in" filter="wipe(down)">
                                          <p:cBhvr>
                                            <p:cTn id="80" dur="500"/>
                                            <p:tgtEl>
                                              <p:spTgt spid="40"/>
                                            </p:tgtEl>
                                          </p:cBhvr>
                                        </p:animEffect>
                                      </p:childTnLst>
                                    </p:cTn>
                                  </p:par>
                                  <p:par>
                                    <p:cTn id="81" presetID="1" presetClass="entr" presetSubtype="0" fill="hold" nodeType="withEffect">
                                      <p:stCondLst>
                                        <p:cond delay="0"/>
                                      </p:stCondLst>
                                      <p:childTnLst>
                                        <p:set>
                                          <p:cBhvr>
                                            <p:cTn id="82" dur="1" fill="hold">
                                              <p:stCondLst>
                                                <p:cond delay="0"/>
                                              </p:stCondLst>
                                            </p:cTn>
                                            <p:tgtEl>
                                              <p:spTgt spid="41"/>
                                            </p:tgtEl>
                                            <p:attrNameLst>
                                              <p:attrName>style.visibility</p:attrName>
                                            </p:attrNameLst>
                                          </p:cBhvr>
                                          <p:to>
                                            <p:strVal val="visible"/>
                                          </p:to>
                                        </p:set>
                                      </p:childTnLst>
                                    </p:cTn>
                                  </p:par>
                                </p:childTnLst>
                              </p:cTn>
                            </p:par>
                            <p:par>
                              <p:cTn id="83" fill="hold">
                                <p:stCondLst>
                                  <p:cond delay="1000"/>
                                </p:stCondLst>
                                <p:childTnLst>
                                  <p:par>
                                    <p:cTn id="84" presetID="22" presetClass="entr" presetSubtype="1" fill="hold" nodeType="afterEffect">
                                      <p:stCondLst>
                                        <p:cond delay="0"/>
                                      </p:stCondLst>
                                      <p:childTnLst>
                                        <p:set>
                                          <p:cBhvr>
                                            <p:cTn id="85" dur="1" fill="hold">
                                              <p:stCondLst>
                                                <p:cond delay="0"/>
                                              </p:stCondLst>
                                            </p:cTn>
                                            <p:tgtEl>
                                              <p:spTgt spid="42"/>
                                            </p:tgtEl>
                                            <p:attrNameLst>
                                              <p:attrName>style.visibility</p:attrName>
                                            </p:attrNameLst>
                                          </p:cBhvr>
                                          <p:to>
                                            <p:strVal val="visible"/>
                                          </p:to>
                                        </p:set>
                                        <p:animEffect transition="in" filter="wipe(up)">
                                          <p:cBhvr>
                                            <p:cTn id="86" dur="500"/>
                                            <p:tgtEl>
                                              <p:spTgt spid="42"/>
                                            </p:tgtEl>
                                          </p:cBhvr>
                                        </p:animEffect>
                                      </p:childTnLst>
                                    </p:cTn>
                                  </p:par>
                                  <p:par>
                                    <p:cTn id="87" presetID="1" presetClass="entr" presetSubtype="0" fill="hold" nodeType="with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1767468" y="3048000"/>
            <a:ext cx="202581" cy="190066"/>
          </a:xfrm>
          <a:prstGeom prst="rect">
            <a:avLst/>
          </a:prstGeom>
          <a:gradFill>
            <a:gsLst>
              <a:gs pos="0">
                <a:srgbClr val="FFEFD1"/>
              </a:gs>
              <a:gs pos="64999">
                <a:srgbClr val="F0EBD5"/>
              </a:gs>
              <a:gs pos="100000">
                <a:srgbClr val="D1C39F"/>
              </a:gs>
            </a:gsLst>
            <a:lin ang="0" scaled="0"/>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648200" y="-114300"/>
            <a:ext cx="4876800" cy="2188922"/>
          </a:xfrm>
          <a:prstGeom prst="rect">
            <a:avLst/>
          </a:prstGeom>
          <a:gradFill>
            <a:gsLst>
              <a:gs pos="0">
                <a:srgbClr val="FFEFD1"/>
              </a:gs>
              <a:gs pos="64999">
                <a:srgbClr val="F0EBD5"/>
              </a:gs>
              <a:gs pos="100000">
                <a:srgbClr val="D1C39F"/>
              </a:gs>
            </a:gsLst>
            <a:lin ang="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1371600" y="2019300"/>
            <a:ext cx="4385779" cy="2853962"/>
            <a:chOff x="338621" y="419100"/>
            <a:chExt cx="7046835" cy="4585593"/>
          </a:xfrm>
        </p:grpSpPr>
        <p:grpSp>
          <p:nvGrpSpPr>
            <p:cNvPr id="8" name="Group 7"/>
            <p:cNvGrpSpPr/>
            <p:nvPr/>
          </p:nvGrpSpPr>
          <p:grpSpPr>
            <a:xfrm>
              <a:off x="594470" y="471814"/>
              <a:ext cx="6790986" cy="4532879"/>
              <a:chOff x="594470" y="471814"/>
              <a:chExt cx="6790986" cy="4532879"/>
            </a:xfrm>
          </p:grpSpPr>
          <p:cxnSp>
            <p:nvCxnSpPr>
              <p:cNvPr id="2" name="Ray1"/>
              <p:cNvCxnSpPr>
                <a:endCxn id="3" idx="3"/>
              </p:cNvCxnSpPr>
              <p:nvPr/>
            </p:nvCxnSpPr>
            <p:spPr>
              <a:xfrm>
                <a:off x="594470" y="471814"/>
                <a:ext cx="534091" cy="1687718"/>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SMR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062697">
                <a:off x="1089376" y="2157110"/>
                <a:ext cx="116073" cy="114623"/>
              </a:xfrm>
              <a:prstGeom prst="rect">
                <a:avLst/>
              </a:prstGeom>
            </p:spPr>
          </p:pic>
          <p:cxnSp>
            <p:nvCxnSpPr>
              <p:cNvPr id="4" name="Ray2"/>
              <p:cNvCxnSpPr>
                <a:endCxn id="5" idx="3"/>
              </p:cNvCxnSpPr>
              <p:nvPr/>
            </p:nvCxnSpPr>
            <p:spPr>
              <a:xfrm>
                <a:off x="600075" y="481013"/>
                <a:ext cx="5595486" cy="359601"/>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 name="SMR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178344">
                <a:off x="6195210" y="789677"/>
                <a:ext cx="116073" cy="114623"/>
              </a:xfrm>
              <a:prstGeom prst="rect">
                <a:avLst/>
              </a:prstGeom>
            </p:spPr>
          </p:pic>
          <p:cxnSp>
            <p:nvCxnSpPr>
              <p:cNvPr id="6" name="Ray3"/>
              <p:cNvCxnSpPr>
                <a:endCxn id="7" idx="3"/>
              </p:cNvCxnSpPr>
              <p:nvPr/>
            </p:nvCxnSpPr>
            <p:spPr>
              <a:xfrm>
                <a:off x="604562" y="483650"/>
                <a:ext cx="6675174" cy="4430648"/>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7" name="SMR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885160">
                <a:off x="7269383" y="4890070"/>
                <a:ext cx="116073" cy="114623"/>
              </a:xfrm>
              <a:prstGeom prst="rect">
                <a:avLst/>
              </a:prstGeom>
            </p:spPr>
          </p:pic>
        </p:grpSp>
        <p:pic>
          <p:nvPicPr>
            <p:cNvPr id="16" name="Instrument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621" y="419100"/>
              <a:ext cx="541960" cy="924999"/>
            </a:xfrm>
            <a:prstGeom prst="rect">
              <a:avLst/>
            </a:prstGeom>
          </p:spPr>
        </p:pic>
      </p:grpSp>
      <p:grpSp>
        <p:nvGrpSpPr>
          <p:cNvPr id="19" name="Group 18"/>
          <p:cNvGrpSpPr/>
          <p:nvPr/>
        </p:nvGrpSpPr>
        <p:grpSpPr>
          <a:xfrm>
            <a:off x="89449" y="1474871"/>
            <a:ext cx="3917045" cy="2625258"/>
            <a:chOff x="2743200" y="776636"/>
            <a:chExt cx="6293699" cy="4218124"/>
          </a:xfrm>
        </p:grpSpPr>
        <p:pic>
          <p:nvPicPr>
            <p:cNvPr id="17" name="Instrument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105" y="1678415"/>
              <a:ext cx="541960" cy="924999"/>
            </a:xfrm>
            <a:prstGeom prst="rect">
              <a:avLst/>
            </a:prstGeom>
          </p:spPr>
        </p:pic>
        <p:grpSp>
          <p:nvGrpSpPr>
            <p:cNvPr id="15" name="Group 14"/>
            <p:cNvGrpSpPr/>
            <p:nvPr/>
          </p:nvGrpSpPr>
          <p:grpSpPr>
            <a:xfrm>
              <a:off x="2743200" y="776636"/>
              <a:ext cx="6293699" cy="4218124"/>
              <a:chOff x="1091757" y="788952"/>
              <a:chExt cx="6293699" cy="4218124"/>
            </a:xfrm>
          </p:grpSpPr>
          <p:cxnSp>
            <p:nvCxnSpPr>
              <p:cNvPr id="9" name="Ray4"/>
              <p:cNvCxnSpPr>
                <a:endCxn id="10" idx="3"/>
              </p:cNvCxnSpPr>
              <p:nvPr/>
            </p:nvCxnSpPr>
            <p:spPr>
              <a:xfrm flipH="1">
                <a:off x="1206261" y="1752600"/>
                <a:ext cx="4087258" cy="446039"/>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SMR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98892">
                <a:off x="1091757" y="2154729"/>
                <a:ext cx="116073" cy="114623"/>
              </a:xfrm>
              <a:prstGeom prst="rect">
                <a:avLst/>
              </a:prstGeom>
            </p:spPr>
          </p:pic>
          <p:cxnSp>
            <p:nvCxnSpPr>
              <p:cNvPr id="11" name="Ray5"/>
              <p:cNvCxnSpPr>
                <a:endCxn id="12" idx="3"/>
              </p:cNvCxnSpPr>
              <p:nvPr/>
            </p:nvCxnSpPr>
            <p:spPr>
              <a:xfrm flipV="1">
                <a:off x="5293519" y="891543"/>
                <a:ext cx="920156" cy="865820"/>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2" name="SMR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1124">
                <a:off x="6192829" y="789677"/>
                <a:ext cx="116073" cy="114623"/>
              </a:xfrm>
              <a:prstGeom prst="rect">
                <a:avLst/>
              </a:prstGeom>
            </p:spPr>
          </p:pic>
          <p:cxnSp>
            <p:nvCxnSpPr>
              <p:cNvPr id="13" name="Ray6"/>
              <p:cNvCxnSpPr>
                <a:endCxn id="14" idx="3"/>
              </p:cNvCxnSpPr>
              <p:nvPr/>
            </p:nvCxnSpPr>
            <p:spPr>
              <a:xfrm>
                <a:off x="5297474" y="1753230"/>
                <a:ext cx="1987373" cy="3157090"/>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4" name="SMR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368938">
                <a:off x="7269383" y="4892453"/>
                <a:ext cx="116073" cy="114623"/>
              </a:xfrm>
              <a:prstGeom prst="rect">
                <a:avLst/>
              </a:prstGeom>
            </p:spPr>
          </p:pic>
        </p:grpSp>
      </p:grpSp>
      <p:grpSp>
        <p:nvGrpSpPr>
          <p:cNvPr id="33" name="Group 32"/>
          <p:cNvGrpSpPr/>
          <p:nvPr/>
        </p:nvGrpSpPr>
        <p:grpSpPr>
          <a:xfrm>
            <a:off x="5161283" y="-609733"/>
            <a:ext cx="3620659" cy="1159135"/>
            <a:chOff x="5161283" y="-609733"/>
            <a:chExt cx="3620659" cy="1159135"/>
          </a:xfrm>
        </p:grpSpPr>
        <p:cxnSp>
          <p:nvCxnSpPr>
            <p:cNvPr id="22" name="Ray4"/>
            <p:cNvCxnSpPr/>
            <p:nvPr/>
          </p:nvCxnSpPr>
          <p:spPr>
            <a:xfrm flipH="1">
              <a:off x="5324757" y="-609733"/>
              <a:ext cx="3457185" cy="995662"/>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5">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5161283" y="222456"/>
              <a:ext cx="326948" cy="326946"/>
            </a:xfrm>
            <a:prstGeom prst="rect">
              <a:avLst/>
            </a:prstGeom>
          </p:spPr>
        </p:pic>
      </p:grpSp>
      <p:pic>
        <p:nvPicPr>
          <p:cNvPr id="31" name="Picture 30"/>
          <p:cNvPicPr>
            <a:picLocks noChangeAspect="1"/>
          </p:cNvPicPr>
          <p:nvPr/>
        </p:nvPicPr>
        <p:blipFill>
          <a:blip r:embed="rId5">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7704536" y="1398106"/>
            <a:ext cx="326948" cy="326946"/>
          </a:xfrm>
          <a:prstGeom prst="rect">
            <a:avLst/>
          </a:prstGeom>
        </p:spPr>
      </p:pic>
      <p:cxnSp>
        <p:nvCxnSpPr>
          <p:cNvPr id="25" name="Ray1"/>
          <p:cNvCxnSpPr/>
          <p:nvPr/>
        </p:nvCxnSpPr>
        <p:spPr>
          <a:xfrm>
            <a:off x="6959880" y="-287837"/>
            <a:ext cx="908130" cy="1849416"/>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084372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fill="hold" nodeType="clickEffect" p14:presetBounceEnd="30000">
                                      <p:stCondLst>
                                        <p:cond delay="0"/>
                                      </p:stCondLst>
                                      <p:childTnLst>
                                        <p:animMotion origin="layout" path="M 1.66667E-6 2.22222E-6 L 0.19114 0.13611 " pathEditMode="relative" rAng="0" ptsTypes="AA" p14:bounceEnd="30000">
                                          <p:cBhvr>
                                            <p:cTn id="6" dur="1000" fill="hold"/>
                                            <p:tgtEl>
                                              <p:spTgt spid="19"/>
                                            </p:tgtEl>
                                            <p:attrNameLst>
                                              <p:attrName>ppt_x</p:attrName>
                                              <p:attrName>ppt_y</p:attrName>
                                            </p:attrNameLst>
                                          </p:cBhvr>
                                          <p:rCtr x="9549" y="6806"/>
                                        </p:animMotion>
                                      </p:childTnLst>
                                    </p:cTn>
                                  </p:par>
                                  <p:par>
                                    <p:cTn id="7" presetID="42" presetClass="path" presetSubtype="0" accel="50000" fill="hold" nodeType="withEffect" p14:presetBounceEnd="30000">
                                      <p:stCondLst>
                                        <p:cond delay="0"/>
                                      </p:stCondLst>
                                      <p:childTnLst>
                                        <p:animMotion origin="layout" path="M -1.38889E-6 9.5529E-7 L 0.2783 0.20466 " pathEditMode="relative" rAng="0" ptsTypes="AA" p14:bounceEnd="30000">
                                          <p:cBhvr>
                                            <p:cTn id="8" dur="1000" fill="hold"/>
                                            <p:tgtEl>
                                              <p:spTgt spid="33"/>
                                            </p:tgtEl>
                                            <p:attrNameLst>
                                              <p:attrName>ppt_x</p:attrName>
                                              <p:attrName>ppt_y</p:attrName>
                                            </p:attrNameLst>
                                          </p:cBhvr>
                                          <p:rCtr x="13906" y="102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fill="hold" nodeType="clickEffect">
                                      <p:stCondLst>
                                        <p:cond delay="0"/>
                                      </p:stCondLst>
                                      <p:childTnLst>
                                        <p:animMotion origin="layout" path="M 1.66667E-6 2.22222E-6 L 0.19114 0.13611 " pathEditMode="relative" rAng="0" ptsTypes="AA">
                                          <p:cBhvr>
                                            <p:cTn id="6" dur="1000" fill="hold"/>
                                            <p:tgtEl>
                                              <p:spTgt spid="19"/>
                                            </p:tgtEl>
                                            <p:attrNameLst>
                                              <p:attrName>ppt_x</p:attrName>
                                              <p:attrName>ppt_y</p:attrName>
                                            </p:attrNameLst>
                                          </p:cBhvr>
                                          <p:rCtr x="9549" y="6806"/>
                                        </p:animMotion>
                                      </p:childTnLst>
                                    </p:cTn>
                                  </p:par>
                                  <p:par>
                                    <p:cTn id="7" presetID="42" presetClass="path" presetSubtype="0" accel="50000" fill="hold" nodeType="withEffect">
                                      <p:stCondLst>
                                        <p:cond delay="0"/>
                                      </p:stCondLst>
                                      <p:childTnLst>
                                        <p:animMotion origin="layout" path="M -1.38889E-6 9.5529E-7 L 0.2783 0.20466 " pathEditMode="relative" rAng="0" ptsTypes="AA">
                                          <p:cBhvr>
                                            <p:cTn id="8" dur="1000" fill="hold"/>
                                            <p:tgtEl>
                                              <p:spTgt spid="33"/>
                                            </p:tgtEl>
                                            <p:attrNameLst>
                                              <p:attrName>ppt_x</p:attrName>
                                              <p:attrName>ppt_y</p:attrName>
                                            </p:attrNameLst>
                                          </p:cBhvr>
                                          <p:rCtr x="13906" y="102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1767468" y="3048000"/>
            <a:ext cx="202581" cy="190066"/>
          </a:xfrm>
          <a:prstGeom prst="rect">
            <a:avLst/>
          </a:prstGeom>
          <a:gradFill>
            <a:gsLst>
              <a:gs pos="0">
                <a:srgbClr val="FFEFD1"/>
              </a:gs>
              <a:gs pos="64999">
                <a:srgbClr val="F0EBD5"/>
              </a:gs>
              <a:gs pos="100000">
                <a:srgbClr val="D1C39F"/>
              </a:gs>
            </a:gsLst>
            <a:lin ang="0" scaled="0"/>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648200" y="-114300"/>
            <a:ext cx="4876800" cy="2188922"/>
          </a:xfrm>
          <a:prstGeom prst="rect">
            <a:avLst/>
          </a:prstGeom>
          <a:gradFill>
            <a:gsLst>
              <a:gs pos="0">
                <a:srgbClr val="FFEFD1"/>
              </a:gs>
              <a:gs pos="64999">
                <a:srgbClr val="F0EBD5"/>
              </a:gs>
              <a:gs pos="100000">
                <a:srgbClr val="D1C39F"/>
              </a:gs>
            </a:gsLst>
            <a:lin ang="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1371600" y="2019300"/>
            <a:ext cx="4385779" cy="2853962"/>
            <a:chOff x="338621" y="419100"/>
            <a:chExt cx="7046835" cy="4585593"/>
          </a:xfrm>
        </p:grpSpPr>
        <p:grpSp>
          <p:nvGrpSpPr>
            <p:cNvPr id="8" name="Group 7"/>
            <p:cNvGrpSpPr/>
            <p:nvPr/>
          </p:nvGrpSpPr>
          <p:grpSpPr>
            <a:xfrm>
              <a:off x="594470" y="471814"/>
              <a:ext cx="6790986" cy="4532879"/>
              <a:chOff x="594470" y="471814"/>
              <a:chExt cx="6790986" cy="4532879"/>
            </a:xfrm>
          </p:grpSpPr>
          <p:cxnSp>
            <p:nvCxnSpPr>
              <p:cNvPr id="2" name="Ray1"/>
              <p:cNvCxnSpPr>
                <a:endCxn id="3" idx="3"/>
              </p:cNvCxnSpPr>
              <p:nvPr/>
            </p:nvCxnSpPr>
            <p:spPr>
              <a:xfrm>
                <a:off x="594470" y="471814"/>
                <a:ext cx="534091" cy="1687718"/>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SMR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062697">
                <a:off x="1089376" y="2157110"/>
                <a:ext cx="116073" cy="114623"/>
              </a:xfrm>
              <a:prstGeom prst="rect">
                <a:avLst/>
              </a:prstGeom>
            </p:spPr>
          </p:pic>
          <p:cxnSp>
            <p:nvCxnSpPr>
              <p:cNvPr id="4" name="Ray2"/>
              <p:cNvCxnSpPr>
                <a:endCxn id="5" idx="3"/>
              </p:cNvCxnSpPr>
              <p:nvPr/>
            </p:nvCxnSpPr>
            <p:spPr>
              <a:xfrm>
                <a:off x="600075" y="481013"/>
                <a:ext cx="5595486" cy="359601"/>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 name="SMR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178344">
                <a:off x="6195210" y="789677"/>
                <a:ext cx="116073" cy="114623"/>
              </a:xfrm>
              <a:prstGeom prst="rect">
                <a:avLst/>
              </a:prstGeom>
            </p:spPr>
          </p:pic>
          <p:cxnSp>
            <p:nvCxnSpPr>
              <p:cNvPr id="6" name="Ray3"/>
              <p:cNvCxnSpPr>
                <a:endCxn id="7" idx="3"/>
              </p:cNvCxnSpPr>
              <p:nvPr/>
            </p:nvCxnSpPr>
            <p:spPr>
              <a:xfrm>
                <a:off x="604562" y="483650"/>
                <a:ext cx="6675174" cy="4430648"/>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7" name="SMR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885160">
                <a:off x="7269383" y="4890070"/>
                <a:ext cx="116073" cy="114623"/>
              </a:xfrm>
              <a:prstGeom prst="rect">
                <a:avLst/>
              </a:prstGeom>
            </p:spPr>
          </p:pic>
        </p:grpSp>
        <p:pic>
          <p:nvPicPr>
            <p:cNvPr id="16" name="Instrument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621" y="419100"/>
              <a:ext cx="541960" cy="924999"/>
            </a:xfrm>
            <a:prstGeom prst="rect">
              <a:avLst/>
            </a:prstGeom>
          </p:spPr>
        </p:pic>
      </p:grpSp>
      <p:grpSp>
        <p:nvGrpSpPr>
          <p:cNvPr id="19" name="Group 18"/>
          <p:cNvGrpSpPr/>
          <p:nvPr/>
        </p:nvGrpSpPr>
        <p:grpSpPr>
          <a:xfrm>
            <a:off x="89449" y="1474871"/>
            <a:ext cx="3917045" cy="2625258"/>
            <a:chOff x="2743200" y="776636"/>
            <a:chExt cx="6293699" cy="4218124"/>
          </a:xfrm>
        </p:grpSpPr>
        <p:pic>
          <p:nvPicPr>
            <p:cNvPr id="17" name="Instrument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105" y="1678415"/>
              <a:ext cx="541960" cy="924999"/>
            </a:xfrm>
            <a:prstGeom prst="rect">
              <a:avLst/>
            </a:prstGeom>
          </p:spPr>
        </p:pic>
        <p:grpSp>
          <p:nvGrpSpPr>
            <p:cNvPr id="15" name="Group 14"/>
            <p:cNvGrpSpPr/>
            <p:nvPr/>
          </p:nvGrpSpPr>
          <p:grpSpPr>
            <a:xfrm>
              <a:off x="2743200" y="776636"/>
              <a:ext cx="6293699" cy="4218124"/>
              <a:chOff x="1091757" y="788952"/>
              <a:chExt cx="6293699" cy="4218124"/>
            </a:xfrm>
          </p:grpSpPr>
          <p:cxnSp>
            <p:nvCxnSpPr>
              <p:cNvPr id="9" name="Ray4"/>
              <p:cNvCxnSpPr>
                <a:endCxn id="10" idx="3"/>
              </p:cNvCxnSpPr>
              <p:nvPr/>
            </p:nvCxnSpPr>
            <p:spPr>
              <a:xfrm flipH="1">
                <a:off x="1206261" y="1752600"/>
                <a:ext cx="4087258" cy="446039"/>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SMR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98892">
                <a:off x="1091757" y="2154729"/>
                <a:ext cx="116073" cy="114623"/>
              </a:xfrm>
              <a:prstGeom prst="rect">
                <a:avLst/>
              </a:prstGeom>
            </p:spPr>
          </p:pic>
          <p:cxnSp>
            <p:nvCxnSpPr>
              <p:cNvPr id="11" name="Ray5"/>
              <p:cNvCxnSpPr>
                <a:endCxn id="12" idx="3"/>
              </p:cNvCxnSpPr>
              <p:nvPr/>
            </p:nvCxnSpPr>
            <p:spPr>
              <a:xfrm flipV="1">
                <a:off x="5293519" y="891543"/>
                <a:ext cx="920156" cy="865820"/>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2" name="SMR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1124">
                <a:off x="6192829" y="789677"/>
                <a:ext cx="116073" cy="114623"/>
              </a:xfrm>
              <a:prstGeom prst="rect">
                <a:avLst/>
              </a:prstGeom>
            </p:spPr>
          </p:pic>
          <p:cxnSp>
            <p:nvCxnSpPr>
              <p:cNvPr id="13" name="Ray6"/>
              <p:cNvCxnSpPr>
                <a:endCxn id="14" idx="3"/>
              </p:cNvCxnSpPr>
              <p:nvPr/>
            </p:nvCxnSpPr>
            <p:spPr>
              <a:xfrm>
                <a:off x="5297474" y="1753230"/>
                <a:ext cx="1987373" cy="3157090"/>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4" name="SMR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368938">
                <a:off x="7269383" y="4892453"/>
                <a:ext cx="116073" cy="114623"/>
              </a:xfrm>
              <a:prstGeom prst="rect">
                <a:avLst/>
              </a:prstGeom>
            </p:spPr>
          </p:pic>
        </p:grpSp>
      </p:grpSp>
      <p:grpSp>
        <p:nvGrpSpPr>
          <p:cNvPr id="33" name="Group 32"/>
          <p:cNvGrpSpPr/>
          <p:nvPr/>
        </p:nvGrpSpPr>
        <p:grpSpPr>
          <a:xfrm>
            <a:off x="5161283" y="-609733"/>
            <a:ext cx="3620659" cy="1159135"/>
            <a:chOff x="5161283" y="-609733"/>
            <a:chExt cx="3620659" cy="1159135"/>
          </a:xfrm>
        </p:grpSpPr>
        <p:cxnSp>
          <p:nvCxnSpPr>
            <p:cNvPr id="22" name="Ray4"/>
            <p:cNvCxnSpPr/>
            <p:nvPr/>
          </p:nvCxnSpPr>
          <p:spPr>
            <a:xfrm flipH="1">
              <a:off x="5324757" y="-609733"/>
              <a:ext cx="3457185" cy="995662"/>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5">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5161283" y="222456"/>
              <a:ext cx="326948" cy="326946"/>
            </a:xfrm>
            <a:prstGeom prst="rect">
              <a:avLst/>
            </a:prstGeom>
          </p:spPr>
        </p:pic>
      </p:grpSp>
      <p:pic>
        <p:nvPicPr>
          <p:cNvPr id="31" name="Picture 30"/>
          <p:cNvPicPr>
            <a:picLocks noChangeAspect="1"/>
          </p:cNvPicPr>
          <p:nvPr/>
        </p:nvPicPr>
        <p:blipFill>
          <a:blip r:embed="rId5">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7704536" y="1398106"/>
            <a:ext cx="326948" cy="326946"/>
          </a:xfrm>
          <a:prstGeom prst="rect">
            <a:avLst/>
          </a:prstGeom>
        </p:spPr>
      </p:pic>
      <p:cxnSp>
        <p:nvCxnSpPr>
          <p:cNvPr id="25" name="Ray1"/>
          <p:cNvCxnSpPr/>
          <p:nvPr/>
        </p:nvCxnSpPr>
        <p:spPr>
          <a:xfrm>
            <a:off x="6959880" y="-287837"/>
            <a:ext cx="908130" cy="1849416"/>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284334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fill="hold" nodeType="clickEffect" p14:presetBounceEnd="30000">
                                      <p:stCondLst>
                                        <p:cond delay="0"/>
                                      </p:stCondLst>
                                      <p:childTnLst>
                                        <p:animMotion origin="layout" path="M 1.66667E-6 2.22222E-6 L 0.19114 0.13611 " pathEditMode="relative" rAng="0" ptsTypes="AA" p14:bounceEnd="30000">
                                          <p:cBhvr>
                                            <p:cTn id="6" dur="1000" fill="hold"/>
                                            <p:tgtEl>
                                              <p:spTgt spid="19"/>
                                            </p:tgtEl>
                                            <p:attrNameLst>
                                              <p:attrName>ppt_x</p:attrName>
                                              <p:attrName>ppt_y</p:attrName>
                                            </p:attrNameLst>
                                          </p:cBhvr>
                                          <p:rCtr x="9549" y="6806"/>
                                        </p:animMotion>
                                      </p:childTnLst>
                                    </p:cTn>
                                  </p:par>
                                  <p:par>
                                    <p:cTn id="7" presetID="42" presetClass="path" presetSubtype="0" accel="50000" fill="hold" nodeType="withEffect" p14:presetBounceEnd="30000">
                                      <p:stCondLst>
                                        <p:cond delay="0"/>
                                      </p:stCondLst>
                                      <p:childTnLst>
                                        <p:animMotion origin="layout" path="M 3.61111E-6 -3.68786E-6 L 0.121 0.1719 " pathEditMode="relative" rAng="0" ptsTypes="AA" p14:bounceEnd="30000">
                                          <p:cBhvr>
                                            <p:cTn id="8" dur="1000" fill="hold"/>
                                            <p:tgtEl>
                                              <p:spTgt spid="33"/>
                                            </p:tgtEl>
                                            <p:attrNameLst>
                                              <p:attrName>ppt_x</p:attrName>
                                              <p:attrName>ppt_y</p:attrName>
                                            </p:attrNameLst>
                                          </p:cBhvr>
                                          <p:rCtr x="6042" y="85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fill="hold" nodeType="clickEffect">
                                      <p:stCondLst>
                                        <p:cond delay="0"/>
                                      </p:stCondLst>
                                      <p:childTnLst>
                                        <p:animMotion origin="layout" path="M 1.66667E-6 2.22222E-6 L 0.19114 0.13611 " pathEditMode="relative" rAng="0" ptsTypes="AA">
                                          <p:cBhvr>
                                            <p:cTn id="6" dur="1000" fill="hold"/>
                                            <p:tgtEl>
                                              <p:spTgt spid="19"/>
                                            </p:tgtEl>
                                            <p:attrNameLst>
                                              <p:attrName>ppt_x</p:attrName>
                                              <p:attrName>ppt_y</p:attrName>
                                            </p:attrNameLst>
                                          </p:cBhvr>
                                          <p:rCtr x="9549" y="6806"/>
                                        </p:animMotion>
                                      </p:childTnLst>
                                    </p:cTn>
                                  </p:par>
                                  <p:par>
                                    <p:cTn id="7" presetID="42" presetClass="path" presetSubtype="0" accel="50000" fill="hold" nodeType="withEffect">
                                      <p:stCondLst>
                                        <p:cond delay="0"/>
                                      </p:stCondLst>
                                      <p:childTnLst>
                                        <p:animMotion origin="layout" path="M 3.61111E-6 -3.68786E-6 L 0.121 0.1719 " pathEditMode="relative" rAng="0" ptsTypes="AA">
                                          <p:cBhvr>
                                            <p:cTn id="8" dur="1000" fill="hold"/>
                                            <p:tgtEl>
                                              <p:spTgt spid="33"/>
                                            </p:tgtEl>
                                            <p:attrNameLst>
                                              <p:attrName>ppt_x</p:attrName>
                                              <p:attrName>ppt_y</p:attrName>
                                            </p:attrNameLst>
                                          </p:cBhvr>
                                          <p:rCtr x="6042" y="85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571500"/>
            <a:ext cx="4572000" cy="4572000"/>
          </a:xfrm>
          <a:prstGeom prst="rect">
            <a:avLst/>
          </a:prstGeom>
          <a:gradFill>
            <a:gsLst>
              <a:gs pos="0">
                <a:srgbClr val="FFEFD1"/>
              </a:gs>
              <a:gs pos="64999">
                <a:srgbClr val="F0EBD5"/>
              </a:gs>
              <a:gs pos="100000">
                <a:srgbClr val="D1C39F"/>
              </a:gs>
            </a:gsLst>
            <a:lin ang="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Ray4"/>
          <p:cNvCxnSpPr/>
          <p:nvPr/>
        </p:nvCxnSpPr>
        <p:spPr>
          <a:xfrm flipH="1">
            <a:off x="3516274" y="1028700"/>
            <a:ext cx="3341727" cy="1828800"/>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3352800" y="2694027"/>
            <a:ext cx="326948" cy="326946"/>
          </a:xfrm>
          <a:prstGeom prst="rect">
            <a:avLst/>
          </a:prstGeom>
        </p:spPr>
      </p:pic>
      <p:pic>
        <p:nvPicPr>
          <p:cNvPr id="6" name="Picture 5"/>
          <p:cNvPicPr>
            <a:picLocks noChangeAspect="1"/>
          </p:cNvPicPr>
          <p:nvPr/>
        </p:nvPicPr>
        <p:blipFill>
          <a:blip r:embed="rId3">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5206865" y="3421222"/>
            <a:ext cx="326948" cy="326946"/>
          </a:xfrm>
          <a:prstGeom prst="rect">
            <a:avLst/>
          </a:prstGeom>
        </p:spPr>
      </p:pic>
      <p:cxnSp>
        <p:nvCxnSpPr>
          <p:cNvPr id="7" name="Ray1"/>
          <p:cNvCxnSpPr/>
          <p:nvPr/>
        </p:nvCxnSpPr>
        <p:spPr>
          <a:xfrm>
            <a:off x="3581400" y="571500"/>
            <a:ext cx="1788939" cy="3013195"/>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516274" y="2857500"/>
            <a:ext cx="1854065" cy="727195"/>
          </a:xfrm>
          <a:prstGeom prst="straightConnector1">
            <a:avLst/>
          </a:prstGeom>
          <a:ln w="38100" cmpd="dbl">
            <a:prstDash val="sysDot"/>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8183569"/>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0199" y="1714500"/>
            <a:ext cx="4423602" cy="3486150"/>
          </a:xfrm>
          <a:prstGeom prst="rect">
            <a:avLst/>
          </a:prstGeom>
          <a:ln>
            <a:noFill/>
          </a:ln>
          <a:effectLst>
            <a:outerShdw blurRad="292100" dist="139700" dir="2700000" algn="tl" rotWithShape="0">
              <a:srgbClr val="333333">
                <a:alpha val="65000"/>
              </a:srgbClr>
            </a:outerShdw>
          </a:effectLst>
        </p:spPr>
      </p:pic>
      <p:sp>
        <p:nvSpPr>
          <p:cNvPr id="8" name="Freeform 7"/>
          <p:cNvSpPr/>
          <p:nvPr/>
        </p:nvSpPr>
        <p:spPr>
          <a:xfrm>
            <a:off x="3717073" y="2570124"/>
            <a:ext cx="840059" cy="1732156"/>
          </a:xfrm>
          <a:custGeom>
            <a:avLst/>
            <a:gdLst>
              <a:gd name="connsiteX0" fmla="*/ 92425 w 932484"/>
              <a:gd name="connsiteY0" fmla="*/ 2025579 h 2025579"/>
              <a:gd name="connsiteX1" fmla="*/ 77557 w 932484"/>
              <a:gd name="connsiteY1" fmla="*/ 137306 h 2025579"/>
              <a:gd name="connsiteX2" fmla="*/ 932484 w 932484"/>
              <a:gd name="connsiteY2" fmla="*/ 293423 h 2025579"/>
              <a:gd name="connsiteX0" fmla="*/ 10575 w 850634"/>
              <a:gd name="connsiteY0" fmla="*/ 1767120 h 1767120"/>
              <a:gd name="connsiteX1" fmla="*/ 441756 w 850634"/>
              <a:gd name="connsiteY1" fmla="*/ 1001403 h 1767120"/>
              <a:gd name="connsiteX2" fmla="*/ 850634 w 850634"/>
              <a:gd name="connsiteY2" fmla="*/ 34964 h 1767120"/>
              <a:gd name="connsiteX0" fmla="*/ 0 w 840059"/>
              <a:gd name="connsiteY0" fmla="*/ 1767120 h 1767120"/>
              <a:gd name="connsiteX1" fmla="*/ 431181 w 840059"/>
              <a:gd name="connsiteY1" fmla="*/ 1001403 h 1767120"/>
              <a:gd name="connsiteX2" fmla="*/ 840059 w 840059"/>
              <a:gd name="connsiteY2" fmla="*/ 34964 h 1767120"/>
              <a:gd name="connsiteX0" fmla="*/ 0 w 840059"/>
              <a:gd name="connsiteY0" fmla="*/ 1778213 h 1778213"/>
              <a:gd name="connsiteX1" fmla="*/ 364273 w 840059"/>
              <a:gd name="connsiteY1" fmla="*/ 752301 h 1778213"/>
              <a:gd name="connsiteX2" fmla="*/ 840059 w 840059"/>
              <a:gd name="connsiteY2" fmla="*/ 46057 h 1778213"/>
              <a:gd name="connsiteX0" fmla="*/ 0 w 840059"/>
              <a:gd name="connsiteY0" fmla="*/ 1778213 h 1778213"/>
              <a:gd name="connsiteX1" fmla="*/ 364273 w 840059"/>
              <a:gd name="connsiteY1" fmla="*/ 752301 h 1778213"/>
              <a:gd name="connsiteX2" fmla="*/ 840059 w 840059"/>
              <a:gd name="connsiteY2" fmla="*/ 46057 h 1778213"/>
              <a:gd name="connsiteX0" fmla="*/ 0 w 840059"/>
              <a:gd name="connsiteY0" fmla="*/ 1780686 h 1780686"/>
              <a:gd name="connsiteX1" fmla="*/ 364273 w 840059"/>
              <a:gd name="connsiteY1" fmla="*/ 754774 h 1780686"/>
              <a:gd name="connsiteX2" fmla="*/ 840059 w 840059"/>
              <a:gd name="connsiteY2" fmla="*/ 48530 h 1780686"/>
              <a:gd name="connsiteX0" fmla="*/ 0 w 840059"/>
              <a:gd name="connsiteY0" fmla="*/ 1732156 h 1732156"/>
              <a:gd name="connsiteX1" fmla="*/ 364273 w 840059"/>
              <a:gd name="connsiteY1" fmla="*/ 706244 h 1732156"/>
              <a:gd name="connsiteX2" fmla="*/ 840059 w 840059"/>
              <a:gd name="connsiteY2" fmla="*/ 0 h 1732156"/>
            </a:gdLst>
            <a:ahLst/>
            <a:cxnLst>
              <a:cxn ang="0">
                <a:pos x="connsiteX0" y="connsiteY0"/>
              </a:cxn>
              <a:cxn ang="0">
                <a:pos x="connsiteX1" y="connsiteY1"/>
              </a:cxn>
              <a:cxn ang="0">
                <a:pos x="connsiteX2" y="connsiteY2"/>
              </a:cxn>
            </a:cxnLst>
            <a:rect l="l" t="t" r="r" b="b"/>
            <a:pathLst>
              <a:path w="840059" h="1732156">
                <a:moveTo>
                  <a:pt x="0" y="1732156"/>
                </a:moveTo>
                <a:cubicBezTo>
                  <a:pt x="554463" y="1333810"/>
                  <a:pt x="335775" y="1039542"/>
                  <a:pt x="364273" y="706244"/>
                </a:cubicBezTo>
                <a:cubicBezTo>
                  <a:pt x="392771" y="372946"/>
                  <a:pt x="430561" y="22922"/>
                  <a:pt x="840059" y="0"/>
                </a:cubicBezTo>
              </a:path>
            </a:pathLst>
          </a:custGeom>
          <a:noFill/>
          <a:ln w="38100">
            <a:solidFill>
              <a:schemeClr val="accent2"/>
            </a:solidFill>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371601" y="392310"/>
            <a:ext cx="6400798" cy="1077218"/>
          </a:xfrm>
          <a:prstGeom prst="rect">
            <a:avLst/>
          </a:prstGeom>
          <a:noFill/>
        </p:spPr>
        <p:txBody>
          <a:bodyPr wrap="square" rtlCol="0">
            <a:spAutoFit/>
          </a:bodyPr>
          <a:lstStyle/>
          <a:p>
            <a:pPr algn="ctr"/>
            <a:r>
              <a:rPr lang="en-US" sz="2400" b="1" dirty="0" smtClean="0">
                <a:solidFill>
                  <a:srgbClr val="FFFF00"/>
                </a:solidFill>
              </a:rPr>
              <a:t>Uncertainty Variables:</a:t>
            </a:r>
          </a:p>
          <a:p>
            <a:pPr algn="ctr"/>
            <a:r>
              <a:rPr lang="en-US" sz="2000" dirty="0" smtClean="0"/>
              <a:t>Parameters describing the uncertainty characteristics of a given measurement system.</a:t>
            </a:r>
          </a:p>
        </p:txBody>
      </p:sp>
    </p:spTree>
    <p:extLst>
      <p:ext uri="{BB962C8B-B14F-4D97-AF65-F5344CB8AC3E}">
        <p14:creationId xmlns:p14="http://schemas.microsoft.com/office/powerpoint/2010/main" val="114834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9422" b="41440"/>
          <a:stretch/>
        </p:blipFill>
        <p:spPr>
          <a:xfrm>
            <a:off x="2849748" y="1285996"/>
            <a:ext cx="3444505" cy="31430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52470466"/>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8085" y="1162050"/>
            <a:ext cx="5587830" cy="640080"/>
          </a:xfrm>
          <a:prstGeom prst="rect">
            <a:avLst/>
          </a:prstGeom>
        </p:spPr>
      </p:pic>
      <p:graphicFrame>
        <p:nvGraphicFramePr>
          <p:cNvPr id="18" name="Diagram 17"/>
          <p:cNvGraphicFramePr/>
          <p:nvPr>
            <p:extLst>
              <p:ext uri="{D42A27DB-BD31-4B8C-83A1-F6EECF244321}">
                <p14:modId xmlns:p14="http://schemas.microsoft.com/office/powerpoint/2010/main" val="826150853"/>
              </p:ext>
            </p:extLst>
          </p:nvPr>
        </p:nvGraphicFramePr>
        <p:xfrm>
          <a:off x="697707" y="2000250"/>
          <a:ext cx="7748587" cy="25527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72220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graphicEl>
                                              <a:dgm id="{79238E22-FA31-471B-809C-0F1E27A2ACB7}"/>
                                            </p:graphicEl>
                                          </p:spTgt>
                                        </p:tgtEl>
                                        <p:attrNameLst>
                                          <p:attrName>style.visibility</p:attrName>
                                        </p:attrNameLst>
                                      </p:cBhvr>
                                      <p:to>
                                        <p:strVal val="visible"/>
                                      </p:to>
                                    </p:set>
                                    <p:animEffect transition="in" filter="fade">
                                      <p:cBhvr>
                                        <p:cTn id="7" dur="500"/>
                                        <p:tgtEl>
                                          <p:spTgt spid="18">
                                            <p:graphicEl>
                                              <a:dgm id="{79238E22-FA31-471B-809C-0F1E27A2ACB7}"/>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graphicEl>
                                              <a:dgm id="{75BBC752-F720-43FD-9BBB-B0793408CF5F}"/>
                                            </p:graphicEl>
                                          </p:spTgt>
                                        </p:tgtEl>
                                        <p:attrNameLst>
                                          <p:attrName>style.visibility</p:attrName>
                                        </p:attrNameLst>
                                      </p:cBhvr>
                                      <p:to>
                                        <p:strVal val="visible"/>
                                      </p:to>
                                    </p:set>
                                    <p:animEffect transition="in" filter="fade">
                                      <p:cBhvr>
                                        <p:cTn id="10" dur="500"/>
                                        <p:tgtEl>
                                          <p:spTgt spid="18">
                                            <p:graphicEl>
                                              <a:dgm id="{75BBC752-F720-43FD-9BBB-B0793408CF5F}"/>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graphicEl>
                                              <a:dgm id="{8446FACE-01E3-4FB8-8F87-35A738935D02}"/>
                                            </p:graphicEl>
                                          </p:spTgt>
                                        </p:tgtEl>
                                        <p:attrNameLst>
                                          <p:attrName>style.visibility</p:attrName>
                                        </p:attrNameLst>
                                      </p:cBhvr>
                                      <p:to>
                                        <p:strVal val="visible"/>
                                      </p:to>
                                    </p:set>
                                    <p:animEffect transition="in" filter="fade">
                                      <p:cBhvr>
                                        <p:cTn id="15" dur="500"/>
                                        <p:tgtEl>
                                          <p:spTgt spid="18">
                                            <p:graphicEl>
                                              <a:dgm id="{8446FACE-01E3-4FB8-8F87-35A738935D02}"/>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graphicEl>
                                              <a:dgm id="{6BA29DCE-C60F-488A-9DB3-E2208B1736B9}"/>
                                            </p:graphicEl>
                                          </p:spTgt>
                                        </p:tgtEl>
                                        <p:attrNameLst>
                                          <p:attrName>style.visibility</p:attrName>
                                        </p:attrNameLst>
                                      </p:cBhvr>
                                      <p:to>
                                        <p:strVal val="visible"/>
                                      </p:to>
                                    </p:set>
                                    <p:animEffect transition="in" filter="fade">
                                      <p:cBhvr>
                                        <p:cTn id="18" dur="500"/>
                                        <p:tgtEl>
                                          <p:spTgt spid="18">
                                            <p:graphicEl>
                                              <a:dgm id="{6BA29DCE-C60F-488A-9DB3-E2208B1736B9}"/>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graphicEl>
                                              <a:dgm id="{F6B2118A-75E0-48B9-A7D5-EBAED586577C}"/>
                                            </p:graphicEl>
                                          </p:spTgt>
                                        </p:tgtEl>
                                        <p:attrNameLst>
                                          <p:attrName>style.visibility</p:attrName>
                                        </p:attrNameLst>
                                      </p:cBhvr>
                                      <p:to>
                                        <p:strVal val="visible"/>
                                      </p:to>
                                    </p:set>
                                    <p:animEffect transition="in" filter="fade">
                                      <p:cBhvr>
                                        <p:cTn id="23" dur="500"/>
                                        <p:tgtEl>
                                          <p:spTgt spid="18">
                                            <p:graphicEl>
                                              <a:dgm id="{F6B2118A-75E0-48B9-A7D5-EBAED586577C}"/>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graphicEl>
                                              <a:dgm id="{09B46646-338A-4453-98FD-6157DA66826D}"/>
                                            </p:graphicEl>
                                          </p:spTgt>
                                        </p:tgtEl>
                                        <p:attrNameLst>
                                          <p:attrName>style.visibility</p:attrName>
                                        </p:attrNameLst>
                                      </p:cBhvr>
                                      <p:to>
                                        <p:strVal val="visible"/>
                                      </p:to>
                                    </p:set>
                                    <p:animEffect transition="in" filter="fade">
                                      <p:cBhvr>
                                        <p:cTn id="26" dur="500"/>
                                        <p:tgtEl>
                                          <p:spTgt spid="18">
                                            <p:graphicEl>
                                              <a:dgm id="{09B46646-338A-4453-98FD-6157DA66826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uiExpand="1">
        <p:bldSub>
          <a:bldDgm bld="one"/>
        </p:bldSub>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8064" b="38756"/>
          <a:stretch/>
        </p:blipFill>
        <p:spPr>
          <a:xfrm>
            <a:off x="6248400" y="1789968"/>
            <a:ext cx="2297436" cy="2135065"/>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52400" y="2184991"/>
            <a:ext cx="6096000" cy="1938992"/>
          </a:xfrm>
          <a:prstGeom prst="rect">
            <a:avLst/>
          </a:prstGeom>
          <a:noFill/>
        </p:spPr>
        <p:txBody>
          <a:bodyPr wrap="square" rtlCol="0">
            <a:spAutoFit/>
          </a:bodyPr>
          <a:lstStyle/>
          <a:p>
            <a:pPr marL="342900" indent="-342900">
              <a:buFont typeface="Arial" pitchFamily="34" charset="0"/>
              <a:buChar char="•"/>
            </a:pPr>
            <a:r>
              <a:rPr lang="en-US" sz="2000" dirty="0" smtClean="0">
                <a:latin typeface="Century Gothic" pitchFamily="34" charset="0"/>
              </a:rPr>
              <a:t>We’d have to constantly update the values ourselves.</a:t>
            </a:r>
          </a:p>
          <a:p>
            <a:pPr marL="342900" indent="-342900">
              <a:buFont typeface="Arial" pitchFamily="34" charset="0"/>
              <a:buChar char="•"/>
            </a:pPr>
            <a:r>
              <a:rPr lang="en-US" sz="2000" dirty="0" smtClean="0">
                <a:latin typeface="Century Gothic" pitchFamily="34" charset="0"/>
              </a:rPr>
              <a:t>One OEM would really love us. The rest? Maybe not so much.</a:t>
            </a:r>
          </a:p>
          <a:p>
            <a:pPr marL="342900" indent="-342900">
              <a:buFont typeface="Arial" pitchFamily="34" charset="0"/>
              <a:buChar char="•"/>
            </a:pPr>
            <a:r>
              <a:rPr lang="en-US" sz="2000" dirty="0" smtClean="0">
                <a:latin typeface="Century Gothic" pitchFamily="34" charset="0"/>
              </a:rPr>
              <a:t>Your instrument is different than mine.</a:t>
            </a:r>
          </a:p>
          <a:p>
            <a:pPr marL="342900" indent="-342900">
              <a:buFont typeface="Arial" pitchFamily="34" charset="0"/>
              <a:buChar char="•"/>
            </a:pPr>
            <a:r>
              <a:rPr lang="en-US" sz="2000" dirty="0" smtClean="0">
                <a:latin typeface="Century Gothic" pitchFamily="34" charset="0"/>
              </a:rPr>
              <a:t>Other factors we can’t determine for you.</a:t>
            </a:r>
            <a:endParaRPr lang="en-US" sz="2000" dirty="0">
              <a:latin typeface="Century Gothic" pitchFamily="34" charset="0"/>
            </a:endParaRPr>
          </a:p>
        </p:txBody>
      </p:sp>
      <p:sp>
        <p:nvSpPr>
          <p:cNvPr id="3" name="TextBox 2"/>
          <p:cNvSpPr txBox="1"/>
          <p:nvPr/>
        </p:nvSpPr>
        <p:spPr>
          <a:xfrm>
            <a:off x="533400" y="1591018"/>
            <a:ext cx="5334000" cy="461665"/>
          </a:xfrm>
          <a:prstGeom prst="rect">
            <a:avLst/>
          </a:prstGeom>
          <a:noFill/>
        </p:spPr>
        <p:txBody>
          <a:bodyPr wrap="square" rtlCol="0">
            <a:spAutoFit/>
          </a:bodyPr>
          <a:lstStyle/>
          <a:p>
            <a:r>
              <a:rPr lang="en-US" sz="2400" b="1" dirty="0">
                <a:solidFill>
                  <a:srgbClr val="FFFF00"/>
                </a:solidFill>
                <a:latin typeface="Century Gothic" pitchFamily="34" charset="0"/>
              </a:rPr>
              <a:t>Why only provide general values</a:t>
            </a:r>
            <a:r>
              <a:rPr lang="en-US" sz="2400" b="1" dirty="0" smtClean="0">
                <a:solidFill>
                  <a:srgbClr val="FFFF00"/>
                </a:solidFill>
                <a:latin typeface="Century Gothic" pitchFamily="34" charset="0"/>
              </a:rPr>
              <a:t>?</a:t>
            </a:r>
            <a:endParaRPr lang="en-US" sz="2400" b="1" dirty="0">
              <a:solidFill>
                <a:srgbClr val="FFFF00"/>
              </a:solidFill>
              <a:latin typeface="Century Gothic" pitchFamily="34" charset="0"/>
            </a:endParaRPr>
          </a:p>
        </p:txBody>
      </p:sp>
    </p:spTree>
    <p:extLst>
      <p:ext uri="{BB962C8B-B14F-4D97-AF65-F5344CB8AC3E}">
        <p14:creationId xmlns:p14="http://schemas.microsoft.com/office/powerpoint/2010/main" val="2900640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2089041"/>
            <a:ext cx="8305800" cy="2246769"/>
          </a:xfrm>
          <a:prstGeom prst="rect">
            <a:avLst/>
          </a:prstGeom>
          <a:noFill/>
        </p:spPr>
        <p:txBody>
          <a:bodyPr wrap="square" rtlCol="0">
            <a:spAutoFit/>
          </a:bodyPr>
          <a:lstStyle/>
          <a:p>
            <a:pPr marL="342900" indent="-342900">
              <a:buFont typeface="+mj-lt"/>
              <a:buAutoNum type="arabicPeriod"/>
            </a:pPr>
            <a:r>
              <a:rPr lang="en-US" sz="2000" dirty="0" smtClean="0">
                <a:latin typeface="Century Gothic" pitchFamily="34" charset="0"/>
              </a:rPr>
              <a:t>Establish network of eight (8) or more fixed monuments.</a:t>
            </a:r>
          </a:p>
          <a:p>
            <a:pPr marL="342900" indent="-342900">
              <a:buFont typeface="+mj-lt"/>
              <a:buAutoNum type="arabicPeriod"/>
            </a:pPr>
            <a:r>
              <a:rPr lang="en-US" sz="2000" dirty="0" smtClean="0">
                <a:latin typeface="Century Gothic" pitchFamily="34" charset="0"/>
              </a:rPr>
              <a:t>Locate instrument at four (4) or more stations, measuring common points at each station.</a:t>
            </a:r>
          </a:p>
          <a:p>
            <a:pPr marL="342900" indent="-342900">
              <a:buFont typeface="+mj-lt"/>
              <a:buAutoNum type="arabicPeriod"/>
            </a:pPr>
            <a:r>
              <a:rPr lang="en-US" sz="2000" dirty="0" smtClean="0">
                <a:latin typeface="Century Gothic" pitchFamily="34" charset="0"/>
              </a:rPr>
              <a:t>Perform a USMN on the network to calculate the uncertainty variables.</a:t>
            </a:r>
          </a:p>
          <a:p>
            <a:pPr marL="342900" indent="-342900">
              <a:buFont typeface="+mj-lt"/>
              <a:buAutoNum type="arabicPeriod"/>
            </a:pPr>
            <a:r>
              <a:rPr lang="en-US" sz="2000" dirty="0" smtClean="0">
                <a:latin typeface="Century Gothic" pitchFamily="34" charset="0"/>
              </a:rPr>
              <a:t>Copy resulting values into your instruments during the actual survey.</a:t>
            </a:r>
            <a:endParaRPr lang="en-US" sz="2000" dirty="0">
              <a:latin typeface="Century Gothic"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126" y="567040"/>
            <a:ext cx="8055749" cy="670249"/>
          </a:xfrm>
          <a:prstGeom prst="rect">
            <a:avLst/>
          </a:prstGeom>
        </p:spPr>
      </p:pic>
      <p:sp>
        <p:nvSpPr>
          <p:cNvPr id="5" name="TextBox 4"/>
          <p:cNvSpPr txBox="1"/>
          <p:nvPr/>
        </p:nvSpPr>
        <p:spPr>
          <a:xfrm>
            <a:off x="544126" y="1409700"/>
            <a:ext cx="4419600" cy="461665"/>
          </a:xfrm>
          <a:prstGeom prst="rect">
            <a:avLst/>
          </a:prstGeom>
          <a:noFill/>
        </p:spPr>
        <p:txBody>
          <a:bodyPr wrap="square" rtlCol="0">
            <a:spAutoFit/>
          </a:bodyPr>
          <a:lstStyle/>
          <a:p>
            <a:r>
              <a:rPr lang="en-US" sz="2400" b="1" dirty="0">
                <a:solidFill>
                  <a:srgbClr val="FFFF00"/>
                </a:solidFill>
                <a:latin typeface="Century Gothic" pitchFamily="34" charset="0"/>
              </a:rPr>
              <a:t>General Steps</a:t>
            </a:r>
            <a:r>
              <a:rPr lang="en-US" sz="2400" b="1" dirty="0" smtClean="0">
                <a:solidFill>
                  <a:srgbClr val="FFFF00"/>
                </a:solidFill>
                <a:latin typeface="Century Gothic" pitchFamily="34" charset="0"/>
              </a:rPr>
              <a:t>:</a:t>
            </a:r>
            <a:endParaRPr lang="en-US" sz="2400" b="1" dirty="0">
              <a:solidFill>
                <a:srgbClr val="FFFF00"/>
              </a:solidFill>
              <a:latin typeface="Century Gothic" pitchFamily="34" charset="0"/>
            </a:endParaRPr>
          </a:p>
        </p:txBody>
      </p:sp>
    </p:spTree>
    <p:extLst>
      <p:ext uri="{BB962C8B-B14F-4D97-AF65-F5344CB8AC3E}">
        <p14:creationId xmlns:p14="http://schemas.microsoft.com/office/powerpoint/2010/main" val="1677109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7700"/>
            <a:ext cx="9144000" cy="4158968"/>
          </a:xfrm>
          <a:prstGeom prst="rect">
            <a:avLst/>
          </a:prstGeom>
        </p:spPr>
      </p:pic>
      <p:sp>
        <p:nvSpPr>
          <p:cNvPr id="3" name="TextBox 2"/>
          <p:cNvSpPr txBox="1"/>
          <p:nvPr/>
        </p:nvSpPr>
        <p:spPr>
          <a:xfrm>
            <a:off x="76200" y="4958425"/>
            <a:ext cx="8991600" cy="338554"/>
          </a:xfrm>
          <a:prstGeom prst="rect">
            <a:avLst/>
          </a:prstGeom>
          <a:noFill/>
        </p:spPr>
        <p:txBody>
          <a:bodyPr wrap="square" rtlCol="0">
            <a:spAutoFit/>
          </a:bodyPr>
          <a:lstStyle/>
          <a:p>
            <a:pPr algn="ctr"/>
            <a:r>
              <a:rPr lang="en-US" sz="1600" dirty="0" smtClean="0"/>
              <a:t>1. Measured survey with multiple instrument stations and at least 8 common targets.</a:t>
            </a:r>
            <a:endParaRPr lang="en-US" sz="1600" dirty="0"/>
          </a:p>
        </p:txBody>
      </p:sp>
    </p:spTree>
    <p:extLst>
      <p:ext uri="{BB962C8B-B14F-4D97-AF65-F5344CB8AC3E}">
        <p14:creationId xmlns:p14="http://schemas.microsoft.com/office/powerpoint/2010/main" val="2727889418"/>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ndingUncer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075" y="0"/>
            <a:ext cx="8958263" cy="5715000"/>
          </a:xfrm>
          <a:prstGeom prst="rect">
            <a:avLst/>
          </a:prstGeom>
        </p:spPr>
      </p:pic>
    </p:spTree>
    <p:extLst>
      <p:ext uri="{BB962C8B-B14F-4D97-AF65-F5344CB8AC3E}">
        <p14:creationId xmlns:p14="http://schemas.microsoft.com/office/powerpoint/2010/main" val="32812564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2232005707"/>
              </p:ext>
            </p:extLst>
          </p:nvPr>
        </p:nvGraphicFramePr>
        <p:xfrm>
          <a:off x="27878" y="15798"/>
          <a:ext cx="9025334" cy="56611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88348131"/>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142875" y="188118"/>
          <a:ext cx="8858250" cy="53387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77736164"/>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6750" y="2041892"/>
            <a:ext cx="7810500" cy="1631216"/>
          </a:xfrm>
          <a:prstGeom prst="rect">
            <a:avLst/>
          </a:prstGeom>
          <a:noFill/>
        </p:spPr>
        <p:txBody>
          <a:bodyPr wrap="square" rtlCol="0">
            <a:spAutoFit/>
          </a:bodyPr>
          <a:lstStyle/>
          <a:p>
            <a:pPr algn="ctr"/>
            <a:r>
              <a:rPr lang="en-US" sz="2400" b="1" dirty="0" smtClean="0">
                <a:solidFill>
                  <a:srgbClr val="FFFF00"/>
                </a:solidFill>
                <a:latin typeface="Century Gothic" pitchFamily="34" charset="0"/>
              </a:rPr>
              <a:t>Should I Iterate When Determining These Values?</a:t>
            </a:r>
          </a:p>
          <a:p>
            <a:endParaRPr lang="en-US" sz="1600" dirty="0">
              <a:solidFill>
                <a:srgbClr val="FFFF00"/>
              </a:solidFill>
              <a:latin typeface="Century Gothic" pitchFamily="34" charset="0"/>
            </a:endParaRPr>
          </a:p>
          <a:p>
            <a:pPr algn="ctr"/>
            <a:r>
              <a:rPr lang="en-US" sz="2000" dirty="0" smtClean="0">
                <a:latin typeface="Century Gothic" pitchFamily="34" charset="0"/>
              </a:rPr>
              <a:t>Horizontal Angle Change: ~0.06 </a:t>
            </a:r>
            <a:r>
              <a:rPr lang="en-US" sz="2000" dirty="0" err="1" smtClean="0">
                <a:latin typeface="Century Gothic" pitchFamily="34" charset="0"/>
              </a:rPr>
              <a:t>arcseconds</a:t>
            </a:r>
            <a:endParaRPr lang="en-US" sz="2000" dirty="0" smtClean="0">
              <a:latin typeface="Century Gothic" pitchFamily="34" charset="0"/>
            </a:endParaRPr>
          </a:p>
          <a:p>
            <a:pPr algn="ctr"/>
            <a:r>
              <a:rPr lang="en-US" sz="2000" dirty="0" smtClean="0">
                <a:latin typeface="Century Gothic" pitchFamily="34" charset="0"/>
              </a:rPr>
              <a:t>Vertical Angle Change: ~0.001 </a:t>
            </a:r>
            <a:r>
              <a:rPr lang="en-US" sz="2000" dirty="0" err="1" smtClean="0">
                <a:latin typeface="Century Gothic" pitchFamily="34" charset="0"/>
              </a:rPr>
              <a:t>arcseconds</a:t>
            </a:r>
            <a:endParaRPr lang="en-US" sz="2000" dirty="0" smtClean="0">
              <a:latin typeface="Century Gothic" pitchFamily="34" charset="0"/>
            </a:endParaRPr>
          </a:p>
          <a:p>
            <a:pPr algn="ctr"/>
            <a:r>
              <a:rPr lang="en-US" sz="2000" dirty="0" smtClean="0">
                <a:latin typeface="Century Gothic" pitchFamily="34" charset="0"/>
              </a:rPr>
              <a:t>Distance Change: ~0.00012”</a:t>
            </a:r>
          </a:p>
        </p:txBody>
      </p:sp>
    </p:spTree>
    <p:extLst>
      <p:ext uri="{BB962C8B-B14F-4D97-AF65-F5344CB8AC3E}">
        <p14:creationId xmlns:p14="http://schemas.microsoft.com/office/powerpoint/2010/main" val="2567373634"/>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669" y="647700"/>
            <a:ext cx="8242662" cy="685800"/>
          </a:xfrm>
          <a:prstGeom prst="rect">
            <a:avLst/>
          </a:prstGeom>
        </p:spPr>
      </p:pic>
      <p:sp>
        <p:nvSpPr>
          <p:cNvPr id="3" name="TextBox 2"/>
          <p:cNvSpPr txBox="1"/>
          <p:nvPr/>
        </p:nvSpPr>
        <p:spPr>
          <a:xfrm>
            <a:off x="241610" y="1943100"/>
            <a:ext cx="8660780" cy="2246769"/>
          </a:xfrm>
          <a:prstGeom prst="rect">
            <a:avLst/>
          </a:prstGeom>
          <a:noFill/>
        </p:spPr>
        <p:txBody>
          <a:bodyPr wrap="square" rtlCol="0">
            <a:spAutoFit/>
          </a:bodyPr>
          <a:lstStyle/>
          <a:p>
            <a:pPr marL="342900" indent="-342900">
              <a:buFont typeface="Arial" pitchFamily="34" charset="0"/>
              <a:buChar char="•"/>
            </a:pPr>
            <a:r>
              <a:rPr lang="en-US" sz="2000" dirty="0" smtClean="0">
                <a:latin typeface="Century Gothic" pitchFamily="34" charset="0"/>
              </a:rPr>
              <a:t>4 stations, 8 targets minimum. </a:t>
            </a:r>
          </a:p>
          <a:p>
            <a:pPr marL="342900" indent="-342900">
              <a:buFont typeface="Arial" pitchFamily="34" charset="0"/>
              <a:buChar char="•"/>
            </a:pPr>
            <a:r>
              <a:rPr lang="en-US" sz="2000" dirty="0" smtClean="0">
                <a:latin typeface="Century Gothic" pitchFamily="34" charset="0"/>
              </a:rPr>
              <a:t>Place targets throughout the measurement volume.</a:t>
            </a:r>
          </a:p>
          <a:p>
            <a:pPr marL="342900" indent="-342900">
              <a:buFont typeface="Arial" pitchFamily="34" charset="0"/>
              <a:buChar char="•"/>
            </a:pPr>
            <a:r>
              <a:rPr lang="en-US" sz="2000" dirty="0" smtClean="0">
                <a:latin typeface="Century Gothic" pitchFamily="34" charset="0"/>
              </a:rPr>
              <a:t>Imitate production conditions.</a:t>
            </a:r>
          </a:p>
          <a:p>
            <a:pPr marL="342900" indent="-342900">
              <a:buFont typeface="Arial" pitchFamily="34" charset="0"/>
              <a:buChar char="•"/>
            </a:pPr>
            <a:r>
              <a:rPr lang="en-US" sz="2000" dirty="0" smtClean="0">
                <a:latin typeface="Century Gothic" pitchFamily="34" charset="0"/>
              </a:rPr>
              <a:t>Balance tolerances with time/cost for determining level of effort.</a:t>
            </a:r>
          </a:p>
          <a:p>
            <a:pPr marL="342900" indent="-342900">
              <a:buFont typeface="Arial" pitchFamily="34" charset="0"/>
              <a:buChar char="•"/>
            </a:pPr>
            <a:r>
              <a:rPr lang="en-US" sz="2000" dirty="0" smtClean="0">
                <a:latin typeface="Century Gothic" pitchFamily="34" charset="0"/>
              </a:rPr>
              <a:t>Be careful about trimming outliers.</a:t>
            </a:r>
          </a:p>
          <a:p>
            <a:pPr marL="342900" indent="-342900">
              <a:buFont typeface="Arial" pitchFamily="34" charset="0"/>
              <a:buChar char="•"/>
            </a:pPr>
            <a:r>
              <a:rPr lang="en-US" sz="2000" dirty="0" smtClean="0">
                <a:latin typeface="Century Gothic" pitchFamily="34" charset="0"/>
              </a:rPr>
              <a:t>Default values are conservative. Don’t go further if you’re already “good enough”!</a:t>
            </a:r>
          </a:p>
        </p:txBody>
      </p:sp>
      <p:sp>
        <p:nvSpPr>
          <p:cNvPr id="4" name="TextBox 3"/>
          <p:cNvSpPr txBox="1"/>
          <p:nvPr/>
        </p:nvSpPr>
        <p:spPr>
          <a:xfrm>
            <a:off x="478421" y="1409700"/>
            <a:ext cx="4111906" cy="461665"/>
          </a:xfrm>
          <a:prstGeom prst="rect">
            <a:avLst/>
          </a:prstGeom>
          <a:noFill/>
        </p:spPr>
        <p:txBody>
          <a:bodyPr wrap="square" rtlCol="0">
            <a:spAutoFit/>
          </a:bodyPr>
          <a:lstStyle/>
          <a:p>
            <a:r>
              <a:rPr lang="en-US" sz="2400" b="1" dirty="0">
                <a:solidFill>
                  <a:srgbClr val="FFFF00"/>
                </a:solidFill>
                <a:latin typeface="Century Gothic" pitchFamily="34" charset="0"/>
              </a:rPr>
              <a:t>Some Rules of Thumb</a:t>
            </a:r>
            <a:r>
              <a:rPr lang="en-US" sz="2400" b="1" dirty="0" smtClean="0">
                <a:solidFill>
                  <a:srgbClr val="FFFF00"/>
                </a:solidFill>
                <a:latin typeface="Century Gothic" pitchFamily="34" charset="0"/>
              </a:rPr>
              <a:t>:</a:t>
            </a:r>
            <a:endParaRPr lang="en-US" sz="2400" b="1" dirty="0">
              <a:solidFill>
                <a:srgbClr val="FFFF00"/>
              </a:solidFill>
              <a:latin typeface="Century Gothic" pitchFamily="34" charset="0"/>
            </a:endParaRPr>
          </a:p>
        </p:txBody>
      </p:sp>
    </p:spTree>
    <p:extLst>
      <p:ext uri="{BB962C8B-B14F-4D97-AF65-F5344CB8AC3E}">
        <p14:creationId xmlns:p14="http://schemas.microsoft.com/office/powerpoint/2010/main" val="20781186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2535265"/>
            <a:ext cx="6248400" cy="644470"/>
          </a:xfrm>
          <a:prstGeom prst="rect">
            <a:avLst/>
          </a:prstGeom>
        </p:spPr>
      </p:pic>
    </p:spTree>
    <p:extLst>
      <p:ext uri="{BB962C8B-B14F-4D97-AF65-F5344CB8AC3E}">
        <p14:creationId xmlns:p14="http://schemas.microsoft.com/office/powerpoint/2010/main" val="3761389008"/>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9858" y="1035844"/>
            <a:ext cx="4804284" cy="3643312"/>
          </a:xfrm>
          <a:prstGeom prst="rect">
            <a:avLst/>
          </a:prstGeom>
        </p:spPr>
      </p:pic>
    </p:spTree>
    <p:extLst>
      <p:ext uri="{BB962C8B-B14F-4D97-AF65-F5344CB8AC3E}">
        <p14:creationId xmlns:p14="http://schemas.microsoft.com/office/powerpoint/2010/main" val="4115991007"/>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5251" y="2281370"/>
            <a:ext cx="4153498" cy="1152261"/>
          </a:xfrm>
          <a:prstGeom prst="rect">
            <a:avLst/>
          </a:prstGeom>
        </p:spPr>
      </p:pic>
    </p:spTree>
    <p:extLst>
      <p:ext uri="{BB962C8B-B14F-4D97-AF65-F5344CB8AC3E}">
        <p14:creationId xmlns:p14="http://schemas.microsoft.com/office/powerpoint/2010/main" val="358950734"/>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2080167"/>
            <a:ext cx="1406343" cy="24003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8153400" y="2171700"/>
            <a:ext cx="152400" cy="150495"/>
          </a:xfrm>
          <a:prstGeom prst="rect">
            <a:avLst/>
          </a:prstGeom>
        </p:spPr>
      </p:pic>
      <p:cxnSp>
        <p:nvCxnSpPr>
          <p:cNvPr id="5" name="Straight Connector 4"/>
          <p:cNvCxnSpPr>
            <a:endCxn id="3" idx="3"/>
          </p:cNvCxnSpPr>
          <p:nvPr/>
        </p:nvCxnSpPr>
        <p:spPr>
          <a:xfrm>
            <a:off x="1962615" y="2200507"/>
            <a:ext cx="6190785" cy="46440"/>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962615" y="922764"/>
            <a:ext cx="6266985" cy="12712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981200" y="2201436"/>
            <a:ext cx="6266985" cy="12712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Arc 10"/>
          <p:cNvSpPr/>
          <p:nvPr/>
        </p:nvSpPr>
        <p:spPr>
          <a:xfrm>
            <a:off x="3162300" y="1943100"/>
            <a:ext cx="190500" cy="533400"/>
          </a:xfrm>
          <a:prstGeom prst="arc">
            <a:avLst>
              <a:gd name="adj1" fmla="val 16200000"/>
              <a:gd name="adj2" fmla="val 5168372"/>
            </a:avLst>
          </a:prstGeom>
          <a:ln w="127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p:cNvSpPr/>
          <p:nvPr/>
        </p:nvSpPr>
        <p:spPr>
          <a:xfrm>
            <a:off x="2532256" y="2095494"/>
            <a:ext cx="835412" cy="228611"/>
          </a:xfrm>
          <a:prstGeom prst="arc">
            <a:avLst>
              <a:gd name="adj1" fmla="val 16200000"/>
              <a:gd name="adj2" fmla="val 5168372"/>
            </a:avLst>
          </a:prstGeom>
          <a:ln w="127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Arrow Connector 13"/>
          <p:cNvCxnSpPr/>
          <p:nvPr/>
        </p:nvCxnSpPr>
        <p:spPr>
          <a:xfrm>
            <a:off x="4191000" y="2080167"/>
            <a:ext cx="685800" cy="0"/>
          </a:xfrm>
          <a:prstGeom prst="straightConnector1">
            <a:avLst/>
          </a:prstGeom>
          <a:ln w="127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383601" y="1729533"/>
            <a:ext cx="325730" cy="338554"/>
          </a:xfrm>
          <a:prstGeom prst="rect">
            <a:avLst/>
          </a:prstGeom>
          <a:noFill/>
        </p:spPr>
        <p:txBody>
          <a:bodyPr wrap="none" rtlCol="0">
            <a:spAutoFit/>
          </a:bodyPr>
          <a:lstStyle/>
          <a:p>
            <a:r>
              <a:rPr lang="en-US" sz="1600" dirty="0" smtClean="0"/>
              <a:t>d</a:t>
            </a:r>
            <a:endParaRPr lang="en-US" sz="1600" dirty="0"/>
          </a:p>
        </p:txBody>
      </p:sp>
      <p:sp>
        <p:nvSpPr>
          <p:cNvPr id="16" name="TextBox 15"/>
          <p:cNvSpPr txBox="1"/>
          <p:nvPr/>
        </p:nvSpPr>
        <p:spPr>
          <a:xfrm>
            <a:off x="2633246" y="1910890"/>
            <a:ext cx="338554" cy="338554"/>
          </a:xfrm>
          <a:prstGeom prst="rect">
            <a:avLst/>
          </a:prstGeom>
          <a:noFill/>
        </p:spPr>
        <p:txBody>
          <a:bodyPr wrap="none" rtlCol="0">
            <a:spAutoFit/>
          </a:bodyPr>
          <a:lstStyle/>
          <a:p>
            <a:r>
              <a:rPr lang="en-US" sz="1600" dirty="0" smtClean="0"/>
              <a:t></a:t>
            </a:r>
            <a:endParaRPr lang="en-US" sz="1600" dirty="0"/>
          </a:p>
        </p:txBody>
      </p:sp>
      <p:sp>
        <p:nvSpPr>
          <p:cNvPr id="17" name="TextBox 16"/>
          <p:cNvSpPr txBox="1"/>
          <p:nvPr/>
        </p:nvSpPr>
        <p:spPr>
          <a:xfrm>
            <a:off x="3242681" y="1799063"/>
            <a:ext cx="356188" cy="338554"/>
          </a:xfrm>
          <a:prstGeom prst="rect">
            <a:avLst/>
          </a:prstGeom>
          <a:noFill/>
        </p:spPr>
        <p:txBody>
          <a:bodyPr wrap="none" rtlCol="0">
            <a:spAutoFit/>
          </a:bodyPr>
          <a:lstStyle/>
          <a:p>
            <a:r>
              <a:rPr lang="en-US" sz="1600" dirty="0" smtClean="0"/>
              <a:t></a:t>
            </a:r>
            <a:endParaRPr lang="en-US" sz="1600" dirty="0"/>
          </a:p>
        </p:txBody>
      </p:sp>
    </p:spTree>
    <p:extLst>
      <p:ext uri="{BB962C8B-B14F-4D97-AF65-F5344CB8AC3E}">
        <p14:creationId xmlns:p14="http://schemas.microsoft.com/office/powerpoint/2010/main" val="2824608503"/>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0571" y="857500"/>
            <a:ext cx="5342858" cy="4000000"/>
          </a:xfrm>
          <a:prstGeom prst="rect">
            <a:avLst/>
          </a:prstGeom>
        </p:spPr>
      </p:pic>
    </p:spTree>
    <p:extLst>
      <p:ext uri="{BB962C8B-B14F-4D97-AF65-F5344CB8AC3E}">
        <p14:creationId xmlns:p14="http://schemas.microsoft.com/office/powerpoint/2010/main" val="2834591526"/>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2080167"/>
            <a:ext cx="1406343" cy="24003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8153400" y="2171700"/>
            <a:ext cx="152400" cy="150495"/>
          </a:xfrm>
          <a:prstGeom prst="rect">
            <a:avLst/>
          </a:prstGeom>
        </p:spPr>
      </p:pic>
      <p:cxnSp>
        <p:nvCxnSpPr>
          <p:cNvPr id="5" name="Straight Connector 4"/>
          <p:cNvCxnSpPr/>
          <p:nvPr/>
        </p:nvCxnSpPr>
        <p:spPr>
          <a:xfrm>
            <a:off x="1962615" y="2200507"/>
            <a:ext cx="6190785" cy="46440"/>
          </a:xfrm>
          <a:prstGeom prst="line">
            <a:avLst/>
          </a:prstGeom>
          <a:ln w="12700">
            <a:solidFill>
              <a:srgbClr val="FFFF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962615" y="1620644"/>
            <a:ext cx="6660995" cy="57334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885770" y="1475377"/>
            <a:ext cx="685800" cy="0"/>
          </a:xfrm>
          <a:prstGeom prst="straightConnector1">
            <a:avLst/>
          </a:prstGeom>
          <a:ln w="127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8359" y="1537146"/>
            <a:ext cx="802481" cy="60047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22619" y="1183058"/>
            <a:ext cx="2008171" cy="2070328"/>
          </a:xfrm>
          <a:prstGeom prst="rect">
            <a:avLst/>
          </a:prstGeom>
        </p:spPr>
      </p:pic>
      <p:sp>
        <p:nvSpPr>
          <p:cNvPr id="16" name="TextBox 15"/>
          <p:cNvSpPr txBox="1"/>
          <p:nvPr/>
        </p:nvSpPr>
        <p:spPr>
          <a:xfrm>
            <a:off x="6526704" y="2246947"/>
            <a:ext cx="338554" cy="338554"/>
          </a:xfrm>
          <a:prstGeom prst="rect">
            <a:avLst/>
          </a:prstGeom>
          <a:noFill/>
        </p:spPr>
        <p:txBody>
          <a:bodyPr wrap="none" rtlCol="0">
            <a:spAutoFit/>
          </a:bodyPr>
          <a:lstStyle/>
          <a:p>
            <a:r>
              <a:rPr lang="en-US" sz="1600" dirty="0" smtClean="0"/>
              <a:t></a:t>
            </a:r>
            <a:endParaRPr lang="en-US" sz="1600" dirty="0"/>
          </a:p>
        </p:txBody>
      </p:sp>
      <p:sp>
        <p:nvSpPr>
          <p:cNvPr id="17" name="TextBox 16"/>
          <p:cNvSpPr txBox="1"/>
          <p:nvPr/>
        </p:nvSpPr>
        <p:spPr>
          <a:xfrm>
            <a:off x="6781800" y="1475377"/>
            <a:ext cx="356188" cy="338554"/>
          </a:xfrm>
          <a:prstGeom prst="rect">
            <a:avLst/>
          </a:prstGeom>
          <a:noFill/>
        </p:spPr>
        <p:txBody>
          <a:bodyPr wrap="none" rtlCol="0">
            <a:spAutoFit/>
          </a:bodyPr>
          <a:lstStyle/>
          <a:p>
            <a:r>
              <a:rPr lang="en-US" sz="1600" dirty="0" smtClean="0"/>
              <a:t></a:t>
            </a:r>
            <a:endParaRPr lang="en-US" sz="1600" dirty="0"/>
          </a:p>
        </p:txBody>
      </p:sp>
      <p:sp>
        <p:nvSpPr>
          <p:cNvPr id="15" name="TextBox 14"/>
          <p:cNvSpPr txBox="1"/>
          <p:nvPr/>
        </p:nvSpPr>
        <p:spPr>
          <a:xfrm>
            <a:off x="8066734" y="1813931"/>
            <a:ext cx="325730" cy="338554"/>
          </a:xfrm>
          <a:prstGeom prst="rect">
            <a:avLst/>
          </a:prstGeom>
          <a:noFill/>
        </p:spPr>
        <p:txBody>
          <a:bodyPr wrap="none" rtlCol="0">
            <a:spAutoFit/>
          </a:bodyPr>
          <a:lstStyle/>
          <a:p>
            <a:r>
              <a:rPr lang="en-US" sz="1600" dirty="0" smtClean="0"/>
              <a:t>d</a:t>
            </a:r>
            <a:endParaRPr lang="en-US" sz="1600" dirty="0"/>
          </a:p>
        </p:txBody>
      </p:sp>
      <p:sp>
        <p:nvSpPr>
          <p:cNvPr id="12" name="Arc 11"/>
          <p:cNvSpPr/>
          <p:nvPr/>
        </p:nvSpPr>
        <p:spPr>
          <a:xfrm>
            <a:off x="6278275" y="2109421"/>
            <a:ext cx="835412" cy="228611"/>
          </a:xfrm>
          <a:prstGeom prst="arc">
            <a:avLst>
              <a:gd name="adj1" fmla="val 16200000"/>
              <a:gd name="adj2" fmla="val 5168372"/>
            </a:avLst>
          </a:prstGeom>
          <a:ln w="127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p:cNvSpPr/>
          <p:nvPr/>
        </p:nvSpPr>
        <p:spPr>
          <a:xfrm>
            <a:off x="7042738" y="1960710"/>
            <a:ext cx="190500" cy="533400"/>
          </a:xfrm>
          <a:prstGeom prst="arc">
            <a:avLst>
              <a:gd name="adj1" fmla="val 16200000"/>
              <a:gd name="adj2" fmla="val 5168372"/>
            </a:avLst>
          </a:prstGeom>
          <a:ln w="127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Connector 21"/>
          <p:cNvCxnSpPr/>
          <p:nvPr/>
        </p:nvCxnSpPr>
        <p:spPr>
          <a:xfrm flipV="1">
            <a:off x="1981200" y="884663"/>
            <a:ext cx="6575502" cy="1333339"/>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999924" y="2199715"/>
            <a:ext cx="6497305" cy="1346373"/>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981200" y="2201436"/>
            <a:ext cx="5943600" cy="65606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0449297"/>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biLevel thresh="7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7627857" y="1174538"/>
            <a:ext cx="1203486" cy="2217234"/>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9200" y="2080167"/>
            <a:ext cx="1406343" cy="24003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8153400" y="2171700"/>
            <a:ext cx="152400" cy="150495"/>
          </a:xfrm>
          <a:prstGeom prst="rect">
            <a:avLst/>
          </a:prstGeom>
        </p:spPr>
      </p:pic>
      <p:cxnSp>
        <p:nvCxnSpPr>
          <p:cNvPr id="5" name="Straight Connector 4"/>
          <p:cNvCxnSpPr/>
          <p:nvPr/>
        </p:nvCxnSpPr>
        <p:spPr>
          <a:xfrm>
            <a:off x="1962615" y="2200507"/>
            <a:ext cx="6190785" cy="46440"/>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0367147"/>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451624"/>
            <a:ext cx="4630660" cy="324407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Picture 1"/>
          <p:cNvPicPr>
            <a:picLocks noChangeAspect="1"/>
          </p:cNvPicPr>
          <p:nvPr/>
        </p:nvPicPr>
        <p:blipFill>
          <a:blip r:embed="rId4">
            <a:biLevel thresh="7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5885201" y="2476500"/>
            <a:ext cx="2669310" cy="2590800"/>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6655" y="342900"/>
            <a:ext cx="2626403" cy="184738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2124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04209981"/>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259014"/>
            <a:ext cx="1910225" cy="3271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257300"/>
            <a:ext cx="1911225" cy="3273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a:off x="3429000" y="2095500"/>
            <a:ext cx="2021912" cy="0"/>
          </a:xfrm>
          <a:prstGeom prst="straightConnector1">
            <a:avLst/>
          </a:prstGeom>
          <a:ln w="38100">
            <a:solidFill>
              <a:schemeClr val="accent2"/>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0713729"/>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641978"/>
            <a:ext cx="3657600" cy="44310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11715715"/>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52625" y="110841"/>
            <a:ext cx="5238750" cy="369332"/>
          </a:xfrm>
          <a:prstGeom prst="rect">
            <a:avLst/>
          </a:prstGeom>
          <a:noFill/>
        </p:spPr>
        <p:txBody>
          <a:bodyPr wrap="square" rtlCol="0">
            <a:spAutoFit/>
          </a:bodyPr>
          <a:lstStyle/>
          <a:p>
            <a:pPr algn="ctr"/>
            <a:r>
              <a:rPr lang="en-US" dirty="0" smtClean="0"/>
              <a:t>How many samples are enough?</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903" y="628650"/>
            <a:ext cx="7038195" cy="4457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91997385"/>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 y="-617220"/>
            <a:ext cx="9144002" cy="6949440"/>
          </a:xfrm>
          <a:prstGeom prst="rect">
            <a:avLst/>
          </a:prstGeom>
        </p:spPr>
      </p:pic>
    </p:spTree>
    <p:extLst>
      <p:ext uri="{BB962C8B-B14F-4D97-AF65-F5344CB8AC3E}">
        <p14:creationId xmlns:p14="http://schemas.microsoft.com/office/powerpoint/2010/main" val="176725101"/>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28825" y="2400300"/>
            <a:ext cx="5238750" cy="400110"/>
          </a:xfrm>
          <a:prstGeom prst="rect">
            <a:avLst/>
          </a:prstGeom>
          <a:noFill/>
        </p:spPr>
        <p:txBody>
          <a:bodyPr wrap="square" rtlCol="0">
            <a:spAutoFit/>
          </a:bodyPr>
          <a:lstStyle/>
          <a:p>
            <a:pPr algn="ctr"/>
            <a:r>
              <a:rPr lang="en-US" sz="2000" dirty="0" smtClean="0"/>
              <a:t>(782.429”, 112.342”, 6.439”)</a:t>
            </a:r>
          </a:p>
        </p:txBody>
      </p:sp>
      <p:sp>
        <p:nvSpPr>
          <p:cNvPr id="6" name="TextBox 5"/>
          <p:cNvSpPr txBox="1"/>
          <p:nvPr/>
        </p:nvSpPr>
        <p:spPr>
          <a:xfrm>
            <a:off x="2028825" y="2737366"/>
            <a:ext cx="5238750" cy="1015663"/>
          </a:xfrm>
          <a:prstGeom prst="rect">
            <a:avLst/>
          </a:prstGeom>
          <a:noFill/>
        </p:spPr>
        <p:txBody>
          <a:bodyPr wrap="square" rtlCol="0">
            <a:spAutoFit/>
          </a:bodyPr>
          <a:lstStyle/>
          <a:p>
            <a:pPr algn="ctr"/>
            <a:r>
              <a:rPr lang="en-US" sz="2000" dirty="0" smtClean="0"/>
              <a:t>U</a:t>
            </a:r>
            <a:r>
              <a:rPr lang="en-US" sz="2000" baseline="-25000" dirty="0" smtClean="0"/>
              <a:t>X </a:t>
            </a:r>
            <a:r>
              <a:rPr lang="en-US" sz="2000" dirty="0" smtClean="0"/>
              <a:t>= 0.00463”</a:t>
            </a:r>
          </a:p>
          <a:p>
            <a:pPr algn="ctr"/>
            <a:r>
              <a:rPr lang="en-US" sz="2000" dirty="0" smtClean="0"/>
              <a:t>U</a:t>
            </a:r>
            <a:r>
              <a:rPr lang="en-US" sz="2000" baseline="-25000" dirty="0" smtClean="0"/>
              <a:t>Y </a:t>
            </a:r>
            <a:r>
              <a:rPr lang="en-US" sz="2000" dirty="0" smtClean="0"/>
              <a:t>= 0.00783”</a:t>
            </a:r>
          </a:p>
          <a:p>
            <a:pPr algn="ctr"/>
            <a:r>
              <a:rPr lang="en-US" sz="2000" dirty="0" smtClean="0"/>
              <a:t>U</a:t>
            </a:r>
            <a:r>
              <a:rPr lang="en-US" sz="2000" baseline="-25000" dirty="0" smtClean="0"/>
              <a:t>Z </a:t>
            </a:r>
            <a:r>
              <a:rPr lang="en-US" sz="2000" dirty="0" smtClean="0"/>
              <a:t>= 0.00750”</a:t>
            </a:r>
            <a:endParaRPr lang="en-US" sz="2000" dirty="0"/>
          </a:p>
        </p:txBody>
      </p:sp>
      <p:sp>
        <p:nvSpPr>
          <p:cNvPr id="7" name="TextBox 6"/>
          <p:cNvSpPr txBox="1"/>
          <p:nvPr/>
        </p:nvSpPr>
        <p:spPr>
          <a:xfrm>
            <a:off x="1952625" y="4238625"/>
            <a:ext cx="5238750" cy="1015663"/>
          </a:xfrm>
          <a:prstGeom prst="rect">
            <a:avLst/>
          </a:prstGeom>
          <a:noFill/>
        </p:spPr>
        <p:txBody>
          <a:bodyPr wrap="square" rtlCol="0">
            <a:spAutoFit/>
          </a:bodyPr>
          <a:lstStyle/>
          <a:p>
            <a:pPr algn="ctr"/>
            <a:r>
              <a:rPr lang="en-US" sz="2000" dirty="0" smtClean="0"/>
              <a:t>X = 782.429” ± 0.00463”</a:t>
            </a:r>
          </a:p>
          <a:p>
            <a:pPr algn="ctr"/>
            <a:r>
              <a:rPr lang="en-US" sz="2000" dirty="0" smtClean="0"/>
              <a:t>Y = 112.342” </a:t>
            </a:r>
            <a:r>
              <a:rPr lang="en-US" sz="2000" dirty="0"/>
              <a:t>± </a:t>
            </a:r>
            <a:r>
              <a:rPr lang="en-US" sz="2000" dirty="0" smtClean="0"/>
              <a:t>0.00783”</a:t>
            </a:r>
          </a:p>
          <a:p>
            <a:pPr algn="ctr"/>
            <a:r>
              <a:rPr lang="en-US" sz="2000" dirty="0" smtClean="0"/>
              <a:t>Z = 6.439” </a:t>
            </a:r>
            <a:r>
              <a:rPr lang="en-US" sz="2000" dirty="0"/>
              <a:t>± </a:t>
            </a:r>
            <a:r>
              <a:rPr lang="en-US" sz="2000" dirty="0" smtClean="0"/>
              <a:t>0.00750”</a:t>
            </a:r>
            <a:endParaRPr lang="en-US" sz="2000" dirty="0"/>
          </a:p>
        </p:txBody>
      </p:sp>
      <p:pic>
        <p:nvPicPr>
          <p:cNvPr id="8" name="Picture 7"/>
          <p:cNvPicPr>
            <a:picLocks noChangeAspect="1"/>
          </p:cNvPicPr>
          <p:nvPr/>
        </p:nvPicPr>
        <p:blipFill>
          <a:blip r:embed="rId3">
            <a:biLevel thresh="7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3733799" y="-342900"/>
            <a:ext cx="1676402" cy="3088506"/>
          </a:xfrm>
          <a:prstGeom prst="rect">
            <a:avLst/>
          </a:prstGeom>
        </p:spPr>
      </p:pic>
      <p:sp>
        <p:nvSpPr>
          <p:cNvPr id="10" name="Rectangle 9"/>
          <p:cNvSpPr/>
          <p:nvPr/>
        </p:nvSpPr>
        <p:spPr>
          <a:xfrm>
            <a:off x="3786188" y="3924300"/>
            <a:ext cx="1571625" cy="1571625"/>
          </a:xfrm>
          <a:prstGeom prst="rect">
            <a:avLst/>
          </a:prstGeom>
          <a:blipFill dpi="0" rotWithShape="1">
            <a:blip r:embed="rId5">
              <a:alphaModFix amt="6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3447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290">
                                          <p:stCondLst>
                                            <p:cond delay="0"/>
                                          </p:stCondLst>
                                        </p:cTn>
                                        <p:tgtEl>
                                          <p:spTgt spid="10"/>
                                        </p:tgtEl>
                                      </p:cBhvr>
                                    </p:animEffect>
                                    <p:anim calcmode="lin" valueType="num">
                                      <p:cBhvr>
                                        <p:cTn id="26"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10"/>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31" dur="13">
                                          <p:stCondLst>
                                            <p:cond delay="325"/>
                                          </p:stCondLst>
                                        </p:cTn>
                                        <p:tgtEl>
                                          <p:spTgt spid="10"/>
                                        </p:tgtEl>
                                      </p:cBhvr>
                                      <p:to x="100000" y="60000"/>
                                    </p:animScale>
                                    <p:animScale>
                                      <p:cBhvr>
                                        <p:cTn id="32" dur="83" decel="50000">
                                          <p:stCondLst>
                                            <p:cond delay="338"/>
                                          </p:stCondLst>
                                        </p:cTn>
                                        <p:tgtEl>
                                          <p:spTgt spid="10"/>
                                        </p:tgtEl>
                                      </p:cBhvr>
                                      <p:to x="100000" y="100000"/>
                                    </p:animScale>
                                    <p:animScale>
                                      <p:cBhvr>
                                        <p:cTn id="33" dur="13">
                                          <p:stCondLst>
                                            <p:cond delay="656"/>
                                          </p:stCondLst>
                                        </p:cTn>
                                        <p:tgtEl>
                                          <p:spTgt spid="10"/>
                                        </p:tgtEl>
                                      </p:cBhvr>
                                      <p:to x="100000" y="80000"/>
                                    </p:animScale>
                                    <p:animScale>
                                      <p:cBhvr>
                                        <p:cTn id="34" dur="83" decel="50000">
                                          <p:stCondLst>
                                            <p:cond delay="669"/>
                                          </p:stCondLst>
                                        </p:cTn>
                                        <p:tgtEl>
                                          <p:spTgt spid="10"/>
                                        </p:tgtEl>
                                      </p:cBhvr>
                                      <p:to x="100000" y="100000"/>
                                    </p:animScale>
                                    <p:animScale>
                                      <p:cBhvr>
                                        <p:cTn id="35" dur="13">
                                          <p:stCondLst>
                                            <p:cond delay="821"/>
                                          </p:stCondLst>
                                        </p:cTn>
                                        <p:tgtEl>
                                          <p:spTgt spid="10"/>
                                        </p:tgtEl>
                                      </p:cBhvr>
                                      <p:to x="100000" y="90000"/>
                                    </p:animScale>
                                    <p:animScale>
                                      <p:cBhvr>
                                        <p:cTn id="36" dur="83" decel="50000">
                                          <p:stCondLst>
                                            <p:cond delay="834"/>
                                          </p:stCondLst>
                                        </p:cTn>
                                        <p:tgtEl>
                                          <p:spTgt spid="10"/>
                                        </p:tgtEl>
                                      </p:cBhvr>
                                      <p:to x="100000" y="100000"/>
                                    </p:animScale>
                                    <p:animScale>
                                      <p:cBhvr>
                                        <p:cTn id="37" dur="13">
                                          <p:stCondLst>
                                            <p:cond delay="904"/>
                                          </p:stCondLst>
                                        </p:cTn>
                                        <p:tgtEl>
                                          <p:spTgt spid="10"/>
                                        </p:tgtEl>
                                      </p:cBhvr>
                                      <p:to x="100000" y="95000"/>
                                    </p:animScale>
                                    <p:animScale>
                                      <p:cBhvr>
                                        <p:cTn id="38" dur="83" decel="50000">
                                          <p:stCondLst>
                                            <p:cond delay="917"/>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604" y="3908799"/>
            <a:ext cx="602718" cy="10287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902453">
            <a:off x="1460395" y="3258391"/>
            <a:ext cx="185195" cy="18288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596922">
            <a:off x="2222396" y="4178826"/>
            <a:ext cx="185195" cy="18288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0592">
            <a:off x="7845135" y="193827"/>
            <a:ext cx="185195" cy="182880"/>
          </a:xfrm>
          <a:prstGeom prst="rect">
            <a:avLst/>
          </a:prstGeom>
        </p:spPr>
      </p:pic>
      <p:cxnSp>
        <p:nvCxnSpPr>
          <p:cNvPr id="9" name="Straight Connector 8"/>
          <p:cNvCxnSpPr>
            <a:endCxn id="4" idx="3"/>
          </p:cNvCxnSpPr>
          <p:nvPr/>
        </p:nvCxnSpPr>
        <p:spPr>
          <a:xfrm flipV="1">
            <a:off x="914589" y="3418960"/>
            <a:ext cx="576796" cy="572310"/>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5" idx="3"/>
          </p:cNvCxnSpPr>
          <p:nvPr/>
        </p:nvCxnSpPr>
        <p:spPr>
          <a:xfrm>
            <a:off x="914589" y="3991270"/>
            <a:ext cx="1310284" cy="257722"/>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6" idx="3"/>
          </p:cNvCxnSpPr>
          <p:nvPr/>
        </p:nvCxnSpPr>
        <p:spPr>
          <a:xfrm flipV="1">
            <a:off x="914589" y="325360"/>
            <a:ext cx="6939676" cy="3665910"/>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5">
            <a:biLevel thresh="75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1296914" y="3097419"/>
            <a:ext cx="252412" cy="252412"/>
          </a:xfrm>
          <a:prstGeom prst="rect">
            <a:avLst/>
          </a:prstGeom>
        </p:spPr>
      </p:pic>
      <p:pic>
        <p:nvPicPr>
          <p:cNvPr id="19" name="Picture 18"/>
          <p:cNvPicPr>
            <a:picLocks noChangeAspect="1"/>
          </p:cNvPicPr>
          <p:nvPr/>
        </p:nvPicPr>
        <p:blipFill>
          <a:blip r:embed="rId5">
            <a:biLevel thresh="75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2224873" y="4254328"/>
            <a:ext cx="252412" cy="252412"/>
          </a:xfrm>
          <a:prstGeom prst="rect">
            <a:avLst/>
          </a:prstGeom>
        </p:spPr>
      </p:pic>
      <p:pic>
        <p:nvPicPr>
          <p:cNvPr id="20" name="Picture 19"/>
          <p:cNvPicPr>
            <a:picLocks noChangeAspect="1"/>
          </p:cNvPicPr>
          <p:nvPr/>
        </p:nvPicPr>
        <p:blipFill>
          <a:blip r:embed="rId5">
            <a:biLevel thresh="75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7912645" y="142013"/>
            <a:ext cx="252412" cy="252412"/>
          </a:xfrm>
          <a:prstGeom prst="rect">
            <a:avLst/>
          </a:prstGeom>
        </p:spPr>
      </p:pic>
      <p:sp>
        <p:nvSpPr>
          <p:cNvPr id="21" name="TextBox 20"/>
          <p:cNvSpPr txBox="1"/>
          <p:nvPr/>
        </p:nvSpPr>
        <p:spPr>
          <a:xfrm>
            <a:off x="964406" y="5067300"/>
            <a:ext cx="7215188" cy="400110"/>
          </a:xfrm>
          <a:prstGeom prst="rect">
            <a:avLst/>
          </a:prstGeom>
          <a:noFill/>
        </p:spPr>
        <p:txBody>
          <a:bodyPr wrap="square" rtlCol="0">
            <a:spAutoFit/>
          </a:bodyPr>
          <a:lstStyle/>
          <a:p>
            <a:pPr algn="ctr"/>
            <a:r>
              <a:rPr lang="en-US" sz="2000" dirty="0" smtClean="0"/>
              <a:t>It doesn’t intelligently consider points.</a:t>
            </a:r>
          </a:p>
        </p:txBody>
      </p:sp>
      <p:sp>
        <p:nvSpPr>
          <p:cNvPr id="22" name="Rectangle 21"/>
          <p:cNvSpPr/>
          <p:nvPr/>
        </p:nvSpPr>
        <p:spPr>
          <a:xfrm>
            <a:off x="7137632" y="571500"/>
            <a:ext cx="1600200" cy="707886"/>
          </a:xfrm>
          <a:prstGeom prst="rect">
            <a:avLst/>
          </a:prstGeom>
        </p:spPr>
        <p:txBody>
          <a:bodyPr wrap="square">
            <a:spAutoFit/>
          </a:bodyPr>
          <a:lstStyle/>
          <a:p>
            <a:pPr algn="ctr"/>
            <a:r>
              <a:rPr lang="en-US" sz="2000" dirty="0" smtClean="0"/>
              <a:t>Less accurate</a:t>
            </a:r>
            <a:endParaRPr lang="en-US" sz="2000" dirty="0"/>
          </a:p>
        </p:txBody>
      </p:sp>
    </p:spTree>
    <p:extLst>
      <p:ext uri="{BB962C8B-B14F-4D97-AF65-F5344CB8AC3E}">
        <p14:creationId xmlns:p14="http://schemas.microsoft.com/office/powerpoint/2010/main" val="1570196636"/>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04900" y="2318891"/>
            <a:ext cx="6934200" cy="1077218"/>
          </a:xfrm>
          <a:prstGeom prst="rect">
            <a:avLst/>
          </a:prstGeom>
          <a:noFill/>
        </p:spPr>
        <p:txBody>
          <a:bodyPr wrap="square" rtlCol="0">
            <a:spAutoFit/>
          </a:bodyPr>
          <a:lstStyle/>
          <a:p>
            <a:pPr algn="ctr"/>
            <a:r>
              <a:rPr lang="en-US" sz="2400" b="1" dirty="0" smtClean="0">
                <a:solidFill>
                  <a:srgbClr val="FFFF00"/>
                </a:solidFill>
                <a:latin typeface="+mj-lt"/>
              </a:rPr>
              <a:t>Confidence Interval</a:t>
            </a:r>
          </a:p>
          <a:p>
            <a:r>
              <a:rPr lang="en-US" sz="2000" dirty="0" smtClean="0">
                <a:latin typeface="+mj-lt"/>
              </a:rPr>
              <a:t>The confidence that the actual value is within a given range.</a:t>
            </a:r>
          </a:p>
        </p:txBody>
      </p:sp>
    </p:spTree>
    <p:extLst>
      <p:ext uri="{BB962C8B-B14F-4D97-AF65-F5344CB8AC3E}">
        <p14:creationId xmlns:p14="http://schemas.microsoft.com/office/powerpoint/2010/main" val="4117901946"/>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28825" y="2400300"/>
            <a:ext cx="5238750" cy="400110"/>
          </a:xfrm>
          <a:prstGeom prst="rect">
            <a:avLst/>
          </a:prstGeom>
          <a:noFill/>
        </p:spPr>
        <p:txBody>
          <a:bodyPr wrap="square" rtlCol="0">
            <a:spAutoFit/>
          </a:bodyPr>
          <a:lstStyle/>
          <a:p>
            <a:pPr algn="ctr"/>
            <a:r>
              <a:rPr lang="en-US" sz="2000" dirty="0" smtClean="0"/>
              <a:t>(782.429”, 112.342”, 6.439”)</a:t>
            </a:r>
          </a:p>
        </p:txBody>
      </p:sp>
      <p:sp>
        <p:nvSpPr>
          <p:cNvPr id="6" name="TextBox 5"/>
          <p:cNvSpPr txBox="1"/>
          <p:nvPr/>
        </p:nvSpPr>
        <p:spPr>
          <a:xfrm>
            <a:off x="2028825" y="2737366"/>
            <a:ext cx="5238750" cy="1015663"/>
          </a:xfrm>
          <a:prstGeom prst="rect">
            <a:avLst/>
          </a:prstGeom>
          <a:noFill/>
        </p:spPr>
        <p:txBody>
          <a:bodyPr wrap="square" rtlCol="0">
            <a:spAutoFit/>
          </a:bodyPr>
          <a:lstStyle/>
          <a:p>
            <a:pPr algn="ctr"/>
            <a:r>
              <a:rPr lang="en-US" sz="2000" dirty="0" smtClean="0"/>
              <a:t>U</a:t>
            </a:r>
            <a:r>
              <a:rPr lang="en-US" sz="2000" baseline="-25000" dirty="0" smtClean="0"/>
              <a:t>X </a:t>
            </a:r>
            <a:r>
              <a:rPr lang="en-US" sz="2000" dirty="0" smtClean="0"/>
              <a:t>= 0.00463”</a:t>
            </a:r>
          </a:p>
          <a:p>
            <a:pPr algn="ctr"/>
            <a:r>
              <a:rPr lang="en-US" sz="2000" dirty="0" smtClean="0"/>
              <a:t>U</a:t>
            </a:r>
            <a:r>
              <a:rPr lang="en-US" sz="2000" baseline="-25000" dirty="0" smtClean="0"/>
              <a:t>Y </a:t>
            </a:r>
            <a:r>
              <a:rPr lang="en-US" sz="2000" dirty="0" smtClean="0"/>
              <a:t>= 0.00783”</a:t>
            </a:r>
          </a:p>
          <a:p>
            <a:pPr algn="ctr"/>
            <a:r>
              <a:rPr lang="en-US" sz="2000" dirty="0" smtClean="0"/>
              <a:t>U</a:t>
            </a:r>
            <a:r>
              <a:rPr lang="en-US" sz="2000" baseline="-25000" dirty="0" smtClean="0"/>
              <a:t>Z </a:t>
            </a:r>
            <a:r>
              <a:rPr lang="en-US" sz="2000" dirty="0" smtClean="0"/>
              <a:t>= 0.00750”</a:t>
            </a:r>
            <a:endParaRPr lang="en-US" sz="2000" dirty="0"/>
          </a:p>
        </p:txBody>
      </p:sp>
      <p:sp>
        <p:nvSpPr>
          <p:cNvPr id="7" name="TextBox 6"/>
          <p:cNvSpPr txBox="1"/>
          <p:nvPr/>
        </p:nvSpPr>
        <p:spPr>
          <a:xfrm>
            <a:off x="1952625" y="4238625"/>
            <a:ext cx="5238750" cy="1323439"/>
          </a:xfrm>
          <a:prstGeom prst="rect">
            <a:avLst/>
          </a:prstGeom>
          <a:noFill/>
        </p:spPr>
        <p:txBody>
          <a:bodyPr wrap="square" rtlCol="0">
            <a:spAutoFit/>
          </a:bodyPr>
          <a:lstStyle/>
          <a:p>
            <a:pPr algn="ctr"/>
            <a:r>
              <a:rPr lang="en-US" sz="2000" b="1" dirty="0" smtClean="0">
                <a:solidFill>
                  <a:srgbClr val="FFFF00"/>
                </a:solidFill>
              </a:rPr>
              <a:t>I’m 95.5% confident that</a:t>
            </a:r>
          </a:p>
          <a:p>
            <a:pPr algn="ctr"/>
            <a:r>
              <a:rPr lang="en-US" sz="2000" dirty="0" smtClean="0"/>
              <a:t>X = 782.429” ± 0.00463”</a:t>
            </a:r>
          </a:p>
          <a:p>
            <a:pPr algn="ctr"/>
            <a:r>
              <a:rPr lang="en-US" sz="2000" dirty="0" smtClean="0"/>
              <a:t>Y = 112.342” </a:t>
            </a:r>
            <a:r>
              <a:rPr lang="en-US" sz="2000" dirty="0"/>
              <a:t>± </a:t>
            </a:r>
            <a:r>
              <a:rPr lang="en-US" sz="2000" dirty="0" smtClean="0"/>
              <a:t>0.00783”</a:t>
            </a:r>
          </a:p>
          <a:p>
            <a:pPr algn="ctr"/>
            <a:r>
              <a:rPr lang="en-US" sz="2000" dirty="0" smtClean="0"/>
              <a:t>Z = 6.439” </a:t>
            </a:r>
            <a:r>
              <a:rPr lang="en-US" sz="2000" dirty="0"/>
              <a:t>± </a:t>
            </a:r>
            <a:r>
              <a:rPr lang="en-US" sz="2000" dirty="0" smtClean="0"/>
              <a:t>0.00750”</a:t>
            </a:r>
          </a:p>
        </p:txBody>
      </p:sp>
      <p:pic>
        <p:nvPicPr>
          <p:cNvPr id="8" name="Picture 7"/>
          <p:cNvPicPr>
            <a:picLocks noChangeAspect="1"/>
          </p:cNvPicPr>
          <p:nvPr/>
        </p:nvPicPr>
        <p:blipFill>
          <a:blip r:embed="rId3">
            <a:biLevel thresh="7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3733799" y="-342900"/>
            <a:ext cx="1676402" cy="3088506"/>
          </a:xfrm>
          <a:prstGeom prst="rect">
            <a:avLst/>
          </a:prstGeom>
        </p:spPr>
      </p:pic>
    </p:spTree>
    <p:extLst>
      <p:ext uri="{BB962C8B-B14F-4D97-AF65-F5344CB8AC3E}">
        <p14:creationId xmlns:p14="http://schemas.microsoft.com/office/powerpoint/2010/main" val="33734627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687" y="1476375"/>
            <a:ext cx="7286625" cy="2762250"/>
          </a:xfrm>
          <a:prstGeom prst="rect">
            <a:avLst/>
          </a:prstGeom>
        </p:spPr>
      </p:pic>
      <p:sp>
        <p:nvSpPr>
          <p:cNvPr id="3" name="TextBox 2"/>
          <p:cNvSpPr txBox="1"/>
          <p:nvPr/>
        </p:nvSpPr>
        <p:spPr>
          <a:xfrm>
            <a:off x="228600" y="4533900"/>
            <a:ext cx="5238750" cy="369332"/>
          </a:xfrm>
          <a:prstGeom prst="rect">
            <a:avLst/>
          </a:prstGeom>
          <a:noFill/>
        </p:spPr>
        <p:txBody>
          <a:bodyPr wrap="square" rtlCol="0">
            <a:spAutoFit/>
          </a:bodyPr>
          <a:lstStyle/>
          <a:p>
            <a:pPr algn="ctr"/>
            <a:r>
              <a:rPr lang="en-US" dirty="0" smtClean="0"/>
              <a:t>Sigma Values</a:t>
            </a:r>
          </a:p>
        </p:txBody>
      </p:sp>
      <p:cxnSp>
        <p:nvCxnSpPr>
          <p:cNvPr id="5" name="Straight Arrow Connector 4"/>
          <p:cNvCxnSpPr>
            <a:stCxn id="3" idx="0"/>
          </p:cNvCxnSpPr>
          <p:nvPr/>
        </p:nvCxnSpPr>
        <p:spPr>
          <a:xfrm flipV="1">
            <a:off x="2847975" y="3848100"/>
            <a:ext cx="276225" cy="685800"/>
          </a:xfrm>
          <a:prstGeom prst="straightConnector1">
            <a:avLst/>
          </a:prstGeom>
          <a:ln w="25400">
            <a:solidFill>
              <a:schemeClr val="bg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stCxn id="3" idx="0"/>
          </p:cNvCxnSpPr>
          <p:nvPr/>
        </p:nvCxnSpPr>
        <p:spPr>
          <a:xfrm flipV="1">
            <a:off x="2847975" y="3848100"/>
            <a:ext cx="962025" cy="685800"/>
          </a:xfrm>
          <a:prstGeom prst="straightConnector1">
            <a:avLst/>
          </a:prstGeom>
          <a:ln w="25400">
            <a:solidFill>
              <a:schemeClr val="bg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3" idx="0"/>
          </p:cNvCxnSpPr>
          <p:nvPr/>
        </p:nvCxnSpPr>
        <p:spPr>
          <a:xfrm flipV="1">
            <a:off x="2847975" y="3848100"/>
            <a:ext cx="2257425" cy="685800"/>
          </a:xfrm>
          <a:prstGeom prst="straightConnector1">
            <a:avLst/>
          </a:prstGeom>
          <a:ln w="25400">
            <a:solidFill>
              <a:schemeClr val="bg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3" idx="0"/>
          </p:cNvCxnSpPr>
          <p:nvPr/>
        </p:nvCxnSpPr>
        <p:spPr>
          <a:xfrm flipV="1">
            <a:off x="2847975" y="3848100"/>
            <a:ext cx="2867025" cy="685800"/>
          </a:xfrm>
          <a:prstGeom prst="straightConnector1">
            <a:avLst/>
          </a:prstGeom>
          <a:ln w="25400">
            <a:solidFill>
              <a:schemeClr val="bg1"/>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61920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951464" y="4236534"/>
            <a:ext cx="5238750" cy="1323439"/>
          </a:xfrm>
          <a:prstGeom prst="rect">
            <a:avLst/>
          </a:prstGeom>
          <a:noFill/>
        </p:spPr>
        <p:txBody>
          <a:bodyPr wrap="square" rtlCol="0">
            <a:spAutoFit/>
          </a:bodyPr>
          <a:lstStyle/>
          <a:p>
            <a:pPr algn="ctr"/>
            <a:r>
              <a:rPr lang="en-US" sz="2000" b="1" dirty="0" smtClean="0">
                <a:solidFill>
                  <a:srgbClr val="FFC000"/>
                </a:solidFill>
              </a:rPr>
              <a:t>To 2 Sigma,</a:t>
            </a:r>
          </a:p>
          <a:p>
            <a:pPr algn="ctr"/>
            <a:r>
              <a:rPr lang="en-US" sz="2000" dirty="0" smtClean="0"/>
              <a:t>X = 782.429” ± 0.00463”</a:t>
            </a:r>
          </a:p>
          <a:p>
            <a:pPr algn="ctr"/>
            <a:r>
              <a:rPr lang="en-US" sz="2000" dirty="0" smtClean="0"/>
              <a:t>Y = 112.342” </a:t>
            </a:r>
            <a:r>
              <a:rPr lang="en-US" sz="2000" dirty="0"/>
              <a:t>± </a:t>
            </a:r>
            <a:r>
              <a:rPr lang="en-US" sz="2000" dirty="0" smtClean="0"/>
              <a:t>0.00783”</a:t>
            </a:r>
          </a:p>
          <a:p>
            <a:pPr algn="ctr"/>
            <a:r>
              <a:rPr lang="en-US" sz="2000" dirty="0" smtClean="0"/>
              <a:t>Z = 6.439” </a:t>
            </a:r>
            <a:r>
              <a:rPr lang="en-US" sz="2000" dirty="0"/>
              <a:t>± </a:t>
            </a:r>
            <a:r>
              <a:rPr lang="en-US" sz="2000" dirty="0" smtClean="0"/>
              <a:t>0.00750”</a:t>
            </a:r>
          </a:p>
        </p:txBody>
      </p:sp>
      <p:sp>
        <p:nvSpPr>
          <p:cNvPr id="4" name="TextBox 3"/>
          <p:cNvSpPr txBox="1"/>
          <p:nvPr/>
        </p:nvSpPr>
        <p:spPr>
          <a:xfrm>
            <a:off x="2028825" y="2400300"/>
            <a:ext cx="5238750" cy="400110"/>
          </a:xfrm>
          <a:prstGeom prst="rect">
            <a:avLst/>
          </a:prstGeom>
          <a:noFill/>
        </p:spPr>
        <p:txBody>
          <a:bodyPr wrap="square" rtlCol="0">
            <a:spAutoFit/>
          </a:bodyPr>
          <a:lstStyle/>
          <a:p>
            <a:pPr algn="ctr"/>
            <a:r>
              <a:rPr lang="en-US" sz="2000" dirty="0" smtClean="0"/>
              <a:t>(782.429”, 112.342”, 6.439”)</a:t>
            </a:r>
          </a:p>
        </p:txBody>
      </p:sp>
      <p:sp>
        <p:nvSpPr>
          <p:cNvPr id="6" name="TextBox 5"/>
          <p:cNvSpPr txBox="1"/>
          <p:nvPr/>
        </p:nvSpPr>
        <p:spPr>
          <a:xfrm>
            <a:off x="2028825" y="2737366"/>
            <a:ext cx="5238750" cy="1015663"/>
          </a:xfrm>
          <a:prstGeom prst="rect">
            <a:avLst/>
          </a:prstGeom>
          <a:noFill/>
        </p:spPr>
        <p:txBody>
          <a:bodyPr wrap="square" rtlCol="0">
            <a:spAutoFit/>
          </a:bodyPr>
          <a:lstStyle/>
          <a:p>
            <a:pPr algn="ctr"/>
            <a:r>
              <a:rPr lang="en-US" sz="2000" dirty="0" smtClean="0"/>
              <a:t>U</a:t>
            </a:r>
            <a:r>
              <a:rPr lang="en-US" sz="2000" baseline="-25000" dirty="0" smtClean="0"/>
              <a:t>X </a:t>
            </a:r>
            <a:r>
              <a:rPr lang="en-US" sz="2000" dirty="0" smtClean="0"/>
              <a:t>= 0.00463”</a:t>
            </a:r>
          </a:p>
          <a:p>
            <a:pPr algn="ctr"/>
            <a:r>
              <a:rPr lang="en-US" sz="2000" dirty="0" smtClean="0"/>
              <a:t>U</a:t>
            </a:r>
            <a:r>
              <a:rPr lang="en-US" sz="2000" baseline="-25000" dirty="0" smtClean="0"/>
              <a:t>Y </a:t>
            </a:r>
            <a:r>
              <a:rPr lang="en-US" sz="2000" dirty="0" smtClean="0"/>
              <a:t>= 0.00783”</a:t>
            </a:r>
          </a:p>
          <a:p>
            <a:pPr algn="ctr"/>
            <a:r>
              <a:rPr lang="en-US" sz="2000" dirty="0" smtClean="0"/>
              <a:t>U</a:t>
            </a:r>
            <a:r>
              <a:rPr lang="en-US" sz="2000" baseline="-25000" dirty="0" smtClean="0"/>
              <a:t>Z </a:t>
            </a:r>
            <a:r>
              <a:rPr lang="en-US" sz="2000" dirty="0" smtClean="0"/>
              <a:t>= 0.00750”</a:t>
            </a:r>
            <a:endParaRPr lang="en-US" sz="2000" dirty="0"/>
          </a:p>
        </p:txBody>
      </p:sp>
      <p:sp>
        <p:nvSpPr>
          <p:cNvPr id="7" name="TextBox 6"/>
          <p:cNvSpPr txBox="1"/>
          <p:nvPr/>
        </p:nvSpPr>
        <p:spPr>
          <a:xfrm>
            <a:off x="1952625" y="4238625"/>
            <a:ext cx="5238750" cy="1323439"/>
          </a:xfrm>
          <a:prstGeom prst="rect">
            <a:avLst/>
          </a:prstGeom>
          <a:noFill/>
        </p:spPr>
        <p:txBody>
          <a:bodyPr wrap="square" rtlCol="0">
            <a:spAutoFit/>
          </a:bodyPr>
          <a:lstStyle/>
          <a:p>
            <a:pPr algn="ctr"/>
            <a:r>
              <a:rPr lang="en-US" sz="2000" b="1" dirty="0" smtClean="0">
                <a:solidFill>
                  <a:srgbClr val="FFC000"/>
                </a:solidFill>
              </a:rPr>
              <a:t>I’m 95.5% confident that</a:t>
            </a:r>
          </a:p>
          <a:p>
            <a:pPr algn="ctr"/>
            <a:r>
              <a:rPr lang="en-US" sz="2000" dirty="0" smtClean="0"/>
              <a:t>X = 782.429” ± 0.00463”</a:t>
            </a:r>
          </a:p>
          <a:p>
            <a:pPr algn="ctr"/>
            <a:r>
              <a:rPr lang="en-US" sz="2000" dirty="0" smtClean="0"/>
              <a:t>Y = 112.342” </a:t>
            </a:r>
            <a:r>
              <a:rPr lang="en-US" sz="2000" dirty="0"/>
              <a:t>± </a:t>
            </a:r>
            <a:r>
              <a:rPr lang="en-US" sz="2000" dirty="0" smtClean="0"/>
              <a:t>0.00783”</a:t>
            </a:r>
          </a:p>
          <a:p>
            <a:pPr algn="ctr"/>
            <a:r>
              <a:rPr lang="en-US" sz="2000" dirty="0" smtClean="0"/>
              <a:t>Z = 6.439” </a:t>
            </a:r>
            <a:r>
              <a:rPr lang="en-US" sz="2000" dirty="0"/>
              <a:t>± </a:t>
            </a:r>
            <a:r>
              <a:rPr lang="en-US" sz="2000" dirty="0" smtClean="0"/>
              <a:t>0.00750”</a:t>
            </a:r>
          </a:p>
        </p:txBody>
      </p:sp>
      <p:pic>
        <p:nvPicPr>
          <p:cNvPr id="8" name="Picture 7"/>
          <p:cNvPicPr>
            <a:picLocks noChangeAspect="1"/>
          </p:cNvPicPr>
          <p:nvPr/>
        </p:nvPicPr>
        <p:blipFill>
          <a:blip r:embed="rId3">
            <a:biLevel thresh="7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3733799" y="-342900"/>
            <a:ext cx="1676402" cy="3088506"/>
          </a:xfrm>
          <a:prstGeom prst="rect">
            <a:avLst/>
          </a:prstGeom>
        </p:spPr>
      </p:pic>
    </p:spTree>
    <p:extLst>
      <p:ext uri="{BB962C8B-B14F-4D97-AF65-F5344CB8AC3E}">
        <p14:creationId xmlns:p14="http://schemas.microsoft.com/office/powerpoint/2010/main" val="12719610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28825" y="2400300"/>
            <a:ext cx="5238750" cy="400110"/>
          </a:xfrm>
          <a:prstGeom prst="rect">
            <a:avLst/>
          </a:prstGeom>
          <a:noFill/>
        </p:spPr>
        <p:txBody>
          <a:bodyPr wrap="square" rtlCol="0">
            <a:spAutoFit/>
          </a:bodyPr>
          <a:lstStyle/>
          <a:p>
            <a:pPr algn="ctr"/>
            <a:r>
              <a:rPr lang="en-US" sz="2000" dirty="0" smtClean="0"/>
              <a:t>(782.429”, 112.342”, 6.439”)</a:t>
            </a:r>
          </a:p>
        </p:txBody>
      </p:sp>
      <p:sp>
        <p:nvSpPr>
          <p:cNvPr id="7" name="TextBox 6"/>
          <p:cNvSpPr txBox="1"/>
          <p:nvPr/>
        </p:nvSpPr>
        <p:spPr>
          <a:xfrm>
            <a:off x="1952625" y="3467100"/>
            <a:ext cx="5238750" cy="1323439"/>
          </a:xfrm>
          <a:prstGeom prst="rect">
            <a:avLst/>
          </a:prstGeom>
          <a:noFill/>
        </p:spPr>
        <p:txBody>
          <a:bodyPr wrap="square" rtlCol="0">
            <a:spAutoFit/>
          </a:bodyPr>
          <a:lstStyle/>
          <a:p>
            <a:pPr algn="ctr"/>
            <a:r>
              <a:rPr lang="en-US" sz="2000" b="1" dirty="0" smtClean="0">
                <a:solidFill>
                  <a:srgbClr val="FFC000"/>
                </a:solidFill>
              </a:rPr>
              <a:t>To 3 Sigma (99.74% confidence),</a:t>
            </a:r>
          </a:p>
          <a:p>
            <a:pPr algn="ctr"/>
            <a:r>
              <a:rPr lang="en-US" sz="2000" dirty="0" smtClean="0"/>
              <a:t>X = 782.429” ± 0.00694”</a:t>
            </a:r>
          </a:p>
          <a:p>
            <a:pPr algn="ctr"/>
            <a:r>
              <a:rPr lang="en-US" sz="2000" dirty="0" smtClean="0"/>
              <a:t>Y = 112.342” </a:t>
            </a:r>
            <a:r>
              <a:rPr lang="en-US" sz="2000" dirty="0"/>
              <a:t>± </a:t>
            </a:r>
            <a:r>
              <a:rPr lang="en-US" sz="2000" dirty="0" smtClean="0"/>
              <a:t>0.01174”</a:t>
            </a:r>
          </a:p>
          <a:p>
            <a:pPr algn="ctr"/>
            <a:r>
              <a:rPr lang="en-US" sz="2000" dirty="0" smtClean="0"/>
              <a:t>Z = 6.439” </a:t>
            </a:r>
            <a:r>
              <a:rPr lang="en-US" sz="2000" dirty="0"/>
              <a:t>± </a:t>
            </a:r>
            <a:r>
              <a:rPr lang="en-US" sz="2000" dirty="0" smtClean="0"/>
              <a:t>0.01125”</a:t>
            </a:r>
          </a:p>
        </p:txBody>
      </p:sp>
      <p:pic>
        <p:nvPicPr>
          <p:cNvPr id="8" name="Picture 7"/>
          <p:cNvPicPr>
            <a:picLocks noChangeAspect="1"/>
          </p:cNvPicPr>
          <p:nvPr/>
        </p:nvPicPr>
        <p:blipFill>
          <a:blip r:embed="rId3">
            <a:biLevel thresh="7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3733799" y="-342900"/>
            <a:ext cx="1676402" cy="3088506"/>
          </a:xfrm>
          <a:prstGeom prst="rect">
            <a:avLst/>
          </a:prstGeom>
        </p:spPr>
      </p:pic>
    </p:spTree>
    <p:extLst>
      <p:ext uri="{BB962C8B-B14F-4D97-AF65-F5344CB8AC3E}">
        <p14:creationId xmlns:p14="http://schemas.microsoft.com/office/powerpoint/2010/main" val="1491113102"/>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460574"/>
            <a:ext cx="7467600" cy="793852"/>
          </a:xfrm>
          <a:prstGeom prst="rect">
            <a:avLst/>
          </a:prstGeom>
        </p:spPr>
      </p:pic>
    </p:spTree>
    <p:extLst>
      <p:ext uri="{BB962C8B-B14F-4D97-AF65-F5344CB8AC3E}">
        <p14:creationId xmlns:p14="http://schemas.microsoft.com/office/powerpoint/2010/main" val="3541896299"/>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4612" y="952500"/>
            <a:ext cx="5474776" cy="685800"/>
          </a:xfrm>
          <a:prstGeom prst="rect">
            <a:avLst/>
          </a:prstGeom>
        </p:spPr>
      </p:pic>
      <p:sp>
        <p:nvSpPr>
          <p:cNvPr id="3" name="TextBox 2"/>
          <p:cNvSpPr txBox="1"/>
          <p:nvPr/>
        </p:nvSpPr>
        <p:spPr>
          <a:xfrm>
            <a:off x="1166813" y="2118836"/>
            <a:ext cx="6810375" cy="2246769"/>
          </a:xfrm>
          <a:prstGeom prst="rect">
            <a:avLst/>
          </a:prstGeom>
          <a:noFill/>
        </p:spPr>
        <p:txBody>
          <a:bodyPr wrap="square" rtlCol="0">
            <a:spAutoFit/>
          </a:bodyPr>
          <a:lstStyle/>
          <a:p>
            <a:pPr marL="342900" indent="-342900">
              <a:buFont typeface="+mj-lt"/>
              <a:buAutoNum type="arabicPeriod"/>
            </a:pPr>
            <a:r>
              <a:rPr lang="en-US" sz="2000" dirty="0" smtClean="0"/>
              <a:t>Multi-station networks.</a:t>
            </a:r>
          </a:p>
          <a:p>
            <a:pPr marL="342900" indent="-342900">
              <a:buFont typeface="+mj-lt"/>
              <a:buAutoNum type="arabicPeriod"/>
            </a:pPr>
            <a:r>
              <a:rPr lang="en-US" sz="2000" dirty="0" smtClean="0"/>
              <a:t>When uncertainty is required.</a:t>
            </a:r>
          </a:p>
          <a:p>
            <a:pPr marL="342900" indent="-342900">
              <a:buFont typeface="+mj-lt"/>
              <a:buAutoNum type="arabicPeriod"/>
            </a:pPr>
            <a:r>
              <a:rPr lang="en-US" sz="2000" dirty="0" smtClean="0"/>
              <a:t>When establishing point-based reference systems.</a:t>
            </a:r>
          </a:p>
          <a:p>
            <a:pPr marL="342900" indent="-342900">
              <a:buFont typeface="+mj-lt"/>
              <a:buAutoNum type="arabicPeriod"/>
            </a:pPr>
            <a:r>
              <a:rPr lang="en-US" sz="2000" dirty="0" smtClean="0"/>
              <a:t>Elongated surveys.</a:t>
            </a:r>
          </a:p>
          <a:p>
            <a:pPr marL="342900" indent="-342900">
              <a:buFont typeface="+mj-lt"/>
              <a:buAutoNum type="arabicPeriod"/>
            </a:pPr>
            <a:r>
              <a:rPr lang="en-US" sz="2000" dirty="0" smtClean="0"/>
              <a:t>Large surveys that loop back on themselves.</a:t>
            </a:r>
          </a:p>
          <a:p>
            <a:pPr marL="342900" indent="-342900">
              <a:buFont typeface="+mj-lt"/>
              <a:buAutoNum type="arabicPeriod"/>
            </a:pPr>
            <a:r>
              <a:rPr lang="en-US" sz="2000" dirty="0" smtClean="0"/>
              <a:t>Whenever you can!</a:t>
            </a:r>
          </a:p>
          <a:p>
            <a:pPr marL="342900" indent="-342900">
              <a:buFont typeface="+mj-lt"/>
              <a:buAutoNum type="arabicPeriod"/>
            </a:pPr>
            <a:endParaRPr lang="en-US" sz="2000" dirty="0" smtClean="0"/>
          </a:p>
        </p:txBody>
      </p:sp>
    </p:spTree>
    <p:extLst>
      <p:ext uri="{BB962C8B-B14F-4D97-AF65-F5344CB8AC3E}">
        <p14:creationId xmlns:p14="http://schemas.microsoft.com/office/powerpoint/2010/main" val="4139361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2171700"/>
            <a:ext cx="782973" cy="11049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495300"/>
            <a:ext cx="546911" cy="93345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6371" y="4076700"/>
            <a:ext cx="546911" cy="93345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4200" y="495300"/>
            <a:ext cx="546911" cy="933450"/>
          </a:xfrm>
          <a:prstGeom prst="rect">
            <a:avLst/>
          </a:prstGeom>
        </p:spPr>
      </p:pic>
      <p:pic>
        <p:nvPicPr>
          <p:cNvPr id="6" name="Picture 5"/>
          <p:cNvPicPr>
            <a:picLocks noChangeAspect="1"/>
          </p:cNvPicPr>
          <p:nvPr/>
        </p:nvPicPr>
        <p:blipFill>
          <a:blip r:embed="rId5">
            <a:biLevel thresh="75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3810000" y="4755023"/>
            <a:ext cx="252413" cy="252413"/>
          </a:xfrm>
          <a:prstGeom prst="rect">
            <a:avLst/>
          </a:prstGeom>
        </p:spPr>
      </p:pic>
      <p:pic>
        <p:nvPicPr>
          <p:cNvPr id="7" name="Picture 6"/>
          <p:cNvPicPr>
            <a:picLocks noChangeAspect="1"/>
          </p:cNvPicPr>
          <p:nvPr/>
        </p:nvPicPr>
        <p:blipFill>
          <a:blip r:embed="rId5">
            <a:biLevel thresh="75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2816144" y="3227738"/>
            <a:ext cx="252413" cy="252413"/>
          </a:xfrm>
          <a:prstGeom prst="rect">
            <a:avLst/>
          </a:prstGeom>
        </p:spPr>
      </p:pic>
      <p:pic>
        <p:nvPicPr>
          <p:cNvPr id="8" name="Picture 7"/>
          <p:cNvPicPr>
            <a:picLocks noChangeAspect="1"/>
          </p:cNvPicPr>
          <p:nvPr/>
        </p:nvPicPr>
        <p:blipFill>
          <a:blip r:embed="rId5">
            <a:biLevel thresh="75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5562600" y="3950493"/>
            <a:ext cx="252413" cy="252413"/>
          </a:xfrm>
          <a:prstGeom prst="rect">
            <a:avLst/>
          </a:prstGeom>
        </p:spPr>
      </p:pic>
      <p:pic>
        <p:nvPicPr>
          <p:cNvPr id="9" name="Picture 8"/>
          <p:cNvPicPr>
            <a:picLocks noChangeAspect="1"/>
          </p:cNvPicPr>
          <p:nvPr/>
        </p:nvPicPr>
        <p:blipFill>
          <a:blip r:embed="rId5">
            <a:biLevel thresh="75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8686800" y="3800352"/>
            <a:ext cx="252413" cy="252413"/>
          </a:xfrm>
          <a:prstGeom prst="rect">
            <a:avLst/>
          </a:prstGeom>
        </p:spPr>
      </p:pic>
      <p:pic>
        <p:nvPicPr>
          <p:cNvPr id="10" name="Picture 9"/>
          <p:cNvPicPr>
            <a:picLocks noChangeAspect="1"/>
          </p:cNvPicPr>
          <p:nvPr/>
        </p:nvPicPr>
        <p:blipFill>
          <a:blip r:embed="rId5">
            <a:biLevel thresh="75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7219496" y="2045493"/>
            <a:ext cx="252413" cy="252413"/>
          </a:xfrm>
          <a:prstGeom prst="rect">
            <a:avLst/>
          </a:prstGeom>
        </p:spPr>
      </p:pic>
      <p:pic>
        <p:nvPicPr>
          <p:cNvPr id="11" name="Picture 10"/>
          <p:cNvPicPr>
            <a:picLocks noChangeAspect="1"/>
          </p:cNvPicPr>
          <p:nvPr/>
        </p:nvPicPr>
        <p:blipFill>
          <a:blip r:embed="rId5">
            <a:biLevel thresh="75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4800600" y="961240"/>
            <a:ext cx="252413" cy="252413"/>
          </a:xfrm>
          <a:prstGeom prst="rect">
            <a:avLst/>
          </a:prstGeom>
        </p:spPr>
      </p:pic>
      <p:pic>
        <p:nvPicPr>
          <p:cNvPr id="12" name="Picture 11"/>
          <p:cNvPicPr>
            <a:picLocks noChangeAspect="1"/>
          </p:cNvPicPr>
          <p:nvPr/>
        </p:nvPicPr>
        <p:blipFill>
          <a:blip r:embed="rId5">
            <a:biLevel thresh="75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2057400" y="1906927"/>
            <a:ext cx="252413" cy="252413"/>
          </a:xfrm>
          <a:prstGeom prst="rect">
            <a:avLst/>
          </a:prstGeom>
        </p:spPr>
      </p:pic>
      <p:cxnSp>
        <p:nvCxnSpPr>
          <p:cNvPr id="13" name="Straight Connector 12"/>
          <p:cNvCxnSpPr/>
          <p:nvPr/>
        </p:nvCxnSpPr>
        <p:spPr>
          <a:xfrm flipV="1">
            <a:off x="879676" y="2048719"/>
            <a:ext cx="1307939" cy="219920"/>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91251" y="2280213"/>
            <a:ext cx="2060293" cy="1076445"/>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891251" y="1099595"/>
            <a:ext cx="4039564" cy="1180618"/>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879676" y="2164466"/>
            <a:ext cx="6470248" cy="115747"/>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68101" y="2303363"/>
            <a:ext cx="4861367" cy="1794075"/>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79676" y="2280213"/>
            <a:ext cx="3020992" cy="2592729"/>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2152891" y="555585"/>
            <a:ext cx="1226918" cy="1481559"/>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356659" y="567159"/>
            <a:ext cx="1585731" cy="532436"/>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368233" y="567159"/>
            <a:ext cx="3993266" cy="1608882"/>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391383" y="567159"/>
            <a:ext cx="5428526" cy="3356659"/>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2928395" y="578734"/>
            <a:ext cx="451414" cy="2743200"/>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356658" y="567159"/>
            <a:ext cx="2338086" cy="3507130"/>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3923818" y="4143738"/>
            <a:ext cx="3935393" cy="740778"/>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flipV="1">
            <a:off x="5683170" y="4097438"/>
            <a:ext cx="2187615" cy="69448"/>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7847635" y="3900668"/>
            <a:ext cx="960699" cy="289368"/>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361499" y="2164466"/>
            <a:ext cx="497711" cy="1990845"/>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4942390" y="578734"/>
            <a:ext cx="2789499" cy="497712"/>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2199190" y="578734"/>
            <a:ext cx="5544273" cy="1458410"/>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7384648" y="567159"/>
            <a:ext cx="347241" cy="1608882"/>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7697165" y="555585"/>
            <a:ext cx="1157468" cy="3356658"/>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233121" y="1177739"/>
            <a:ext cx="1269959" cy="1015663"/>
          </a:xfrm>
          <a:prstGeom prst="rect">
            <a:avLst/>
          </a:prstGeom>
          <a:noFill/>
        </p:spPr>
        <p:txBody>
          <a:bodyPr wrap="square" rtlCol="0">
            <a:spAutoFit/>
          </a:bodyPr>
          <a:lstStyle/>
          <a:p>
            <a:pPr algn="ctr"/>
            <a:r>
              <a:rPr lang="en-US" sz="2000" dirty="0" err="1" smtClean="0"/>
              <a:t>U</a:t>
            </a:r>
            <a:r>
              <a:rPr lang="en-US" sz="2000" baseline="-25000" dirty="0" err="1">
                <a:latin typeface="Brush Script Std" pitchFamily="66" charset="0"/>
              </a:rPr>
              <a:t>l</a:t>
            </a:r>
            <a:r>
              <a:rPr lang="en-US" sz="2000" baseline="-25000" dirty="0" smtClean="0"/>
              <a:t> </a:t>
            </a:r>
            <a:r>
              <a:rPr lang="en-US" sz="2000" dirty="0" smtClean="0"/>
              <a:t>= ...</a:t>
            </a:r>
          </a:p>
          <a:p>
            <a:pPr algn="ctr"/>
            <a:r>
              <a:rPr lang="en-US" sz="2000" dirty="0" smtClean="0"/>
              <a:t>U</a:t>
            </a:r>
            <a:r>
              <a:rPr lang="en-US" sz="2000" baseline="-25000" dirty="0" smtClean="0"/>
              <a:t> </a:t>
            </a:r>
            <a:r>
              <a:rPr lang="en-US" sz="2000" dirty="0" smtClean="0"/>
              <a:t>= …</a:t>
            </a:r>
          </a:p>
          <a:p>
            <a:pPr algn="ctr"/>
            <a:r>
              <a:rPr lang="en-US" sz="2000" dirty="0" smtClean="0"/>
              <a:t>U</a:t>
            </a:r>
            <a:r>
              <a:rPr lang="en-US" sz="2000" baseline="-25000" dirty="0"/>
              <a:t></a:t>
            </a:r>
            <a:r>
              <a:rPr lang="en-US" sz="2000" baseline="-25000" dirty="0" smtClean="0"/>
              <a:t> </a:t>
            </a:r>
            <a:r>
              <a:rPr lang="en-US" sz="2000" dirty="0" smtClean="0"/>
              <a:t>= …</a:t>
            </a:r>
            <a:endParaRPr lang="en-US" sz="2000" dirty="0"/>
          </a:p>
        </p:txBody>
      </p:sp>
      <p:sp>
        <p:nvSpPr>
          <p:cNvPr id="74" name="TextBox 73"/>
          <p:cNvSpPr txBox="1"/>
          <p:nvPr/>
        </p:nvSpPr>
        <p:spPr>
          <a:xfrm>
            <a:off x="3514544" y="-42307"/>
            <a:ext cx="1269959" cy="1015663"/>
          </a:xfrm>
          <a:prstGeom prst="rect">
            <a:avLst/>
          </a:prstGeom>
          <a:noFill/>
        </p:spPr>
        <p:txBody>
          <a:bodyPr wrap="square" rtlCol="0">
            <a:spAutoFit/>
          </a:bodyPr>
          <a:lstStyle/>
          <a:p>
            <a:pPr algn="ctr"/>
            <a:r>
              <a:rPr lang="en-US" sz="2000" dirty="0" err="1"/>
              <a:t>U</a:t>
            </a:r>
            <a:r>
              <a:rPr lang="en-US" sz="2000" baseline="-25000" dirty="0" err="1">
                <a:latin typeface="Brush Script Std" pitchFamily="66" charset="0"/>
              </a:rPr>
              <a:t>l</a:t>
            </a:r>
            <a:r>
              <a:rPr lang="en-US" sz="2000" baseline="-25000" dirty="0"/>
              <a:t> </a:t>
            </a:r>
            <a:r>
              <a:rPr lang="en-US" sz="2000" dirty="0"/>
              <a:t>= ...</a:t>
            </a:r>
          </a:p>
          <a:p>
            <a:pPr algn="ctr"/>
            <a:r>
              <a:rPr lang="en-US" sz="2000" dirty="0"/>
              <a:t>U</a:t>
            </a:r>
            <a:r>
              <a:rPr lang="en-US" sz="2000" baseline="-25000" dirty="0"/>
              <a:t> </a:t>
            </a:r>
            <a:r>
              <a:rPr lang="en-US" sz="2000" dirty="0"/>
              <a:t>= …</a:t>
            </a:r>
          </a:p>
          <a:p>
            <a:pPr algn="ctr"/>
            <a:r>
              <a:rPr lang="en-US" sz="2000" dirty="0"/>
              <a:t>U</a:t>
            </a:r>
            <a:r>
              <a:rPr lang="en-US" sz="2000" baseline="-25000" dirty="0"/>
              <a:t> </a:t>
            </a:r>
            <a:r>
              <a:rPr lang="en-US" sz="2000" dirty="0"/>
              <a:t>= …</a:t>
            </a:r>
          </a:p>
        </p:txBody>
      </p:sp>
      <p:sp>
        <p:nvSpPr>
          <p:cNvPr id="75" name="TextBox 74"/>
          <p:cNvSpPr txBox="1"/>
          <p:nvPr/>
        </p:nvSpPr>
        <p:spPr>
          <a:xfrm>
            <a:off x="7758896" y="-10120"/>
            <a:ext cx="1269959" cy="1015663"/>
          </a:xfrm>
          <a:prstGeom prst="rect">
            <a:avLst/>
          </a:prstGeom>
          <a:noFill/>
        </p:spPr>
        <p:txBody>
          <a:bodyPr wrap="square" rtlCol="0">
            <a:spAutoFit/>
          </a:bodyPr>
          <a:lstStyle/>
          <a:p>
            <a:pPr algn="ctr"/>
            <a:r>
              <a:rPr lang="en-US" sz="2000" dirty="0" err="1"/>
              <a:t>U</a:t>
            </a:r>
            <a:r>
              <a:rPr lang="en-US" sz="2000" baseline="-25000" dirty="0" err="1">
                <a:latin typeface="Brush Script Std" pitchFamily="66" charset="0"/>
              </a:rPr>
              <a:t>l</a:t>
            </a:r>
            <a:r>
              <a:rPr lang="en-US" sz="2000" baseline="-25000" dirty="0"/>
              <a:t> </a:t>
            </a:r>
            <a:r>
              <a:rPr lang="en-US" sz="2000" dirty="0"/>
              <a:t>= ...</a:t>
            </a:r>
          </a:p>
          <a:p>
            <a:pPr algn="ctr"/>
            <a:r>
              <a:rPr lang="en-US" sz="2000" dirty="0"/>
              <a:t>U</a:t>
            </a:r>
            <a:r>
              <a:rPr lang="en-US" sz="2000" baseline="-25000" dirty="0"/>
              <a:t> </a:t>
            </a:r>
            <a:r>
              <a:rPr lang="en-US" sz="2000" dirty="0"/>
              <a:t>= …</a:t>
            </a:r>
          </a:p>
          <a:p>
            <a:pPr algn="ctr"/>
            <a:r>
              <a:rPr lang="en-US" sz="2000" dirty="0"/>
              <a:t>U</a:t>
            </a:r>
            <a:r>
              <a:rPr lang="en-US" sz="2000" baseline="-25000" dirty="0"/>
              <a:t> </a:t>
            </a:r>
            <a:r>
              <a:rPr lang="en-US" sz="2000" dirty="0"/>
              <a:t>= …</a:t>
            </a:r>
          </a:p>
        </p:txBody>
      </p:sp>
      <p:sp>
        <p:nvSpPr>
          <p:cNvPr id="76" name="TextBox 75"/>
          <p:cNvSpPr txBox="1"/>
          <p:nvPr/>
        </p:nvSpPr>
        <p:spPr>
          <a:xfrm>
            <a:off x="8014511" y="4247191"/>
            <a:ext cx="1269959" cy="1015663"/>
          </a:xfrm>
          <a:prstGeom prst="rect">
            <a:avLst/>
          </a:prstGeom>
          <a:noFill/>
        </p:spPr>
        <p:txBody>
          <a:bodyPr wrap="square" rtlCol="0">
            <a:spAutoFit/>
          </a:bodyPr>
          <a:lstStyle/>
          <a:p>
            <a:pPr algn="ctr"/>
            <a:r>
              <a:rPr lang="en-US" sz="2000" dirty="0" err="1"/>
              <a:t>U</a:t>
            </a:r>
            <a:r>
              <a:rPr lang="en-US" sz="2000" baseline="-25000" dirty="0" err="1">
                <a:latin typeface="Brush Script Std" pitchFamily="66" charset="0"/>
              </a:rPr>
              <a:t>l</a:t>
            </a:r>
            <a:r>
              <a:rPr lang="en-US" sz="2000" baseline="-25000" dirty="0"/>
              <a:t> </a:t>
            </a:r>
            <a:r>
              <a:rPr lang="en-US" sz="2000" dirty="0"/>
              <a:t>= ...</a:t>
            </a:r>
          </a:p>
          <a:p>
            <a:pPr algn="ctr"/>
            <a:r>
              <a:rPr lang="en-US" sz="2000" dirty="0"/>
              <a:t>U</a:t>
            </a:r>
            <a:r>
              <a:rPr lang="en-US" sz="2000" baseline="-25000" dirty="0"/>
              <a:t> </a:t>
            </a:r>
            <a:r>
              <a:rPr lang="en-US" sz="2000" dirty="0"/>
              <a:t>= …</a:t>
            </a:r>
          </a:p>
          <a:p>
            <a:pPr algn="ctr"/>
            <a:r>
              <a:rPr lang="en-US" sz="2000" dirty="0"/>
              <a:t>U</a:t>
            </a:r>
            <a:r>
              <a:rPr lang="en-US" sz="2000" baseline="-25000" dirty="0"/>
              <a:t> </a:t>
            </a:r>
            <a:r>
              <a:rPr lang="en-US" sz="2000" dirty="0"/>
              <a:t>= …</a:t>
            </a:r>
          </a:p>
        </p:txBody>
      </p:sp>
      <p:pic>
        <p:nvPicPr>
          <p:cNvPr id="77" name="Picture 76"/>
          <p:cNvPicPr>
            <a:picLocks noChangeAspect="1"/>
          </p:cNvPicPr>
          <p:nvPr/>
        </p:nvPicPr>
        <p:blipFill>
          <a:blip r:embed="rId5">
            <a:biLevel thresh="75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1037766" y="555584"/>
            <a:ext cx="252413" cy="252413"/>
          </a:xfrm>
          <a:prstGeom prst="rect">
            <a:avLst/>
          </a:prstGeom>
        </p:spPr>
      </p:pic>
      <p:cxnSp>
        <p:nvCxnSpPr>
          <p:cNvPr id="78" name="Straight Connector 77"/>
          <p:cNvCxnSpPr/>
          <p:nvPr/>
        </p:nvCxnSpPr>
        <p:spPr>
          <a:xfrm flipH="1">
            <a:off x="1157468" y="590309"/>
            <a:ext cx="2210765" cy="81023"/>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801995"/>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mposit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0" y="533400"/>
            <a:ext cx="7620000" cy="4648200"/>
          </a:xfrm>
          <a:prstGeom prst="rect">
            <a:avLst/>
          </a:prstGeom>
        </p:spPr>
      </p:pic>
    </p:spTree>
    <p:extLst>
      <p:ext uri="{BB962C8B-B14F-4D97-AF65-F5344CB8AC3E}">
        <p14:creationId xmlns:p14="http://schemas.microsoft.com/office/powerpoint/2010/main" val="40519994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mpositecloud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0" y="533400"/>
            <a:ext cx="7620000" cy="4648200"/>
          </a:xfrm>
          <a:prstGeom prst="rect">
            <a:avLst/>
          </a:prstGeom>
        </p:spPr>
      </p:pic>
    </p:spTree>
    <p:extLst>
      <p:ext uri="{BB962C8B-B14F-4D97-AF65-F5344CB8AC3E}">
        <p14:creationId xmlns:p14="http://schemas.microsoft.com/office/powerpoint/2010/main" val="3234311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37" y="342900"/>
            <a:ext cx="8543925" cy="4000500"/>
          </a:xfrm>
          <a:prstGeom prst="rect">
            <a:avLst/>
          </a:prstGeom>
        </p:spPr>
      </p:pic>
      <p:sp>
        <p:nvSpPr>
          <p:cNvPr id="3" name="Rectangle 2"/>
          <p:cNvSpPr/>
          <p:nvPr/>
        </p:nvSpPr>
        <p:spPr>
          <a:xfrm>
            <a:off x="1143000" y="4991100"/>
            <a:ext cx="6858000" cy="400110"/>
          </a:xfrm>
          <a:prstGeom prst="rect">
            <a:avLst/>
          </a:prstGeom>
        </p:spPr>
        <p:txBody>
          <a:bodyPr wrap="square">
            <a:spAutoFit/>
          </a:bodyPr>
          <a:lstStyle/>
          <a:p>
            <a:pPr algn="ctr"/>
            <a:r>
              <a:rPr lang="en-US" sz="2000" dirty="0"/>
              <a:t>It is limited to one moving and one fixed set of points.</a:t>
            </a:r>
          </a:p>
        </p:txBody>
      </p:sp>
    </p:spTree>
    <p:extLst>
      <p:ext uri="{BB962C8B-B14F-4D97-AF65-F5344CB8AC3E}">
        <p14:creationId xmlns:p14="http://schemas.microsoft.com/office/powerpoint/2010/main" val="3823754954"/>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0" y="2236338"/>
            <a:ext cx="5791200" cy="1242324"/>
          </a:xfrm>
          <a:prstGeom prst="rect">
            <a:avLst/>
          </a:prstGeom>
        </p:spPr>
      </p:pic>
    </p:spTree>
    <p:extLst>
      <p:ext uri="{BB962C8B-B14F-4D97-AF65-F5344CB8AC3E}">
        <p14:creationId xmlns:p14="http://schemas.microsoft.com/office/powerpoint/2010/main" val="2658053654"/>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266700"/>
            <a:ext cx="5943600" cy="4299204"/>
          </a:xfrm>
          <a:prstGeom prst="rect">
            <a:avLst/>
          </a:prstGeom>
        </p:spPr>
      </p:pic>
      <p:sp>
        <p:nvSpPr>
          <p:cNvPr id="3" name="TextBox 2"/>
          <p:cNvSpPr txBox="1"/>
          <p:nvPr/>
        </p:nvSpPr>
        <p:spPr>
          <a:xfrm>
            <a:off x="4031628" y="4819590"/>
            <a:ext cx="1326004" cy="400110"/>
          </a:xfrm>
          <a:prstGeom prst="rect">
            <a:avLst/>
          </a:prstGeom>
          <a:noFill/>
        </p:spPr>
        <p:txBody>
          <a:bodyPr wrap="none" rtlCol="0">
            <a:spAutoFit/>
          </a:bodyPr>
          <a:lstStyle/>
          <a:p>
            <a:r>
              <a:rPr lang="en-US" sz="2000" dirty="0" smtClean="0"/>
              <a:t>Max Error</a:t>
            </a:r>
            <a:endParaRPr lang="en-US" sz="2000" dirty="0"/>
          </a:p>
        </p:txBody>
      </p:sp>
    </p:spTree>
    <p:extLst>
      <p:ext uri="{BB962C8B-B14F-4D97-AF65-F5344CB8AC3E}">
        <p14:creationId xmlns:p14="http://schemas.microsoft.com/office/powerpoint/2010/main" val="1567629045"/>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351479">
            <a:off x="2789428" y="1152469"/>
            <a:ext cx="228600" cy="225743"/>
          </a:xfrm>
          <a:prstGeom prst="rect">
            <a:avLst/>
          </a:prstGeom>
        </p:spPr>
      </p:pic>
      <p:cxnSp>
        <p:nvCxnSpPr>
          <p:cNvPr id="3" name="Straight Connector 2"/>
          <p:cNvCxnSpPr>
            <a:endCxn id="2" idx="3"/>
          </p:cNvCxnSpPr>
          <p:nvPr/>
        </p:nvCxnSpPr>
        <p:spPr>
          <a:xfrm>
            <a:off x="685800" y="-114300"/>
            <a:ext cx="2133691" cy="1302384"/>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816307">
            <a:off x="2949956" y="1527036"/>
            <a:ext cx="228600" cy="225743"/>
          </a:xfrm>
          <a:prstGeom prst="rect">
            <a:avLst/>
          </a:prstGeom>
        </p:spPr>
      </p:pic>
      <p:cxnSp>
        <p:nvCxnSpPr>
          <p:cNvPr id="7" name="Straight Connector 6"/>
          <p:cNvCxnSpPr>
            <a:endCxn id="6" idx="3"/>
          </p:cNvCxnSpPr>
          <p:nvPr/>
        </p:nvCxnSpPr>
        <p:spPr>
          <a:xfrm flipV="1">
            <a:off x="-76200" y="1672169"/>
            <a:ext cx="3030803" cy="903758"/>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715206">
            <a:off x="3399029" y="1490822"/>
            <a:ext cx="228600" cy="225743"/>
          </a:xfrm>
          <a:prstGeom prst="rect">
            <a:avLst/>
          </a:prstGeom>
        </p:spPr>
      </p:pic>
      <p:cxnSp>
        <p:nvCxnSpPr>
          <p:cNvPr id="9" name="Straight Connector 8"/>
          <p:cNvCxnSpPr>
            <a:endCxn id="8" idx="3"/>
          </p:cNvCxnSpPr>
          <p:nvPr/>
        </p:nvCxnSpPr>
        <p:spPr>
          <a:xfrm flipH="1">
            <a:off x="3530395" y="-114300"/>
            <a:ext cx="279605" cy="1604975"/>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235282">
            <a:off x="4548211" y="2292314"/>
            <a:ext cx="228600" cy="225743"/>
          </a:xfrm>
          <a:prstGeom prst="rect">
            <a:avLst/>
          </a:prstGeom>
        </p:spPr>
      </p:pic>
      <p:cxnSp>
        <p:nvCxnSpPr>
          <p:cNvPr id="11" name="Straight Connector 10"/>
          <p:cNvCxnSpPr>
            <a:endCxn id="10" idx="3"/>
          </p:cNvCxnSpPr>
          <p:nvPr/>
        </p:nvCxnSpPr>
        <p:spPr>
          <a:xfrm flipV="1">
            <a:off x="2743199" y="2503580"/>
            <a:ext cx="1861149" cy="3211420"/>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439029">
            <a:off x="6218428" y="2213067"/>
            <a:ext cx="228600" cy="225743"/>
          </a:xfrm>
          <a:prstGeom prst="rect">
            <a:avLst/>
          </a:prstGeom>
        </p:spPr>
      </p:pic>
      <p:cxnSp>
        <p:nvCxnSpPr>
          <p:cNvPr id="13" name="Straight Connector 12"/>
          <p:cNvCxnSpPr>
            <a:stCxn id="12" idx="3"/>
          </p:cNvCxnSpPr>
          <p:nvPr/>
        </p:nvCxnSpPr>
        <p:spPr>
          <a:xfrm flipV="1">
            <a:off x="6402020" y="-114300"/>
            <a:ext cx="1141780" cy="2349337"/>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2898475" y="1259457"/>
            <a:ext cx="3459193" cy="1095554"/>
          </a:xfrm>
          <a:prstGeom prst="straightConnector1">
            <a:avLst/>
          </a:prstGeom>
          <a:ln w="38100">
            <a:solidFill>
              <a:schemeClr val="bg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rot="1041960">
            <a:off x="4074878" y="1407124"/>
            <a:ext cx="1326004" cy="400110"/>
          </a:xfrm>
          <a:prstGeom prst="rect">
            <a:avLst/>
          </a:prstGeom>
          <a:noFill/>
        </p:spPr>
        <p:txBody>
          <a:bodyPr wrap="none" rtlCol="0">
            <a:spAutoFit/>
          </a:bodyPr>
          <a:lstStyle/>
          <a:p>
            <a:r>
              <a:rPr lang="en-US" sz="2000" dirty="0" smtClean="0"/>
              <a:t>Max Error</a:t>
            </a:r>
            <a:endParaRPr lang="en-US" sz="2000" dirty="0"/>
          </a:p>
        </p:txBody>
      </p:sp>
      <p:sp>
        <p:nvSpPr>
          <p:cNvPr id="35" name="TextBox 34"/>
          <p:cNvSpPr txBox="1"/>
          <p:nvPr/>
        </p:nvSpPr>
        <p:spPr>
          <a:xfrm>
            <a:off x="2697582" y="799529"/>
            <a:ext cx="412292" cy="338554"/>
          </a:xfrm>
          <a:prstGeom prst="rect">
            <a:avLst/>
          </a:prstGeom>
          <a:noFill/>
        </p:spPr>
        <p:txBody>
          <a:bodyPr wrap="none" rtlCol="0">
            <a:spAutoFit/>
          </a:bodyPr>
          <a:lstStyle/>
          <a:p>
            <a:r>
              <a:rPr lang="en-US" sz="1600" dirty="0" smtClean="0"/>
              <a:t>13</a:t>
            </a:r>
            <a:endParaRPr lang="en-US" sz="1600" dirty="0"/>
          </a:p>
        </p:txBody>
      </p:sp>
      <p:sp>
        <p:nvSpPr>
          <p:cNvPr id="36" name="TextBox 35"/>
          <p:cNvSpPr txBox="1"/>
          <p:nvPr/>
        </p:nvSpPr>
        <p:spPr>
          <a:xfrm>
            <a:off x="2858111" y="1737252"/>
            <a:ext cx="412292" cy="338554"/>
          </a:xfrm>
          <a:prstGeom prst="rect">
            <a:avLst/>
          </a:prstGeom>
          <a:noFill/>
        </p:spPr>
        <p:txBody>
          <a:bodyPr wrap="none" rtlCol="0">
            <a:spAutoFit/>
          </a:bodyPr>
          <a:lstStyle/>
          <a:p>
            <a:r>
              <a:rPr lang="en-US" sz="1600" dirty="0" smtClean="0"/>
              <a:t>13</a:t>
            </a:r>
            <a:endParaRPr lang="en-US" sz="1600" dirty="0"/>
          </a:p>
        </p:txBody>
      </p:sp>
      <p:sp>
        <p:nvSpPr>
          <p:cNvPr id="37" name="TextBox 36"/>
          <p:cNvSpPr txBox="1"/>
          <p:nvPr/>
        </p:nvSpPr>
        <p:spPr>
          <a:xfrm>
            <a:off x="3307183" y="1672169"/>
            <a:ext cx="412292" cy="338554"/>
          </a:xfrm>
          <a:prstGeom prst="rect">
            <a:avLst/>
          </a:prstGeom>
          <a:noFill/>
        </p:spPr>
        <p:txBody>
          <a:bodyPr wrap="none" rtlCol="0">
            <a:spAutoFit/>
          </a:bodyPr>
          <a:lstStyle/>
          <a:p>
            <a:r>
              <a:rPr lang="en-US" sz="1600" dirty="0" smtClean="0"/>
              <a:t>13</a:t>
            </a:r>
            <a:endParaRPr lang="en-US" sz="1600" dirty="0"/>
          </a:p>
        </p:txBody>
      </p:sp>
      <p:sp>
        <p:nvSpPr>
          <p:cNvPr id="38" name="TextBox 37"/>
          <p:cNvSpPr txBox="1"/>
          <p:nvPr/>
        </p:nvSpPr>
        <p:spPr>
          <a:xfrm>
            <a:off x="4524388" y="2503580"/>
            <a:ext cx="412292" cy="338554"/>
          </a:xfrm>
          <a:prstGeom prst="rect">
            <a:avLst/>
          </a:prstGeom>
          <a:noFill/>
        </p:spPr>
        <p:txBody>
          <a:bodyPr wrap="none" rtlCol="0">
            <a:spAutoFit/>
          </a:bodyPr>
          <a:lstStyle/>
          <a:p>
            <a:r>
              <a:rPr lang="en-US" sz="1600" dirty="0" smtClean="0"/>
              <a:t>13</a:t>
            </a:r>
            <a:endParaRPr lang="en-US" sz="1600" dirty="0"/>
          </a:p>
        </p:txBody>
      </p:sp>
      <p:sp>
        <p:nvSpPr>
          <p:cNvPr id="39" name="TextBox 38"/>
          <p:cNvSpPr txBox="1"/>
          <p:nvPr/>
        </p:nvSpPr>
        <p:spPr>
          <a:xfrm>
            <a:off x="6357668" y="2250892"/>
            <a:ext cx="412292" cy="338554"/>
          </a:xfrm>
          <a:prstGeom prst="rect">
            <a:avLst/>
          </a:prstGeom>
          <a:noFill/>
        </p:spPr>
        <p:txBody>
          <a:bodyPr wrap="none" rtlCol="0">
            <a:spAutoFit/>
          </a:bodyPr>
          <a:lstStyle/>
          <a:p>
            <a:r>
              <a:rPr lang="en-US" sz="1600" dirty="0" smtClean="0"/>
              <a:t>13</a:t>
            </a:r>
            <a:endParaRPr lang="en-US" sz="1600" dirty="0"/>
          </a:p>
        </p:txBody>
      </p:sp>
    </p:spTree>
    <p:extLst>
      <p:ext uri="{BB962C8B-B14F-4D97-AF65-F5344CB8AC3E}">
        <p14:creationId xmlns:p14="http://schemas.microsoft.com/office/powerpoint/2010/main" val="2505966815"/>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266700"/>
            <a:ext cx="5943599" cy="4299204"/>
          </a:xfrm>
          <a:prstGeom prst="rect">
            <a:avLst/>
          </a:prstGeom>
        </p:spPr>
      </p:pic>
      <p:sp>
        <p:nvSpPr>
          <p:cNvPr id="3" name="TextBox 2"/>
          <p:cNvSpPr txBox="1"/>
          <p:nvPr/>
        </p:nvSpPr>
        <p:spPr>
          <a:xfrm>
            <a:off x="4031628" y="4819590"/>
            <a:ext cx="1181734" cy="400110"/>
          </a:xfrm>
          <a:prstGeom prst="rect">
            <a:avLst/>
          </a:prstGeom>
          <a:noFill/>
        </p:spPr>
        <p:txBody>
          <a:bodyPr wrap="none" rtlCol="0">
            <a:spAutoFit/>
          </a:bodyPr>
          <a:lstStyle/>
          <a:p>
            <a:r>
              <a:rPr lang="en-US" sz="2000" dirty="0" smtClean="0"/>
              <a:t>Ranking</a:t>
            </a:r>
            <a:endParaRPr lang="en-US" sz="2000" dirty="0"/>
          </a:p>
        </p:txBody>
      </p:sp>
    </p:spTree>
    <p:extLst>
      <p:ext uri="{BB962C8B-B14F-4D97-AF65-F5344CB8AC3E}">
        <p14:creationId xmlns:p14="http://schemas.microsoft.com/office/powerpoint/2010/main" val="409122380"/>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1" y="2165003"/>
            <a:ext cx="6400798" cy="1384995"/>
          </a:xfrm>
          <a:prstGeom prst="rect">
            <a:avLst/>
          </a:prstGeom>
          <a:noFill/>
        </p:spPr>
        <p:txBody>
          <a:bodyPr wrap="square" rtlCol="0">
            <a:spAutoFit/>
          </a:bodyPr>
          <a:lstStyle/>
          <a:p>
            <a:pPr algn="ctr"/>
            <a:r>
              <a:rPr lang="en-US" sz="2400" b="1" dirty="0" smtClean="0">
                <a:solidFill>
                  <a:srgbClr val="FFFF00"/>
                </a:solidFill>
              </a:rPr>
              <a:t>Ranking</a:t>
            </a:r>
          </a:p>
          <a:p>
            <a:pPr algn="just"/>
            <a:r>
              <a:rPr lang="en-US" sz="2000" dirty="0" smtClean="0"/>
              <a:t>A quantitative indicator of measurement quality expressed as the percentage of the 3 sigma envelope the measurement residual is consuming.</a:t>
            </a:r>
          </a:p>
        </p:txBody>
      </p:sp>
    </p:spTree>
    <p:extLst>
      <p:ext uri="{BB962C8B-B14F-4D97-AF65-F5344CB8AC3E}">
        <p14:creationId xmlns:p14="http://schemas.microsoft.com/office/powerpoint/2010/main" val="1408419684"/>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762000"/>
            <a:ext cx="8382000" cy="4191000"/>
          </a:xfrm>
          <a:prstGeom prst="rect">
            <a:avLst/>
          </a:prstGeom>
        </p:spPr>
      </p:pic>
    </p:spTree>
    <p:extLst>
      <p:ext uri="{BB962C8B-B14F-4D97-AF65-F5344CB8AC3E}">
        <p14:creationId xmlns:p14="http://schemas.microsoft.com/office/powerpoint/2010/main" val="2458521831"/>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762000"/>
            <a:ext cx="8382000" cy="4191000"/>
          </a:xfrm>
          <a:prstGeom prst="rect">
            <a:avLst/>
          </a:prstGeom>
        </p:spPr>
      </p:pic>
      <p:sp>
        <p:nvSpPr>
          <p:cNvPr id="3" name="TextBox 2"/>
          <p:cNvSpPr txBox="1"/>
          <p:nvPr/>
        </p:nvSpPr>
        <p:spPr>
          <a:xfrm>
            <a:off x="4825320" y="2838390"/>
            <a:ext cx="811441" cy="400110"/>
          </a:xfrm>
          <a:prstGeom prst="rect">
            <a:avLst/>
          </a:prstGeom>
          <a:noFill/>
        </p:spPr>
        <p:txBody>
          <a:bodyPr wrap="none" rtlCol="0">
            <a:spAutoFit/>
          </a:bodyPr>
          <a:lstStyle/>
          <a:p>
            <a:r>
              <a:rPr lang="en-US" sz="2000" dirty="0" smtClean="0"/>
              <a:t>100%</a:t>
            </a:r>
            <a:endParaRPr lang="en-US" sz="2000" dirty="0"/>
          </a:p>
        </p:txBody>
      </p:sp>
      <p:pic>
        <p:nvPicPr>
          <p:cNvPr id="4" name="Picture 3"/>
          <p:cNvPicPr>
            <a:picLocks noChangeAspect="1"/>
          </p:cNvPicPr>
          <p:nvPr/>
        </p:nvPicPr>
        <p:blipFill>
          <a:blip r:embed="rId4">
            <a:biLevel thresh="7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4699113" y="772110"/>
            <a:ext cx="252413" cy="252413"/>
          </a:xfrm>
          <a:prstGeom prst="rect">
            <a:avLst/>
          </a:prstGeom>
        </p:spPr>
      </p:pic>
      <p:sp>
        <p:nvSpPr>
          <p:cNvPr id="5" name="TextBox 4"/>
          <p:cNvSpPr txBox="1"/>
          <p:nvPr/>
        </p:nvSpPr>
        <p:spPr>
          <a:xfrm>
            <a:off x="5029200" y="713650"/>
            <a:ext cx="1656223" cy="369332"/>
          </a:xfrm>
          <a:prstGeom prst="rect">
            <a:avLst/>
          </a:prstGeom>
          <a:noFill/>
        </p:spPr>
        <p:txBody>
          <a:bodyPr wrap="none" rtlCol="0">
            <a:spAutoFit/>
          </a:bodyPr>
          <a:lstStyle/>
          <a:p>
            <a:r>
              <a:rPr lang="en-US" dirty="0" smtClean="0"/>
              <a:t>Ranking = 0%</a:t>
            </a:r>
            <a:endParaRPr lang="en-US" dirty="0"/>
          </a:p>
        </p:txBody>
      </p:sp>
      <p:sp>
        <p:nvSpPr>
          <p:cNvPr id="7" name="TextBox 6"/>
          <p:cNvSpPr txBox="1"/>
          <p:nvPr/>
        </p:nvSpPr>
        <p:spPr>
          <a:xfrm>
            <a:off x="3820877" y="78969"/>
            <a:ext cx="2008883" cy="369332"/>
          </a:xfrm>
          <a:prstGeom prst="rect">
            <a:avLst/>
          </a:prstGeom>
          <a:noFill/>
        </p:spPr>
        <p:txBody>
          <a:bodyPr wrap="none" rtlCol="0">
            <a:spAutoFit/>
          </a:bodyPr>
          <a:lstStyle/>
          <a:p>
            <a:r>
              <a:rPr lang="en-US" dirty="0" err="1" smtClean="0"/>
              <a:t>Std</a:t>
            </a:r>
            <a:r>
              <a:rPr lang="en-US" dirty="0" smtClean="0"/>
              <a:t> </a:t>
            </a:r>
            <a:r>
              <a:rPr lang="en-US" dirty="0" err="1" smtClean="0"/>
              <a:t>Dev</a:t>
            </a:r>
            <a:r>
              <a:rPr lang="en-US" dirty="0"/>
              <a:t> </a:t>
            </a:r>
            <a:r>
              <a:rPr lang="en-US" dirty="0" smtClean="0"/>
              <a:t>= 0.002”</a:t>
            </a:r>
            <a:endParaRPr lang="en-US" dirty="0"/>
          </a:p>
        </p:txBody>
      </p:sp>
    </p:spTree>
    <p:extLst>
      <p:ext uri="{BB962C8B-B14F-4D97-AF65-F5344CB8AC3E}">
        <p14:creationId xmlns:p14="http://schemas.microsoft.com/office/powerpoint/2010/main" val="3927265070"/>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762000"/>
            <a:ext cx="8382000" cy="4191000"/>
          </a:xfrm>
          <a:prstGeom prst="rect">
            <a:avLst/>
          </a:prstGeom>
        </p:spPr>
      </p:pic>
      <p:sp>
        <p:nvSpPr>
          <p:cNvPr id="3" name="TextBox 2"/>
          <p:cNvSpPr txBox="1"/>
          <p:nvPr/>
        </p:nvSpPr>
        <p:spPr>
          <a:xfrm>
            <a:off x="4825320" y="2838390"/>
            <a:ext cx="811441" cy="400110"/>
          </a:xfrm>
          <a:prstGeom prst="rect">
            <a:avLst/>
          </a:prstGeom>
          <a:noFill/>
        </p:spPr>
        <p:txBody>
          <a:bodyPr wrap="none" rtlCol="0">
            <a:spAutoFit/>
          </a:bodyPr>
          <a:lstStyle/>
          <a:p>
            <a:r>
              <a:rPr lang="en-US" sz="2000" dirty="0" smtClean="0"/>
              <a:t>100%</a:t>
            </a:r>
            <a:endParaRPr lang="en-US" sz="2000" dirty="0"/>
          </a:p>
        </p:txBody>
      </p:sp>
      <p:pic>
        <p:nvPicPr>
          <p:cNvPr id="4" name="Picture 3"/>
          <p:cNvPicPr>
            <a:picLocks noChangeAspect="1"/>
          </p:cNvPicPr>
          <p:nvPr/>
        </p:nvPicPr>
        <p:blipFill>
          <a:blip r:embed="rId4">
            <a:biLevel thresh="7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5410706" y="1790700"/>
            <a:ext cx="252413" cy="252413"/>
          </a:xfrm>
          <a:prstGeom prst="rect">
            <a:avLst/>
          </a:prstGeom>
        </p:spPr>
      </p:pic>
      <p:sp>
        <p:nvSpPr>
          <p:cNvPr id="5" name="TextBox 4"/>
          <p:cNvSpPr txBox="1"/>
          <p:nvPr/>
        </p:nvSpPr>
        <p:spPr>
          <a:xfrm>
            <a:off x="4084431" y="571500"/>
            <a:ext cx="2904962" cy="646331"/>
          </a:xfrm>
          <a:prstGeom prst="rect">
            <a:avLst/>
          </a:prstGeom>
          <a:noFill/>
        </p:spPr>
        <p:txBody>
          <a:bodyPr wrap="none" rtlCol="0">
            <a:spAutoFit/>
          </a:bodyPr>
          <a:lstStyle/>
          <a:p>
            <a:pPr algn="ctr"/>
            <a:r>
              <a:rPr lang="en-US" dirty="0" smtClean="0"/>
              <a:t>Error: 0.002” (1 Std. Dev.)</a:t>
            </a:r>
          </a:p>
          <a:p>
            <a:pPr algn="ctr"/>
            <a:r>
              <a:rPr lang="en-US" dirty="0" smtClean="0"/>
              <a:t>Ranking = 33.3%</a:t>
            </a:r>
            <a:endParaRPr lang="en-US" dirty="0"/>
          </a:p>
        </p:txBody>
      </p:sp>
    </p:spTree>
    <p:extLst>
      <p:ext uri="{BB962C8B-B14F-4D97-AF65-F5344CB8AC3E}">
        <p14:creationId xmlns:p14="http://schemas.microsoft.com/office/powerpoint/2010/main" val="162603762"/>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762000"/>
            <a:ext cx="8382000" cy="4191000"/>
          </a:xfrm>
          <a:prstGeom prst="rect">
            <a:avLst/>
          </a:prstGeom>
        </p:spPr>
      </p:pic>
      <p:sp>
        <p:nvSpPr>
          <p:cNvPr id="3" name="TextBox 2"/>
          <p:cNvSpPr txBox="1"/>
          <p:nvPr/>
        </p:nvSpPr>
        <p:spPr>
          <a:xfrm>
            <a:off x="4825320" y="2838390"/>
            <a:ext cx="811441" cy="400110"/>
          </a:xfrm>
          <a:prstGeom prst="rect">
            <a:avLst/>
          </a:prstGeom>
          <a:noFill/>
        </p:spPr>
        <p:txBody>
          <a:bodyPr wrap="none" rtlCol="0">
            <a:spAutoFit/>
          </a:bodyPr>
          <a:lstStyle/>
          <a:p>
            <a:r>
              <a:rPr lang="en-US" sz="2000" dirty="0" smtClean="0"/>
              <a:t>100%</a:t>
            </a:r>
            <a:endParaRPr lang="en-US" sz="2000" dirty="0"/>
          </a:p>
        </p:txBody>
      </p:sp>
      <p:pic>
        <p:nvPicPr>
          <p:cNvPr id="4" name="Picture 3"/>
          <p:cNvPicPr>
            <a:picLocks noChangeAspect="1"/>
          </p:cNvPicPr>
          <p:nvPr/>
        </p:nvPicPr>
        <p:blipFill>
          <a:blip r:embed="rId4">
            <a:biLevel thresh="7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6248400" y="3238500"/>
            <a:ext cx="252413" cy="252413"/>
          </a:xfrm>
          <a:prstGeom prst="rect">
            <a:avLst/>
          </a:prstGeom>
        </p:spPr>
      </p:pic>
      <p:sp>
        <p:nvSpPr>
          <p:cNvPr id="5" name="TextBox 4"/>
          <p:cNvSpPr txBox="1"/>
          <p:nvPr/>
        </p:nvSpPr>
        <p:spPr>
          <a:xfrm>
            <a:off x="4922125" y="2324100"/>
            <a:ext cx="2904962" cy="646331"/>
          </a:xfrm>
          <a:prstGeom prst="rect">
            <a:avLst/>
          </a:prstGeom>
          <a:noFill/>
        </p:spPr>
        <p:txBody>
          <a:bodyPr wrap="none" rtlCol="0">
            <a:spAutoFit/>
          </a:bodyPr>
          <a:lstStyle/>
          <a:p>
            <a:pPr algn="ctr"/>
            <a:r>
              <a:rPr lang="en-US" dirty="0" smtClean="0"/>
              <a:t>Error: 0.004” (2 Std. Dev.)</a:t>
            </a:r>
          </a:p>
          <a:p>
            <a:pPr algn="ctr"/>
            <a:r>
              <a:rPr lang="en-US" dirty="0" smtClean="0"/>
              <a:t>Ranking = 66.6%</a:t>
            </a:r>
            <a:endParaRPr lang="en-US" dirty="0"/>
          </a:p>
        </p:txBody>
      </p:sp>
    </p:spTree>
    <p:extLst>
      <p:ext uri="{BB962C8B-B14F-4D97-AF65-F5344CB8AC3E}">
        <p14:creationId xmlns:p14="http://schemas.microsoft.com/office/powerpoint/2010/main" val="3459152504"/>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762000"/>
            <a:ext cx="8382000" cy="4191000"/>
          </a:xfrm>
          <a:prstGeom prst="rect">
            <a:avLst/>
          </a:prstGeom>
        </p:spPr>
      </p:pic>
      <p:sp>
        <p:nvSpPr>
          <p:cNvPr id="3" name="TextBox 2"/>
          <p:cNvSpPr txBox="1"/>
          <p:nvPr/>
        </p:nvSpPr>
        <p:spPr>
          <a:xfrm>
            <a:off x="4825320" y="2838390"/>
            <a:ext cx="811441" cy="400110"/>
          </a:xfrm>
          <a:prstGeom prst="rect">
            <a:avLst/>
          </a:prstGeom>
          <a:noFill/>
        </p:spPr>
        <p:txBody>
          <a:bodyPr wrap="none" rtlCol="0">
            <a:spAutoFit/>
          </a:bodyPr>
          <a:lstStyle/>
          <a:p>
            <a:r>
              <a:rPr lang="en-US" sz="2000" dirty="0" smtClean="0"/>
              <a:t>100%</a:t>
            </a:r>
            <a:endParaRPr lang="en-US" sz="2000" dirty="0"/>
          </a:p>
        </p:txBody>
      </p:sp>
      <p:pic>
        <p:nvPicPr>
          <p:cNvPr id="4" name="Picture 3"/>
          <p:cNvPicPr>
            <a:picLocks noChangeAspect="1"/>
          </p:cNvPicPr>
          <p:nvPr/>
        </p:nvPicPr>
        <p:blipFill>
          <a:blip r:embed="rId4">
            <a:biLevel thresh="7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7574674" y="4000500"/>
            <a:ext cx="252413" cy="252413"/>
          </a:xfrm>
          <a:prstGeom prst="rect">
            <a:avLst/>
          </a:prstGeom>
        </p:spPr>
      </p:pic>
      <p:sp>
        <p:nvSpPr>
          <p:cNvPr id="5" name="TextBox 4"/>
          <p:cNvSpPr txBox="1"/>
          <p:nvPr/>
        </p:nvSpPr>
        <p:spPr>
          <a:xfrm>
            <a:off x="6248399" y="3354169"/>
            <a:ext cx="2904962" cy="646331"/>
          </a:xfrm>
          <a:prstGeom prst="rect">
            <a:avLst/>
          </a:prstGeom>
          <a:noFill/>
        </p:spPr>
        <p:txBody>
          <a:bodyPr wrap="none" rtlCol="0">
            <a:spAutoFit/>
          </a:bodyPr>
          <a:lstStyle/>
          <a:p>
            <a:pPr algn="ctr"/>
            <a:r>
              <a:rPr lang="en-US" dirty="0" smtClean="0"/>
              <a:t>Error: 0.006” (3 Std. Dev.)</a:t>
            </a:r>
          </a:p>
          <a:p>
            <a:pPr algn="ctr"/>
            <a:r>
              <a:rPr lang="en-US" dirty="0" smtClean="0"/>
              <a:t>Ranking = 100%</a:t>
            </a:r>
            <a:endParaRPr lang="en-US" dirty="0"/>
          </a:p>
        </p:txBody>
      </p:sp>
    </p:spTree>
    <p:extLst>
      <p:ext uri="{BB962C8B-B14F-4D97-AF65-F5344CB8AC3E}">
        <p14:creationId xmlns:p14="http://schemas.microsoft.com/office/powerpoint/2010/main" val="3407359985"/>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90524" y="647700"/>
            <a:ext cx="8753476" cy="3069552"/>
          </a:xfrm>
          <a:prstGeom prst="rect">
            <a:avLst/>
          </a:prstGeom>
        </p:spPr>
      </p:pic>
      <p:sp>
        <p:nvSpPr>
          <p:cNvPr id="3" name="Rectangle 2"/>
          <p:cNvSpPr/>
          <p:nvPr/>
        </p:nvSpPr>
        <p:spPr>
          <a:xfrm>
            <a:off x="1143000" y="4991100"/>
            <a:ext cx="6858000" cy="400110"/>
          </a:xfrm>
          <a:prstGeom prst="rect">
            <a:avLst/>
          </a:prstGeom>
        </p:spPr>
        <p:txBody>
          <a:bodyPr wrap="square">
            <a:spAutoFit/>
          </a:bodyPr>
          <a:lstStyle/>
          <a:p>
            <a:pPr algn="ctr"/>
            <a:r>
              <a:rPr lang="en-US" sz="2000" dirty="0"/>
              <a:t>Leapfrogging leads to rapid error stack-up.</a:t>
            </a:r>
          </a:p>
        </p:txBody>
      </p:sp>
      <p:sp>
        <p:nvSpPr>
          <p:cNvPr id="4" name="Rectangle 3"/>
          <p:cNvSpPr/>
          <p:nvPr/>
        </p:nvSpPr>
        <p:spPr>
          <a:xfrm>
            <a:off x="2514600" y="3646557"/>
            <a:ext cx="1600200" cy="707886"/>
          </a:xfrm>
          <a:prstGeom prst="rect">
            <a:avLst/>
          </a:prstGeom>
        </p:spPr>
        <p:txBody>
          <a:bodyPr wrap="square">
            <a:spAutoFit/>
          </a:bodyPr>
          <a:lstStyle/>
          <a:p>
            <a:pPr algn="ctr"/>
            <a:r>
              <a:rPr lang="en-US" sz="2000" dirty="0" smtClean="0"/>
              <a:t>True</a:t>
            </a:r>
          </a:p>
          <a:p>
            <a:pPr algn="ctr"/>
            <a:r>
              <a:rPr lang="en-US" sz="2000" dirty="0" smtClean="0"/>
              <a:t>location</a:t>
            </a:r>
          </a:p>
        </p:txBody>
      </p:sp>
      <p:cxnSp>
        <p:nvCxnSpPr>
          <p:cNvPr id="6" name="Straight Arrow Connector 5"/>
          <p:cNvCxnSpPr/>
          <p:nvPr/>
        </p:nvCxnSpPr>
        <p:spPr>
          <a:xfrm flipV="1">
            <a:off x="3657600" y="3611301"/>
            <a:ext cx="949124" cy="389199"/>
          </a:xfrm>
          <a:prstGeom prst="straightConnector1">
            <a:avLst/>
          </a:prstGeom>
          <a:ln w="254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553200" y="3827410"/>
            <a:ext cx="1600200" cy="707886"/>
          </a:xfrm>
          <a:prstGeom prst="rect">
            <a:avLst/>
          </a:prstGeom>
        </p:spPr>
        <p:txBody>
          <a:bodyPr wrap="square">
            <a:spAutoFit/>
          </a:bodyPr>
          <a:lstStyle/>
          <a:p>
            <a:pPr algn="ctr"/>
            <a:r>
              <a:rPr lang="en-US" sz="2000" dirty="0" smtClean="0"/>
              <a:t>True</a:t>
            </a:r>
          </a:p>
          <a:p>
            <a:pPr algn="ctr"/>
            <a:r>
              <a:rPr lang="en-US" sz="2000" dirty="0" smtClean="0"/>
              <a:t>location</a:t>
            </a:r>
          </a:p>
        </p:txBody>
      </p:sp>
      <p:cxnSp>
        <p:nvCxnSpPr>
          <p:cNvPr id="8" name="Straight Arrow Connector 7"/>
          <p:cNvCxnSpPr/>
          <p:nvPr/>
        </p:nvCxnSpPr>
        <p:spPr>
          <a:xfrm flipV="1">
            <a:off x="7696200" y="3449256"/>
            <a:ext cx="683871" cy="732098"/>
          </a:xfrm>
          <a:prstGeom prst="straightConnector1">
            <a:avLst/>
          </a:prstGeom>
          <a:ln w="254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590800" y="2741370"/>
            <a:ext cx="1600200" cy="707886"/>
          </a:xfrm>
          <a:prstGeom prst="rect">
            <a:avLst/>
          </a:prstGeom>
        </p:spPr>
        <p:txBody>
          <a:bodyPr wrap="square">
            <a:spAutoFit/>
          </a:bodyPr>
          <a:lstStyle/>
          <a:p>
            <a:pPr algn="ctr"/>
            <a:r>
              <a:rPr lang="en-US" sz="2000" dirty="0" smtClean="0"/>
              <a:t>Fit</a:t>
            </a:r>
          </a:p>
          <a:p>
            <a:pPr algn="ctr"/>
            <a:r>
              <a:rPr lang="en-US" sz="2000" dirty="0" smtClean="0"/>
              <a:t>location</a:t>
            </a:r>
          </a:p>
        </p:txBody>
      </p:sp>
      <p:sp>
        <p:nvSpPr>
          <p:cNvPr id="11" name="Rectangle 10"/>
          <p:cNvSpPr/>
          <p:nvPr/>
        </p:nvSpPr>
        <p:spPr>
          <a:xfrm>
            <a:off x="6379580" y="2741370"/>
            <a:ext cx="1600200" cy="707886"/>
          </a:xfrm>
          <a:prstGeom prst="rect">
            <a:avLst/>
          </a:prstGeom>
        </p:spPr>
        <p:txBody>
          <a:bodyPr wrap="square">
            <a:spAutoFit/>
          </a:bodyPr>
          <a:lstStyle/>
          <a:p>
            <a:pPr algn="ctr"/>
            <a:r>
              <a:rPr lang="en-US" sz="2000" dirty="0" smtClean="0"/>
              <a:t>Fit</a:t>
            </a:r>
          </a:p>
          <a:p>
            <a:pPr algn="ctr"/>
            <a:r>
              <a:rPr lang="en-US" sz="2000" dirty="0" smtClean="0"/>
              <a:t>location</a:t>
            </a:r>
          </a:p>
        </p:txBody>
      </p:sp>
      <p:cxnSp>
        <p:nvCxnSpPr>
          <p:cNvPr id="12" name="Straight Arrow Connector 11"/>
          <p:cNvCxnSpPr/>
          <p:nvPr/>
        </p:nvCxnSpPr>
        <p:spPr>
          <a:xfrm>
            <a:off x="3576577" y="3032567"/>
            <a:ext cx="974203" cy="256572"/>
          </a:xfrm>
          <a:prstGeom prst="straightConnector1">
            <a:avLst/>
          </a:prstGeom>
          <a:ln w="25400">
            <a:solidFill>
              <a:srgbClr val="FFFF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419372" y="2849302"/>
            <a:ext cx="858456" cy="194840"/>
          </a:xfrm>
          <a:prstGeom prst="straightConnector1">
            <a:avLst/>
          </a:prstGeom>
          <a:ln w="25400">
            <a:solidFill>
              <a:srgbClr val="FFFF00"/>
            </a:solidFill>
            <a:tailEnd type="triangle" w="med" len="lg"/>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2342" y="3701728"/>
            <a:ext cx="1600200" cy="400110"/>
          </a:xfrm>
          <a:prstGeom prst="rect">
            <a:avLst/>
          </a:prstGeom>
        </p:spPr>
        <p:txBody>
          <a:bodyPr wrap="square">
            <a:spAutoFit/>
          </a:bodyPr>
          <a:lstStyle/>
          <a:p>
            <a:pPr algn="ctr"/>
            <a:r>
              <a:rPr lang="en-US" sz="2000" dirty="0" smtClean="0"/>
              <a:t>A</a:t>
            </a:r>
          </a:p>
        </p:txBody>
      </p:sp>
      <p:sp>
        <p:nvSpPr>
          <p:cNvPr id="17" name="Rectangle 16"/>
          <p:cNvSpPr/>
          <p:nvPr/>
        </p:nvSpPr>
        <p:spPr>
          <a:xfrm>
            <a:off x="4003875" y="3668934"/>
            <a:ext cx="1600200" cy="400110"/>
          </a:xfrm>
          <a:prstGeom prst="rect">
            <a:avLst/>
          </a:prstGeom>
        </p:spPr>
        <p:txBody>
          <a:bodyPr wrap="square">
            <a:spAutoFit/>
          </a:bodyPr>
          <a:lstStyle/>
          <a:p>
            <a:pPr algn="ctr"/>
            <a:r>
              <a:rPr lang="en-US" sz="2000" dirty="0"/>
              <a:t>B</a:t>
            </a:r>
            <a:endParaRPr lang="en-US" sz="2000" dirty="0" smtClean="0"/>
          </a:p>
        </p:txBody>
      </p:sp>
      <p:sp>
        <p:nvSpPr>
          <p:cNvPr id="18" name="Rectangle 17"/>
          <p:cNvSpPr/>
          <p:nvPr/>
        </p:nvSpPr>
        <p:spPr>
          <a:xfrm>
            <a:off x="8170762" y="3437440"/>
            <a:ext cx="639501" cy="400110"/>
          </a:xfrm>
          <a:prstGeom prst="rect">
            <a:avLst/>
          </a:prstGeom>
        </p:spPr>
        <p:txBody>
          <a:bodyPr wrap="square">
            <a:spAutoFit/>
          </a:bodyPr>
          <a:lstStyle/>
          <a:p>
            <a:pPr algn="ctr"/>
            <a:r>
              <a:rPr lang="en-US" sz="2000" dirty="0" smtClean="0"/>
              <a:t>C</a:t>
            </a:r>
          </a:p>
        </p:txBody>
      </p:sp>
    </p:spTree>
    <p:extLst>
      <p:ext uri="{BB962C8B-B14F-4D97-AF65-F5344CB8AC3E}">
        <p14:creationId xmlns:p14="http://schemas.microsoft.com/office/powerpoint/2010/main" val="452692599"/>
      </p:ext>
    </p:extLst>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1254" y="266700"/>
            <a:ext cx="5941493" cy="4297680"/>
          </a:xfrm>
          <a:prstGeom prst="rect">
            <a:avLst/>
          </a:prstGeom>
        </p:spPr>
      </p:pic>
    </p:spTree>
    <p:extLst>
      <p:ext uri="{BB962C8B-B14F-4D97-AF65-F5344CB8AC3E}">
        <p14:creationId xmlns:p14="http://schemas.microsoft.com/office/powerpoint/2010/main" val="3421264575"/>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266700"/>
            <a:ext cx="5943599" cy="4299203"/>
          </a:xfrm>
          <a:prstGeom prst="rect">
            <a:avLst/>
          </a:prstGeom>
        </p:spPr>
      </p:pic>
      <p:sp>
        <p:nvSpPr>
          <p:cNvPr id="3" name="TextBox 2"/>
          <p:cNvSpPr txBox="1"/>
          <p:nvPr/>
        </p:nvSpPr>
        <p:spPr>
          <a:xfrm>
            <a:off x="3363977" y="4819590"/>
            <a:ext cx="2416046" cy="400110"/>
          </a:xfrm>
          <a:prstGeom prst="rect">
            <a:avLst/>
          </a:prstGeom>
          <a:noFill/>
        </p:spPr>
        <p:txBody>
          <a:bodyPr wrap="none" rtlCol="0">
            <a:spAutoFit/>
          </a:bodyPr>
          <a:lstStyle/>
          <a:p>
            <a:r>
              <a:rPr lang="en-US" sz="2000" dirty="0" smtClean="0"/>
              <a:t>Robustness Factor</a:t>
            </a:r>
            <a:endParaRPr lang="en-US" sz="2000" dirty="0"/>
          </a:p>
        </p:txBody>
      </p:sp>
    </p:spTree>
    <p:extLst>
      <p:ext uri="{BB962C8B-B14F-4D97-AF65-F5344CB8AC3E}">
        <p14:creationId xmlns:p14="http://schemas.microsoft.com/office/powerpoint/2010/main" val="3577500150"/>
      </p:ext>
    </p:extLst>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1" y="1485900"/>
            <a:ext cx="6400798" cy="1077218"/>
          </a:xfrm>
          <a:prstGeom prst="rect">
            <a:avLst/>
          </a:prstGeom>
          <a:noFill/>
        </p:spPr>
        <p:txBody>
          <a:bodyPr wrap="square" rtlCol="0">
            <a:spAutoFit/>
          </a:bodyPr>
          <a:lstStyle/>
          <a:p>
            <a:pPr algn="ctr"/>
            <a:r>
              <a:rPr lang="en-US" sz="2400" b="1" dirty="0" smtClean="0">
                <a:solidFill>
                  <a:srgbClr val="FFFF00"/>
                </a:solidFill>
              </a:rPr>
              <a:t>Robustness Factor</a:t>
            </a:r>
          </a:p>
          <a:p>
            <a:pPr algn="just"/>
            <a:r>
              <a:rPr lang="en-US" sz="2000" dirty="0" smtClean="0"/>
              <a:t>An indicator of the numeric instability of the solution.</a:t>
            </a:r>
          </a:p>
        </p:txBody>
      </p:sp>
      <p:sp>
        <p:nvSpPr>
          <p:cNvPr id="3" name="TextBox 2"/>
          <p:cNvSpPr txBox="1"/>
          <p:nvPr/>
        </p:nvSpPr>
        <p:spPr>
          <a:xfrm>
            <a:off x="1157451" y="3543300"/>
            <a:ext cx="6829114" cy="400110"/>
          </a:xfrm>
          <a:prstGeom prst="rect">
            <a:avLst/>
          </a:prstGeom>
          <a:noFill/>
        </p:spPr>
        <p:txBody>
          <a:bodyPr wrap="none" rtlCol="0">
            <a:spAutoFit/>
          </a:bodyPr>
          <a:lstStyle/>
          <a:p>
            <a:pPr algn="ctr"/>
            <a:r>
              <a:rPr lang="en-US" sz="2000" dirty="0" smtClean="0"/>
              <a:t>&lt;0.00001 (including negatives) should raise a red flag.</a:t>
            </a:r>
            <a:endParaRPr lang="en-US" sz="2000" dirty="0"/>
          </a:p>
        </p:txBody>
      </p:sp>
    </p:spTree>
    <p:extLst>
      <p:ext uri="{BB962C8B-B14F-4D97-AF65-F5344CB8AC3E}">
        <p14:creationId xmlns:p14="http://schemas.microsoft.com/office/powerpoint/2010/main" val="17584717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4009" y="266700"/>
            <a:ext cx="4735982" cy="5181600"/>
          </a:xfrm>
          <a:prstGeom prst="rect">
            <a:avLst/>
          </a:prstGeom>
        </p:spPr>
      </p:pic>
    </p:spTree>
    <p:extLst>
      <p:ext uri="{BB962C8B-B14F-4D97-AF65-F5344CB8AC3E}">
        <p14:creationId xmlns:p14="http://schemas.microsoft.com/office/powerpoint/2010/main" val="1407947044"/>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3000" y="5191155"/>
            <a:ext cx="6858000" cy="400110"/>
          </a:xfrm>
          <a:prstGeom prst="rect">
            <a:avLst/>
          </a:prstGeom>
        </p:spPr>
        <p:txBody>
          <a:bodyPr wrap="square">
            <a:spAutoFit/>
          </a:bodyPr>
          <a:lstStyle/>
          <a:p>
            <a:pPr algn="ctr"/>
            <a:r>
              <a:rPr lang="en-US" sz="2000" dirty="0"/>
              <a:t>Measurement loops can’t be “closed”.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312" y="328007"/>
            <a:ext cx="4735376" cy="461010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1565" y="3663204"/>
            <a:ext cx="419800" cy="400050"/>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5701" y="4485640"/>
            <a:ext cx="419800" cy="400050"/>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7772" y="3894697"/>
            <a:ext cx="419800" cy="400050"/>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4560" y="2258809"/>
            <a:ext cx="419800" cy="400050"/>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4680" y="626778"/>
            <a:ext cx="419800" cy="400050"/>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7276" y="12235"/>
            <a:ext cx="419800" cy="400050"/>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400" y="585905"/>
            <a:ext cx="419800" cy="400050"/>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64641" y="2080592"/>
            <a:ext cx="247605" cy="447690"/>
          </a:xfrm>
          <a:prstGeom prst="rect">
            <a:avLst/>
          </a:prstGeom>
          <a:noFill/>
          <a:ln>
            <a:noFill/>
          </a:ln>
          <a:effectLst>
            <a:outerShdw blurRad="50800" dist="38100" dir="2700000" algn="tl" rotWithShape="0">
              <a:prstClr val="black">
                <a:alpha val="40000"/>
              </a:prstClr>
            </a:outerShdw>
          </a:effectLst>
        </p:spPr>
      </p:pic>
      <p:cxnSp>
        <p:nvCxnSpPr>
          <p:cNvPr id="14" name="Straight Arrow Connector 13"/>
          <p:cNvCxnSpPr/>
          <p:nvPr/>
        </p:nvCxnSpPr>
        <p:spPr>
          <a:xfrm>
            <a:off x="2291787" y="3340560"/>
            <a:ext cx="1076446" cy="1504708"/>
          </a:xfrm>
          <a:prstGeom prst="straightConnector1">
            <a:avLst/>
          </a:prstGeom>
          <a:ln w="25400">
            <a:solidFill>
              <a:schemeClr val="tx1"/>
            </a:solidFill>
            <a:prstDash val="sysDot"/>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541853" y="4914716"/>
            <a:ext cx="2257063" cy="0"/>
          </a:xfrm>
          <a:prstGeom prst="straightConnector1">
            <a:avLst/>
          </a:prstGeom>
          <a:ln w="25400">
            <a:solidFill>
              <a:schemeClr val="tx1"/>
            </a:solidFill>
            <a:prstDash val="sysDot"/>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5937813" y="3722524"/>
            <a:ext cx="925974" cy="1145894"/>
          </a:xfrm>
          <a:prstGeom prst="straightConnector1">
            <a:avLst/>
          </a:prstGeom>
          <a:ln w="25400">
            <a:solidFill>
              <a:schemeClr val="tx1"/>
            </a:solidFill>
            <a:prstDash val="sysDot"/>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6888866" y="1743253"/>
            <a:ext cx="9645" cy="1830729"/>
          </a:xfrm>
          <a:prstGeom prst="straightConnector1">
            <a:avLst/>
          </a:prstGeom>
          <a:ln w="25400">
            <a:solidFill>
              <a:schemeClr val="tx1"/>
            </a:solidFill>
            <a:prstDash val="sysDot"/>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5789270" y="483541"/>
            <a:ext cx="1097667" cy="1143965"/>
          </a:xfrm>
          <a:prstGeom prst="straightConnector1">
            <a:avLst/>
          </a:prstGeom>
          <a:ln w="25400">
            <a:solidFill>
              <a:schemeClr val="tx1"/>
            </a:solidFill>
            <a:prstDash val="sysDot"/>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808071" y="377441"/>
            <a:ext cx="1888602" cy="71376"/>
          </a:xfrm>
          <a:prstGeom prst="straightConnector1">
            <a:avLst/>
          </a:prstGeom>
          <a:ln w="25400">
            <a:solidFill>
              <a:schemeClr val="tx1"/>
            </a:solidFill>
            <a:prstDash val="sysDot"/>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2500132" y="402518"/>
            <a:ext cx="1205695" cy="993495"/>
          </a:xfrm>
          <a:prstGeom prst="straightConnector1">
            <a:avLst/>
          </a:prstGeom>
          <a:ln w="25400">
            <a:solidFill>
              <a:schemeClr val="tx1"/>
            </a:solidFill>
            <a:prstDash val="sysDot"/>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2245489" y="1513688"/>
            <a:ext cx="221847" cy="1687975"/>
          </a:xfrm>
          <a:prstGeom prst="straightConnector1">
            <a:avLst/>
          </a:prstGeom>
          <a:ln w="38100">
            <a:solidFill>
              <a:srgbClr val="FF0000"/>
            </a:solidFill>
            <a:prstDash val="sysDash"/>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1717875" y="3041247"/>
            <a:ext cx="669241" cy="400110"/>
          </a:xfrm>
          <a:prstGeom prst="rect">
            <a:avLst/>
          </a:prstGeom>
        </p:spPr>
        <p:txBody>
          <a:bodyPr wrap="square">
            <a:spAutoFit/>
          </a:bodyPr>
          <a:lstStyle/>
          <a:p>
            <a:pPr algn="ctr"/>
            <a:r>
              <a:rPr lang="en-US" sz="2000" dirty="0" smtClean="0"/>
              <a:t>A</a:t>
            </a:r>
            <a:endParaRPr lang="en-US" sz="2000" dirty="0"/>
          </a:p>
        </p:txBody>
      </p:sp>
      <p:sp>
        <p:nvSpPr>
          <p:cNvPr id="34" name="Rectangle 33"/>
          <p:cNvSpPr/>
          <p:nvPr/>
        </p:nvSpPr>
        <p:spPr>
          <a:xfrm>
            <a:off x="1951457" y="1105863"/>
            <a:ext cx="669241" cy="400110"/>
          </a:xfrm>
          <a:prstGeom prst="rect">
            <a:avLst/>
          </a:prstGeom>
        </p:spPr>
        <p:txBody>
          <a:bodyPr wrap="square">
            <a:spAutoFit/>
          </a:bodyPr>
          <a:lstStyle/>
          <a:p>
            <a:pPr algn="ctr"/>
            <a:r>
              <a:rPr lang="en-US" sz="2000" dirty="0" smtClean="0"/>
              <a:t>H</a:t>
            </a:r>
            <a:endParaRPr lang="en-US" sz="2000" dirty="0"/>
          </a:p>
        </p:txBody>
      </p:sp>
      <p:sp>
        <p:nvSpPr>
          <p:cNvPr id="35" name="Rectangle 34"/>
          <p:cNvSpPr/>
          <p:nvPr/>
        </p:nvSpPr>
        <p:spPr>
          <a:xfrm>
            <a:off x="3052982" y="4927438"/>
            <a:ext cx="669241" cy="400110"/>
          </a:xfrm>
          <a:prstGeom prst="rect">
            <a:avLst/>
          </a:prstGeom>
        </p:spPr>
        <p:txBody>
          <a:bodyPr wrap="square">
            <a:spAutoFit/>
          </a:bodyPr>
          <a:lstStyle/>
          <a:p>
            <a:pPr algn="ctr"/>
            <a:r>
              <a:rPr lang="en-US" sz="2000" dirty="0"/>
              <a:t>B</a:t>
            </a:r>
          </a:p>
        </p:txBody>
      </p:sp>
      <p:sp>
        <p:nvSpPr>
          <p:cNvPr id="37" name="Rectangle 36"/>
          <p:cNvSpPr/>
          <p:nvPr/>
        </p:nvSpPr>
        <p:spPr>
          <a:xfrm>
            <a:off x="6738614" y="3499320"/>
            <a:ext cx="669241" cy="400110"/>
          </a:xfrm>
          <a:prstGeom prst="rect">
            <a:avLst/>
          </a:prstGeom>
        </p:spPr>
        <p:txBody>
          <a:bodyPr wrap="square">
            <a:spAutoFit/>
          </a:bodyPr>
          <a:lstStyle/>
          <a:p>
            <a:pPr algn="ctr"/>
            <a:r>
              <a:rPr lang="en-US" sz="2000" dirty="0" smtClean="0"/>
              <a:t>D</a:t>
            </a:r>
            <a:endParaRPr lang="en-US" sz="2000" dirty="0"/>
          </a:p>
        </p:txBody>
      </p:sp>
      <p:sp>
        <p:nvSpPr>
          <p:cNvPr id="38" name="Rectangle 37"/>
          <p:cNvSpPr/>
          <p:nvPr/>
        </p:nvSpPr>
        <p:spPr>
          <a:xfrm>
            <a:off x="6713316" y="1427451"/>
            <a:ext cx="669241" cy="400110"/>
          </a:xfrm>
          <a:prstGeom prst="rect">
            <a:avLst/>
          </a:prstGeom>
        </p:spPr>
        <p:txBody>
          <a:bodyPr wrap="square">
            <a:spAutoFit/>
          </a:bodyPr>
          <a:lstStyle/>
          <a:p>
            <a:pPr algn="ctr"/>
            <a:r>
              <a:rPr lang="en-US" sz="2000" dirty="0" smtClean="0"/>
              <a:t>E</a:t>
            </a:r>
            <a:endParaRPr lang="en-US" sz="2000" dirty="0"/>
          </a:p>
        </p:txBody>
      </p:sp>
      <p:sp>
        <p:nvSpPr>
          <p:cNvPr id="39" name="Rectangle 38"/>
          <p:cNvSpPr/>
          <p:nvPr/>
        </p:nvSpPr>
        <p:spPr>
          <a:xfrm>
            <a:off x="5576262" y="123944"/>
            <a:ext cx="669241" cy="400110"/>
          </a:xfrm>
          <a:prstGeom prst="rect">
            <a:avLst/>
          </a:prstGeom>
        </p:spPr>
        <p:txBody>
          <a:bodyPr wrap="square">
            <a:spAutoFit/>
          </a:bodyPr>
          <a:lstStyle/>
          <a:p>
            <a:pPr algn="ctr"/>
            <a:r>
              <a:rPr lang="en-US" sz="2000" dirty="0" smtClean="0"/>
              <a:t>F</a:t>
            </a:r>
            <a:endParaRPr lang="en-US" sz="2000" dirty="0"/>
          </a:p>
        </p:txBody>
      </p:sp>
      <p:sp>
        <p:nvSpPr>
          <p:cNvPr id="40" name="Rectangle 39"/>
          <p:cNvSpPr/>
          <p:nvPr/>
        </p:nvSpPr>
        <p:spPr>
          <a:xfrm>
            <a:off x="3319200" y="-38100"/>
            <a:ext cx="669241" cy="400110"/>
          </a:xfrm>
          <a:prstGeom prst="rect">
            <a:avLst/>
          </a:prstGeom>
        </p:spPr>
        <p:txBody>
          <a:bodyPr wrap="square">
            <a:spAutoFit/>
          </a:bodyPr>
          <a:lstStyle/>
          <a:p>
            <a:pPr algn="ctr"/>
            <a:r>
              <a:rPr lang="en-US" sz="2000" dirty="0" smtClean="0"/>
              <a:t>G</a:t>
            </a:r>
            <a:endParaRPr lang="en-US" sz="2000" dirty="0"/>
          </a:p>
        </p:txBody>
      </p:sp>
      <p:sp>
        <p:nvSpPr>
          <p:cNvPr id="41" name="Rectangle 40"/>
          <p:cNvSpPr/>
          <p:nvPr/>
        </p:nvSpPr>
        <p:spPr>
          <a:xfrm>
            <a:off x="5738308" y="4823266"/>
            <a:ext cx="669241" cy="400110"/>
          </a:xfrm>
          <a:prstGeom prst="rect">
            <a:avLst/>
          </a:prstGeom>
        </p:spPr>
        <p:txBody>
          <a:bodyPr wrap="square">
            <a:spAutoFit/>
          </a:bodyPr>
          <a:lstStyle/>
          <a:p>
            <a:pPr algn="ctr"/>
            <a:r>
              <a:rPr lang="en-US" sz="2000" dirty="0"/>
              <a:t>C</a:t>
            </a:r>
          </a:p>
        </p:txBody>
      </p:sp>
    </p:spTree>
    <p:extLst>
      <p:ext uri="{BB962C8B-B14F-4D97-AF65-F5344CB8AC3E}">
        <p14:creationId xmlns:p14="http://schemas.microsoft.com/office/powerpoint/2010/main" val="2634853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childTnLst>
                                </p:cTn>
                              </p:par>
                              <p:par>
                                <p:cTn id="29" presetID="10"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childTnLst>
                                </p:cTn>
                              </p:par>
                              <p:par>
                                <p:cTn id="36" presetID="10" presetClass="entr" presetSubtype="0"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childTnLst>
                                </p:cTn>
                              </p:par>
                            </p:childTnLst>
                          </p:cTn>
                        </p:par>
                        <p:par>
                          <p:cTn id="39" fill="hold">
                            <p:stCondLst>
                              <p:cond delay="5000"/>
                            </p:stCondLst>
                            <p:childTnLst>
                              <p:par>
                                <p:cTn id="40" presetID="10" presetClass="entr" presetSubtype="0"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childTnLst>
                                </p:cTn>
                              </p:par>
                              <p:par>
                                <p:cTn id="43" presetID="10"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1000"/>
                                        <p:tgtEl>
                                          <p:spTgt spid="27"/>
                                        </p:tgtEl>
                                      </p:cBhvr>
                                    </p:animEffect>
                                  </p:childTnLst>
                                </p:cTn>
                              </p:par>
                            </p:childTnLst>
                          </p:cTn>
                        </p:par>
                        <p:par>
                          <p:cTn id="46" fill="hold">
                            <p:stCondLst>
                              <p:cond delay="6000"/>
                            </p:stCondLst>
                            <p:childTnLst>
                              <p:par>
                                <p:cTn id="47" presetID="10"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childTnLst>
                                </p:cTn>
                              </p:par>
                              <p:par>
                                <p:cTn id="50" presetID="10" presetClass="entr" presetSubtype="0"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1000"/>
                                        <p:tgtEl>
                                          <p:spTgt spid="29"/>
                                        </p:tgtEl>
                                      </p:cBhvr>
                                    </p:animEffect>
                                  </p:childTnLst>
                                </p:cTn>
                              </p:par>
                            </p:childTnLst>
                          </p:cTn>
                        </p:par>
                        <p:par>
                          <p:cTn id="53" fill="hold">
                            <p:stCondLst>
                              <p:cond delay="7000"/>
                            </p:stCondLst>
                            <p:childTnLst>
                              <p:par>
                                <p:cTn id="54" presetID="10" presetClass="entr" presetSubtype="0" fill="hold" nodeType="after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childTnLst>
                                </p:cTn>
                              </p:par>
                              <p:par>
                                <p:cTn id="57" presetID="10" presetClass="entr" presetSubtype="0"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13462</TotalTime>
  <Words>6651</Words>
  <Application>Microsoft Office PowerPoint</Application>
  <PresentationFormat>On-screen Show (16:10)</PresentationFormat>
  <Paragraphs>542</Paragraphs>
  <Slides>83</Slides>
  <Notes>82</Notes>
  <HiddenSlides>0</HiddenSlides>
  <MMClips>8</MMClips>
  <ScaleCrop>false</ScaleCrop>
  <HeadingPairs>
    <vt:vector size="4" baseType="variant">
      <vt:variant>
        <vt:lpstr>Theme</vt:lpstr>
      </vt:variant>
      <vt:variant>
        <vt:i4>1</vt:i4>
      </vt:variant>
      <vt:variant>
        <vt:lpstr>Slide Titles</vt:lpstr>
      </vt:variant>
      <vt:variant>
        <vt:i4>83</vt:i4>
      </vt:variant>
    </vt:vector>
  </HeadingPairs>
  <TitlesOfParts>
    <vt:vector size="8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New River Kinematics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 Measurement Plans</dc:title>
  <dc:creator>Todd Burch</dc:creator>
  <cp:lastModifiedBy>Todd Burch</cp:lastModifiedBy>
  <cp:revision>485</cp:revision>
  <dcterms:created xsi:type="dcterms:W3CDTF">2010-01-10T17:41:49Z</dcterms:created>
  <dcterms:modified xsi:type="dcterms:W3CDTF">2013-04-12T18:37:05Z</dcterms:modified>
</cp:coreProperties>
</file>