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Lst>
  <p:notesMasterIdLst>
    <p:notesMasterId r:id="rId93"/>
  </p:notesMasterIdLst>
  <p:handoutMasterIdLst>
    <p:handoutMasterId r:id="rId94"/>
  </p:handoutMasterIdLst>
  <p:sldIdLst>
    <p:sldId id="256" r:id="rId2"/>
    <p:sldId id="386" r:id="rId3"/>
    <p:sldId id="492" r:id="rId4"/>
    <p:sldId id="573" r:id="rId5"/>
    <p:sldId id="566" r:id="rId6"/>
    <p:sldId id="568" r:id="rId7"/>
    <p:sldId id="574" r:id="rId8"/>
    <p:sldId id="390" r:id="rId9"/>
    <p:sldId id="484" r:id="rId10"/>
    <p:sldId id="485" r:id="rId11"/>
    <p:sldId id="513" r:id="rId12"/>
    <p:sldId id="514" r:id="rId13"/>
    <p:sldId id="491" r:id="rId14"/>
    <p:sldId id="575" r:id="rId15"/>
    <p:sldId id="477" r:id="rId16"/>
    <p:sldId id="487" r:id="rId17"/>
    <p:sldId id="449" r:id="rId18"/>
    <p:sldId id="450" r:id="rId19"/>
    <p:sldId id="451" r:id="rId20"/>
    <p:sldId id="453" r:id="rId21"/>
    <p:sldId id="454" r:id="rId22"/>
    <p:sldId id="455" r:id="rId23"/>
    <p:sldId id="567" r:id="rId24"/>
    <p:sldId id="506" r:id="rId25"/>
    <p:sldId id="576" r:id="rId26"/>
    <p:sldId id="515" r:id="rId27"/>
    <p:sldId id="458" r:id="rId28"/>
    <p:sldId id="414" r:id="rId29"/>
    <p:sldId id="428" r:id="rId30"/>
    <p:sldId id="519" r:id="rId31"/>
    <p:sldId id="516" r:id="rId32"/>
    <p:sldId id="517" r:id="rId33"/>
    <p:sldId id="518" r:id="rId34"/>
    <p:sldId id="521" r:id="rId35"/>
    <p:sldId id="389" r:id="rId36"/>
    <p:sldId id="522" r:id="rId37"/>
    <p:sldId id="523" r:id="rId38"/>
    <p:sldId id="527" r:id="rId39"/>
    <p:sldId id="524" r:id="rId40"/>
    <p:sldId id="528" r:id="rId41"/>
    <p:sldId id="529" r:id="rId42"/>
    <p:sldId id="530" r:id="rId43"/>
    <p:sldId id="525" r:id="rId44"/>
    <p:sldId id="526" r:id="rId45"/>
    <p:sldId id="533" r:id="rId46"/>
    <p:sldId id="439" r:id="rId47"/>
    <p:sldId id="531" r:id="rId48"/>
    <p:sldId id="440" r:id="rId49"/>
    <p:sldId id="442" r:id="rId50"/>
    <p:sldId id="443" r:id="rId51"/>
    <p:sldId id="444" r:id="rId52"/>
    <p:sldId id="445" r:id="rId53"/>
    <p:sldId id="446" r:id="rId54"/>
    <p:sldId id="532" r:id="rId55"/>
    <p:sldId id="438" r:id="rId56"/>
    <p:sldId id="534" r:id="rId57"/>
    <p:sldId id="592" r:id="rId58"/>
    <p:sldId id="588" r:id="rId59"/>
    <p:sldId id="589" r:id="rId60"/>
    <p:sldId id="590" r:id="rId61"/>
    <p:sldId id="577" r:id="rId62"/>
    <p:sldId id="582" r:id="rId63"/>
    <p:sldId id="578" r:id="rId64"/>
    <p:sldId id="579" r:id="rId65"/>
    <p:sldId id="580" r:id="rId66"/>
    <p:sldId id="478" r:id="rId67"/>
    <p:sldId id="551" r:id="rId68"/>
    <p:sldId id="463" r:id="rId69"/>
    <p:sldId id="464" r:id="rId70"/>
    <p:sldId id="465" r:id="rId71"/>
    <p:sldId id="466" r:id="rId72"/>
    <p:sldId id="536" r:id="rId73"/>
    <p:sldId id="537" r:id="rId74"/>
    <p:sldId id="538" r:id="rId75"/>
    <p:sldId id="539" r:id="rId76"/>
    <p:sldId id="540" r:id="rId77"/>
    <p:sldId id="479" r:id="rId78"/>
    <p:sldId id="480" r:id="rId79"/>
    <p:sldId id="585" r:id="rId80"/>
    <p:sldId id="581" r:id="rId81"/>
    <p:sldId id="583" r:id="rId82"/>
    <p:sldId id="584" r:id="rId83"/>
    <p:sldId id="469" r:id="rId84"/>
    <p:sldId id="470" r:id="rId85"/>
    <p:sldId id="471" r:id="rId86"/>
    <p:sldId id="544" r:id="rId87"/>
    <p:sldId id="473" r:id="rId88"/>
    <p:sldId id="474" r:id="rId89"/>
    <p:sldId id="475" r:id="rId90"/>
    <p:sldId id="476" r:id="rId91"/>
    <p:sldId id="338" r:id="rId9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B44F8DB-2F46-4B88-9A43-7162F400FF27}">
          <p14:sldIdLst>
            <p14:sldId id="256"/>
          </p14:sldIdLst>
        </p14:section>
        <p14:section name="Basic SA Orientation" id="{44A5E948-921B-4707-9857-D357DDA3A76A}">
          <p14:sldIdLst>
            <p14:sldId id="386"/>
            <p14:sldId id="492"/>
            <p14:sldId id="573"/>
            <p14:sldId id="566"/>
            <p14:sldId id="568"/>
            <p14:sldId id="574"/>
            <p14:sldId id="390"/>
            <p14:sldId id="484"/>
            <p14:sldId id="485"/>
            <p14:sldId id="513"/>
            <p14:sldId id="514"/>
            <p14:sldId id="491"/>
            <p14:sldId id="575"/>
            <p14:sldId id="477"/>
            <p14:sldId id="487"/>
            <p14:sldId id="449"/>
            <p14:sldId id="450"/>
            <p14:sldId id="451"/>
            <p14:sldId id="453"/>
            <p14:sldId id="454"/>
            <p14:sldId id="455"/>
            <p14:sldId id="567"/>
            <p14:sldId id="506"/>
            <p14:sldId id="576"/>
            <p14:sldId id="515"/>
          </p14:sldIdLst>
        </p14:section>
        <p14:section name="Basic Relationships" id="{595ADD54-A67E-4FBA-B665-FF6703A28285}">
          <p14:sldIdLst>
            <p14:sldId id="458"/>
            <p14:sldId id="414"/>
            <p14:sldId id="428"/>
            <p14:sldId id="519"/>
            <p14:sldId id="516"/>
            <p14:sldId id="517"/>
            <p14:sldId id="518"/>
            <p14:sldId id="521"/>
          </p14:sldIdLst>
        </p14:section>
        <p14:section name="Geometry Relationships" id="{C6958314-3461-4689-BE90-449A18D96A0D}">
          <p14:sldIdLst>
            <p14:sldId id="389"/>
            <p14:sldId id="522"/>
            <p14:sldId id="523"/>
            <p14:sldId id="527"/>
            <p14:sldId id="524"/>
            <p14:sldId id="528"/>
            <p14:sldId id="529"/>
            <p14:sldId id="530"/>
            <p14:sldId id="525"/>
            <p14:sldId id="526"/>
            <p14:sldId id="533"/>
          </p14:sldIdLst>
        </p14:section>
        <p14:section name="Instruments &amp; Toolbars" id="{93356B87-1679-4A6F-8617-829E3FEE3707}">
          <p14:sldIdLst>
            <p14:sldId id="439"/>
            <p14:sldId id="531"/>
            <p14:sldId id="440"/>
            <p14:sldId id="442"/>
            <p14:sldId id="443"/>
            <p14:sldId id="444"/>
            <p14:sldId id="445"/>
            <p14:sldId id="446"/>
            <p14:sldId id="532"/>
            <p14:sldId id="438"/>
            <p14:sldId id="534"/>
            <p14:sldId id="592"/>
            <p14:sldId id="588"/>
            <p14:sldId id="589"/>
            <p14:sldId id="590"/>
          </p14:sldIdLst>
        </p14:section>
        <p14:section name="Dimensions &amp; Callouts" id="{6FAE18C7-7420-4DE0-9BC8-9112625B82A3}">
          <p14:sldIdLst>
            <p14:sldId id="577"/>
            <p14:sldId id="582"/>
            <p14:sldId id="578"/>
            <p14:sldId id="579"/>
            <p14:sldId id="580"/>
            <p14:sldId id="478"/>
            <p14:sldId id="551"/>
            <p14:sldId id="463"/>
            <p14:sldId id="464"/>
            <p14:sldId id="465"/>
            <p14:sldId id="466"/>
            <p14:sldId id="536"/>
            <p14:sldId id="537"/>
            <p14:sldId id="538"/>
            <p14:sldId id="539"/>
            <p14:sldId id="540"/>
            <p14:sldId id="479"/>
            <p14:sldId id="480"/>
            <p14:sldId id="585"/>
            <p14:sldId id="581"/>
            <p14:sldId id="583"/>
            <p14:sldId id="584"/>
            <p14:sldId id="469"/>
            <p14:sldId id="470"/>
            <p14:sldId id="471"/>
            <p14:sldId id="544"/>
            <p14:sldId id="473"/>
            <p14:sldId id="474"/>
            <p14:sldId id="475"/>
            <p14:sldId id="476"/>
            <p14:sldId id="338"/>
          </p14:sldIdLst>
        </p14:section>
        <p14:section name="Not Used" id="{6E357214-0225-4D53-A467-AFC306931AB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62" autoAdjust="0"/>
    <p:restoredTop sz="89643" autoAdjust="0"/>
  </p:normalViewPr>
  <p:slideViewPr>
    <p:cSldViewPr>
      <p:cViewPr varScale="1">
        <p:scale>
          <a:sx n="132" d="100"/>
          <a:sy n="132" d="100"/>
        </p:scale>
        <p:origin x="1008" y="132"/>
      </p:cViewPr>
      <p:guideLst>
        <p:guide orient="horz" pos="2160"/>
        <p:guide pos="2880"/>
      </p:guideLst>
    </p:cSldViewPr>
  </p:slideViewPr>
  <p:outlineViewPr>
    <p:cViewPr>
      <p:scale>
        <a:sx n="33" d="100"/>
        <a:sy n="33" d="100"/>
      </p:scale>
      <p:origin x="0" y="-10704"/>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C756DDAD-1B9B-4CF6-BA3F-9B8DDA4D7828}" type="datetimeFigureOut">
              <a:rPr lang="en-US" smtClean="0"/>
              <a:pPr/>
              <a:t>4/27/2015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D00C04D-D96B-4C26-8983-569F286C3505}" type="slidenum">
              <a:rPr lang="en-US" smtClean="0"/>
              <a:pPr/>
              <a:t>‹#›</a:t>
            </a:fld>
            <a:endParaRPr lang="en-US"/>
          </a:p>
        </p:txBody>
      </p:sp>
    </p:spTree>
    <p:extLst>
      <p:ext uri="{BB962C8B-B14F-4D97-AF65-F5344CB8AC3E}">
        <p14:creationId xmlns:p14="http://schemas.microsoft.com/office/powerpoint/2010/main" val="1381421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62B2C70-A395-4DA6-A6B0-1F0912BFB141}" type="datetimeFigureOut">
              <a:rPr lang="en-US" smtClean="0"/>
              <a:pPr/>
              <a:t>4/27/2015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77E1081-F332-4F14-B61E-E977D8FF6E51}" type="slidenum">
              <a:rPr lang="en-US" smtClean="0"/>
              <a:pPr/>
              <a:t>‹#›</a:t>
            </a:fld>
            <a:endParaRPr lang="en-US"/>
          </a:p>
        </p:txBody>
      </p:sp>
    </p:spTree>
    <p:extLst>
      <p:ext uri="{BB962C8B-B14F-4D97-AF65-F5344CB8AC3E}">
        <p14:creationId xmlns:p14="http://schemas.microsoft.com/office/powerpoint/2010/main" val="686054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77E1081-F332-4F14-B61E-E977D8FF6E51}" type="slidenum">
              <a:rPr lang="en-US" smtClean="0"/>
              <a:pPr/>
              <a:t>1</a:t>
            </a:fld>
            <a:endParaRPr lang="en-US"/>
          </a:p>
        </p:txBody>
      </p:sp>
    </p:spTree>
    <p:extLst>
      <p:ext uri="{BB962C8B-B14F-4D97-AF65-F5344CB8AC3E}">
        <p14:creationId xmlns:p14="http://schemas.microsoft.com/office/powerpoint/2010/main" val="1998645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talk about and use many of these alignment methods throughout this course—right</a:t>
            </a:r>
            <a:r>
              <a:rPr lang="en-US" baseline="0" dirty="0" smtClean="0"/>
              <a:t> now we’re going to focus on best fit alignment.</a:t>
            </a:r>
          </a:p>
          <a:p>
            <a:endParaRPr lang="en-US" baseline="0" dirty="0" smtClean="0"/>
          </a:p>
          <a:p>
            <a:r>
              <a:rPr lang="en-US" baseline="0" dirty="0" smtClean="0"/>
              <a:t>The general idea with best fit alignment is that you have a set of reference points to which you’d like to align.</a:t>
            </a:r>
          </a:p>
          <a:p>
            <a:endParaRPr lang="en-US" baseline="0" dirty="0" smtClean="0"/>
          </a:p>
          <a:p>
            <a:r>
              <a:rPr lang="en-US" baseline="0" dirty="0" smtClean="0">
                <a:sym typeface="Wingdings" panose="05000000000000000000" pitchFamily="2" charset="2"/>
              </a:rPr>
              <a:t>You first measure the reference points,</a:t>
            </a:r>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t>11</a:t>
            </a:fld>
            <a:endParaRPr lang="en-US"/>
          </a:p>
        </p:txBody>
      </p:sp>
    </p:spTree>
    <p:extLst>
      <p:ext uri="{BB962C8B-B14F-4D97-AF65-F5344CB8AC3E}">
        <p14:creationId xmlns:p14="http://schemas.microsoft.com/office/powerpoint/2010/main" val="69449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…then transform the instrument until the measurements best fit the reference points.</a:t>
            </a:r>
          </a:p>
          <a:p>
            <a:endParaRPr lang="en-US" baseline="0"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7F3A1243-00B4-F04C-9060-9BD25731BC65}" type="slidenum">
              <a:rPr lang="en-US" smtClean="0"/>
              <a:t>12</a:t>
            </a:fld>
            <a:endParaRPr lang="en-US" dirty="0"/>
          </a:p>
        </p:txBody>
      </p:sp>
    </p:spTree>
    <p:extLst>
      <p:ext uri="{BB962C8B-B14F-4D97-AF65-F5344CB8AC3E}">
        <p14:creationId xmlns:p14="http://schemas.microsoft.com/office/powerpoint/2010/main" val="4145265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13</a:t>
            </a:fld>
            <a:endParaRPr lang="en-US"/>
          </a:p>
        </p:txBody>
      </p:sp>
    </p:spTree>
    <p:extLst>
      <p:ext uri="{BB962C8B-B14F-4D97-AF65-F5344CB8AC3E}">
        <p14:creationId xmlns:p14="http://schemas.microsoft.com/office/powerpoint/2010/main" val="3837235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t>14</a:t>
            </a:fld>
            <a:endParaRPr lang="en-US"/>
          </a:p>
        </p:txBody>
      </p:sp>
    </p:spTree>
    <p:extLst>
      <p:ext uri="{BB962C8B-B14F-4D97-AF65-F5344CB8AC3E}">
        <p14:creationId xmlns:p14="http://schemas.microsoft.com/office/powerpoint/2010/main" val="518236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When you measure a point, the position of the center of the probe is almost always what gets recorded.</a:t>
            </a:r>
          </a:p>
          <a:p>
            <a:endParaRPr lang="en-US" baseline="0" dirty="0" smtClean="0"/>
          </a:p>
          <a:p>
            <a:r>
              <a:rPr lang="en-US" baseline="0" dirty="0" smtClean="0">
                <a:sym typeface="Wingdings" panose="05000000000000000000" pitchFamily="2" charset="2"/>
              </a:rPr>
              <a:t>SA also records probe offsets for every measured point, so it can calculate where the point of contact is located.</a:t>
            </a:r>
            <a:endParaRPr lang="en-US" baseline="0" dirty="0" smtClean="0"/>
          </a:p>
          <a:p>
            <a:endParaRPr lang="en-US" baseline="0" dirty="0" smtClean="0"/>
          </a:p>
          <a:p>
            <a:r>
              <a:rPr lang="en-US" baseline="0" dirty="0" smtClean="0"/>
              <a:t>We’ll see later how SA handles this when it tries to determine the deviation between a measured surface and the design surface.</a:t>
            </a:r>
          </a:p>
        </p:txBody>
      </p:sp>
      <p:sp>
        <p:nvSpPr>
          <p:cNvPr id="4" name="Slide Number Placeholder 3"/>
          <p:cNvSpPr>
            <a:spLocks noGrp="1"/>
          </p:cNvSpPr>
          <p:nvPr>
            <p:ph type="sldNum" sz="quarter" idx="10"/>
          </p:nvPr>
        </p:nvSpPr>
        <p:spPr/>
        <p:txBody>
          <a:bodyPr/>
          <a:lstStyle/>
          <a:p>
            <a:fld id="{7F3A1243-00B4-F04C-9060-9BD25731BC65}" type="slidenum">
              <a:rPr lang="en-US" smtClean="0"/>
              <a:t>15</a:t>
            </a:fld>
            <a:endParaRPr lang="en-US"/>
          </a:p>
        </p:txBody>
      </p:sp>
    </p:spTree>
    <p:extLst>
      <p:ext uri="{BB962C8B-B14F-4D97-AF65-F5344CB8AC3E}">
        <p14:creationId xmlns:p14="http://schemas.microsoft.com/office/powerpoint/2010/main" val="2348698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When you measure a point, the position of the center of the probe is almost always what gets recorded.</a:t>
            </a:r>
          </a:p>
          <a:p>
            <a:endParaRPr lang="en-US" baseline="0" dirty="0" smtClean="0"/>
          </a:p>
          <a:p>
            <a:r>
              <a:rPr lang="en-US" baseline="0" dirty="0" smtClean="0">
                <a:sym typeface="Wingdings" panose="05000000000000000000" pitchFamily="2" charset="2"/>
              </a:rPr>
              <a:t>SA also records probe offsets for every measured point, so it can calculate where the point of contact is located.</a:t>
            </a:r>
            <a:endParaRPr lang="en-US" baseline="0" dirty="0" smtClean="0"/>
          </a:p>
          <a:p>
            <a:endParaRPr lang="en-US" baseline="0" dirty="0" smtClean="0"/>
          </a:p>
          <a:p>
            <a:r>
              <a:rPr lang="en-US" baseline="0" dirty="0" smtClean="0"/>
              <a:t>We’ll see later how SA handles this when it tries to determine the deviation between a measured surface and the design surface.</a:t>
            </a:r>
          </a:p>
        </p:txBody>
      </p:sp>
      <p:sp>
        <p:nvSpPr>
          <p:cNvPr id="4" name="Slide Number Placeholder 3"/>
          <p:cNvSpPr>
            <a:spLocks noGrp="1"/>
          </p:cNvSpPr>
          <p:nvPr>
            <p:ph type="sldNum" sz="quarter" idx="10"/>
          </p:nvPr>
        </p:nvSpPr>
        <p:spPr/>
        <p:txBody>
          <a:bodyPr/>
          <a:lstStyle/>
          <a:p>
            <a:fld id="{7F3A1243-00B4-F04C-9060-9BD25731BC65}" type="slidenum">
              <a:rPr lang="en-US" smtClean="0"/>
              <a:t>16</a:t>
            </a:fld>
            <a:endParaRPr lang="en-US"/>
          </a:p>
        </p:txBody>
      </p:sp>
    </p:spTree>
    <p:extLst>
      <p:ext uri="{BB962C8B-B14F-4D97-AF65-F5344CB8AC3E}">
        <p14:creationId xmlns:p14="http://schemas.microsoft.com/office/powerpoint/2010/main" val="2843526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 when you take</a:t>
            </a:r>
            <a:r>
              <a:rPr lang="en-US" baseline="0" dirty="0" smtClean="0"/>
              <a:t> a measurement, all SA really sees is this: the location of the center of the probe, and an offset value.</a:t>
            </a:r>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t>17</a:t>
            </a:fld>
            <a:endParaRPr lang="en-US"/>
          </a:p>
        </p:txBody>
      </p:sp>
    </p:spTree>
    <p:extLst>
      <p:ext uri="{BB962C8B-B14F-4D97-AF65-F5344CB8AC3E}">
        <p14:creationId xmlns:p14="http://schemas.microsoft.com/office/powerpoint/2010/main" val="1307029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Knowing</a:t>
            </a:r>
            <a:r>
              <a:rPr lang="en-US" baseline="0" dirty="0" smtClean="0"/>
              <a:t> the probe offset</a:t>
            </a:r>
            <a:r>
              <a:rPr lang="en-US" dirty="0" smtClean="0"/>
              <a:t>, and thinking of the problem in just two dimensions, we can </a:t>
            </a:r>
            <a:r>
              <a:rPr lang="en-US" b="1" dirty="0" smtClean="0"/>
              <a:t>draw a </a:t>
            </a:r>
            <a:r>
              <a:rPr lang="en-US" b="1" baseline="0" dirty="0" smtClean="0"/>
              <a:t>circle </a:t>
            </a:r>
            <a:r>
              <a:rPr lang="en-US" baseline="0" dirty="0" smtClean="0"/>
              <a:t>around the recorded point to represent the probe. We now know that, assuming the probe was touching the measured surface as it should have been, the point of contact is touching that circle somewhere.</a:t>
            </a:r>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t>18</a:t>
            </a:fld>
            <a:endParaRPr lang="en-US"/>
          </a:p>
        </p:txBody>
      </p:sp>
    </p:spTree>
    <p:extLst>
      <p:ext uri="{BB962C8B-B14F-4D97-AF65-F5344CB8AC3E}">
        <p14:creationId xmlns:p14="http://schemas.microsoft.com/office/powerpoint/2010/main" val="286001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To find the</a:t>
            </a:r>
            <a:r>
              <a:rPr lang="en-US" baseline="0" dirty="0" smtClean="0"/>
              <a:t> point of contact, </a:t>
            </a:r>
            <a:r>
              <a:rPr lang="en-US" dirty="0" smtClean="0"/>
              <a:t>SA first finds</a:t>
            </a:r>
            <a:r>
              <a:rPr lang="en-US" baseline="0" dirty="0" smtClean="0"/>
              <a:t> the </a:t>
            </a:r>
            <a:r>
              <a:rPr lang="en-US" b="1" baseline="0" dirty="0" smtClean="0"/>
              <a:t>closest point</a:t>
            </a:r>
            <a:r>
              <a:rPr lang="en-US" baseline="0" dirty="0" smtClean="0"/>
              <a:t> on the design surface to the measured point. This is referred to as the </a:t>
            </a:r>
            <a:r>
              <a:rPr lang="en-US" b="1" baseline="0" dirty="0" smtClean="0"/>
              <a:t>“Projected Point”</a:t>
            </a:r>
            <a:r>
              <a:rPr lang="en-US" baseline="0" dirty="0" smtClean="0"/>
              <a:t>. As it turns out, geometrically the </a:t>
            </a:r>
            <a:r>
              <a:rPr lang="en-US" b="1" baseline="0" dirty="0" smtClean="0"/>
              <a:t>line from</a:t>
            </a:r>
            <a:r>
              <a:rPr lang="en-US" baseline="0" dirty="0" smtClean="0"/>
              <a:t> this point through the recorded point is perpendicular to the design surface,</a:t>
            </a:r>
            <a:r>
              <a:rPr lang="en-US" baseline="0" dirty="0" smtClean="0">
                <a:sym typeface="Wingdings" panose="05000000000000000000" pitchFamily="2" charset="2"/>
              </a:rPr>
              <a:t> and no point on the design surface is closer to the recorded point than the projected point.</a:t>
            </a:r>
            <a:endParaRPr lang="en-US" dirty="0" smtClean="0"/>
          </a:p>
          <a:p>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t>19</a:t>
            </a:fld>
            <a:endParaRPr lang="en-US"/>
          </a:p>
        </p:txBody>
      </p:sp>
    </p:spTree>
    <p:extLst>
      <p:ext uri="{BB962C8B-B14F-4D97-AF65-F5344CB8AC3E}">
        <p14:creationId xmlns:p14="http://schemas.microsoft.com/office/powerpoint/2010/main" val="959492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You’re probably tempted to conclude at this point that we</a:t>
            </a:r>
            <a:r>
              <a:rPr lang="en-US" baseline="0" dirty="0" smtClean="0"/>
              <a:t> now know the location of the point on the measured surface. The point of contact </a:t>
            </a:r>
            <a:r>
              <a:rPr lang="en-US" b="1" baseline="0" dirty="0" smtClean="0"/>
              <a:t>is denoted</a:t>
            </a:r>
            <a:r>
              <a:rPr lang="en-US" baseline="0" dirty="0" smtClean="0"/>
              <a:t> by this blue point and therefore we know the measured surface is somewhere </a:t>
            </a:r>
            <a:r>
              <a:rPr lang="en-US" b="1" baseline="0" dirty="0" smtClean="0"/>
              <a:t>here. Right?</a:t>
            </a:r>
            <a:r>
              <a:rPr lang="en-US" baseline="0" dirty="0" smtClean="0"/>
              <a:t> Well, let’s zoom out of this picture a little bit to give you the whole story:</a:t>
            </a:r>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t>20</a:t>
            </a:fld>
            <a:endParaRPr lang="en-US"/>
          </a:p>
        </p:txBody>
      </p:sp>
    </p:spTree>
    <p:extLst>
      <p:ext uri="{BB962C8B-B14F-4D97-AF65-F5344CB8AC3E}">
        <p14:creationId xmlns:p14="http://schemas.microsoft.com/office/powerpoint/2010/main" val="1099579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what the SA interface looks like when you first start it up. It consists of a few</a:t>
            </a:r>
            <a:r>
              <a:rPr lang="en-US" baseline="0" dirty="0" smtClean="0"/>
              <a:t> main sections:</a:t>
            </a:r>
          </a:p>
          <a:p>
            <a:endParaRPr lang="en-US" baseline="0" dirty="0" smtClean="0"/>
          </a:p>
          <a:p>
            <a:pPr marL="228600" indent="-228600">
              <a:buAutoNum type="arabicPeriod"/>
            </a:pPr>
            <a:r>
              <a:rPr lang="en-US" baseline="0" dirty="0" smtClean="0"/>
              <a:t>First is the menu bar, which provides access to SA’s commands.</a:t>
            </a:r>
          </a:p>
          <a:p>
            <a:pPr marL="228600" indent="-228600">
              <a:buAutoNum type="arabicPeriod"/>
            </a:pPr>
            <a:r>
              <a:rPr lang="en-US" baseline="0" dirty="0" smtClean="0"/>
              <a:t>Below that is a line containing two toolbars. On the right is the Color/WCF Toolbar, which allows you to control the active color and coordinate system, as well as custom UI profiles, and</a:t>
            </a:r>
          </a:p>
          <a:p>
            <a:pPr marL="228600" indent="-228600">
              <a:buAutoNum type="arabicPeriod"/>
            </a:pPr>
            <a:r>
              <a:rPr lang="en-US" baseline="0" dirty="0" smtClean="0"/>
              <a:t>The Main Toolbar, which has icons for commonly-used functions.</a:t>
            </a:r>
          </a:p>
          <a:p>
            <a:pPr marL="228600" indent="-228600">
              <a:buAutoNum type="arabicPeriod"/>
            </a:pPr>
            <a:r>
              <a:rPr lang="en-US" baseline="0" dirty="0" smtClean="0"/>
              <a:t>The Graphical View shows a three-dimensional rendering of your job file.</a:t>
            </a:r>
          </a:p>
          <a:p>
            <a:pPr marL="228600" indent="-228600">
              <a:buAutoNum type="arabicPeriod"/>
            </a:pPr>
            <a:r>
              <a:rPr lang="en-US" baseline="0" dirty="0" smtClean="0"/>
              <a:t>On the left side is the </a:t>
            </a:r>
            <a:r>
              <a:rPr lang="en-US" baseline="0" dirty="0" err="1" smtClean="0"/>
              <a:t>treebar</a:t>
            </a:r>
            <a:r>
              <a:rPr lang="en-US" baseline="0" dirty="0" smtClean="0"/>
              <a:t>, which we’ll refer to as the tree from now on. The tree contains a hierarchical view of everything in your job file.</a:t>
            </a:r>
          </a:p>
          <a:p>
            <a:pPr marL="228600" indent="-228600">
              <a:buAutoNum type="arabicPeriod"/>
            </a:pPr>
            <a:r>
              <a:rPr lang="en-US" baseline="0" dirty="0" smtClean="0"/>
              <a:t>Below the graphical view is the report bar, which shows object properties and reporting information, and</a:t>
            </a:r>
          </a:p>
          <a:p>
            <a:pPr marL="228600" indent="-228600">
              <a:buAutoNum type="arabicPeriod"/>
            </a:pPr>
            <a:r>
              <a:rPr lang="en-US" baseline="0" dirty="0" smtClean="0"/>
              <a:t>On the very bottom of the interface is the Status Bar, which shows miscellaneous information.</a:t>
            </a:r>
          </a:p>
          <a:p>
            <a:pPr marL="228600" indent="-228600">
              <a:buAutoNum type="arabicPeriod"/>
            </a:pPr>
            <a:endParaRPr lang="en-US" baseline="0" dirty="0" smtClean="0"/>
          </a:p>
          <a:p>
            <a:pPr marL="0" indent="0">
              <a:buNone/>
            </a:pPr>
            <a:r>
              <a:rPr lang="en-US" baseline="0" dirty="0" smtClean="0"/>
              <a:t>We’re going to be using menu commands and toolbar buttons throughout this course, and I’ll introduce them as we use them. Feel free to refer to Module 3 of your student manual, which illustrates each main menu command and toolbar icon.</a:t>
            </a:r>
          </a:p>
        </p:txBody>
      </p:sp>
      <p:sp>
        <p:nvSpPr>
          <p:cNvPr id="4" name="Slide Number Placeholder 3"/>
          <p:cNvSpPr>
            <a:spLocks noGrp="1"/>
          </p:cNvSpPr>
          <p:nvPr>
            <p:ph type="sldNum" sz="quarter" idx="10"/>
          </p:nvPr>
        </p:nvSpPr>
        <p:spPr/>
        <p:txBody>
          <a:bodyPr/>
          <a:lstStyle/>
          <a:p>
            <a:fld id="{7F3A1243-00B4-F04C-9060-9BD25731BC65}" type="slidenum">
              <a:rPr lang="en-US" smtClean="0"/>
              <a:t>2</a:t>
            </a:fld>
            <a:endParaRPr lang="en-US"/>
          </a:p>
        </p:txBody>
      </p:sp>
    </p:spTree>
    <p:extLst>
      <p:ext uri="{BB962C8B-B14F-4D97-AF65-F5344CB8AC3E}">
        <p14:creationId xmlns:p14="http://schemas.microsoft.com/office/powerpoint/2010/main" val="14416478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way that SA figures out which side is the inside of a surface is by looking at its </a:t>
            </a:r>
            <a:r>
              <a:rPr lang="en-US" b="1" dirty="0" smtClean="0"/>
              <a:t>surface normal</a:t>
            </a:r>
            <a:r>
              <a:rPr lang="en-US" dirty="0" smtClean="0"/>
              <a:t> direction. Every surface and geometric</a:t>
            </a:r>
            <a:r>
              <a:rPr lang="en-US" baseline="0" dirty="0" smtClean="0"/>
              <a:t> feature in SA has surface </a:t>
            </a:r>
            <a:r>
              <a:rPr lang="en-US" baseline="0" dirty="0" err="1" smtClean="0"/>
              <a:t>normals</a:t>
            </a:r>
            <a:r>
              <a:rPr lang="en-US" baseline="0" dirty="0" smtClean="0"/>
              <a:t> that indicate which side of the surface points toward the outside of the surface that it represents.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7F3A1243-00B4-F04C-9060-9BD25731BC65}" type="slidenum">
              <a:rPr lang="en-US" smtClean="0"/>
              <a:t>21</a:t>
            </a:fld>
            <a:endParaRPr lang="en-US"/>
          </a:p>
        </p:txBody>
      </p:sp>
    </p:spTree>
    <p:extLst>
      <p:ext uri="{BB962C8B-B14F-4D97-AF65-F5344CB8AC3E}">
        <p14:creationId xmlns:p14="http://schemas.microsoft.com/office/powerpoint/2010/main" val="4231935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7F3A1243-00B4-F04C-9060-9BD25731BC65}" type="slidenum">
              <a:rPr lang="en-US" smtClean="0"/>
              <a:t>22</a:t>
            </a:fld>
            <a:endParaRPr lang="en-US"/>
          </a:p>
        </p:txBody>
      </p:sp>
    </p:spTree>
    <p:extLst>
      <p:ext uri="{BB962C8B-B14F-4D97-AF65-F5344CB8AC3E}">
        <p14:creationId xmlns:p14="http://schemas.microsoft.com/office/powerpoint/2010/main" val="3753846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If we delete some of the faces of this CAD</a:t>
            </a:r>
            <a:r>
              <a:rPr lang="en-US" baseline="0" dirty="0" smtClean="0"/>
              <a:t> surface, we can see that the model of this boat is really just a shell. </a:t>
            </a:r>
            <a:r>
              <a:rPr lang="en-US" b="1" baseline="0" dirty="0" smtClean="0"/>
              <a:t>If we look</a:t>
            </a:r>
            <a:r>
              <a:rPr lang="en-US" baseline="0" dirty="0" smtClean="0"/>
              <a:t> at the surface </a:t>
            </a:r>
            <a:r>
              <a:rPr lang="en-US" baseline="0" dirty="0" err="1" smtClean="0"/>
              <a:t>normals</a:t>
            </a:r>
            <a:r>
              <a:rPr lang="en-US" baseline="0" dirty="0" smtClean="0"/>
              <a:t> for this boat model, they all point outward—away from what would be the material of the real object.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7F3A1243-00B4-F04C-9060-9BD25731BC65}" type="slidenum">
              <a:rPr lang="en-US" smtClean="0"/>
              <a:t>23</a:t>
            </a:fld>
            <a:endParaRPr lang="en-US"/>
          </a:p>
        </p:txBody>
      </p:sp>
    </p:spTree>
    <p:extLst>
      <p:ext uri="{BB962C8B-B14F-4D97-AF65-F5344CB8AC3E}">
        <p14:creationId xmlns:p14="http://schemas.microsoft.com/office/powerpoint/2010/main" val="2863144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way, you’ll end up with a clean model with a single surface in the tree, ready to work with.</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It’s worth noting that usually you don’t need to groom a model like this—but it’s important to know how when the need does arise.</a:t>
            </a:r>
          </a:p>
        </p:txBody>
      </p:sp>
      <p:sp>
        <p:nvSpPr>
          <p:cNvPr id="4" name="Slide Number Placeholder 3"/>
          <p:cNvSpPr>
            <a:spLocks noGrp="1"/>
          </p:cNvSpPr>
          <p:nvPr>
            <p:ph type="sldNum" sz="quarter" idx="10"/>
          </p:nvPr>
        </p:nvSpPr>
        <p:spPr/>
        <p:txBody>
          <a:bodyPr/>
          <a:lstStyle/>
          <a:p>
            <a:fld id="{7F3A1243-00B4-F04C-9060-9BD25731BC65}" type="slidenum">
              <a:rPr lang="en-US" smtClean="0"/>
              <a:t>24</a:t>
            </a:fld>
            <a:endParaRPr lang="en-US"/>
          </a:p>
        </p:txBody>
      </p:sp>
    </p:spTree>
    <p:extLst>
      <p:ext uri="{BB962C8B-B14F-4D97-AF65-F5344CB8AC3E}">
        <p14:creationId xmlns:p14="http://schemas.microsoft.com/office/powerpoint/2010/main" val="1232722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To find the</a:t>
            </a:r>
            <a:r>
              <a:rPr lang="en-US" baseline="0" dirty="0" smtClean="0"/>
              <a:t> point of contact, </a:t>
            </a:r>
            <a:r>
              <a:rPr lang="en-US" dirty="0" smtClean="0"/>
              <a:t>SA first finds</a:t>
            </a:r>
            <a:r>
              <a:rPr lang="en-US" baseline="0" dirty="0" smtClean="0"/>
              <a:t> the </a:t>
            </a:r>
            <a:r>
              <a:rPr lang="en-US" b="1" baseline="0" dirty="0" smtClean="0"/>
              <a:t>closest point</a:t>
            </a:r>
            <a:r>
              <a:rPr lang="en-US" baseline="0" dirty="0" smtClean="0"/>
              <a:t> on the design surface to the measured point. This is referred to as the </a:t>
            </a:r>
            <a:r>
              <a:rPr lang="en-US" b="1" baseline="0" dirty="0" smtClean="0"/>
              <a:t>“Projected Point”</a:t>
            </a:r>
            <a:r>
              <a:rPr lang="en-US" baseline="0" dirty="0" smtClean="0"/>
              <a:t>. As it turns out, geometrically the </a:t>
            </a:r>
            <a:r>
              <a:rPr lang="en-US" b="1" baseline="0" dirty="0" smtClean="0"/>
              <a:t>line from</a:t>
            </a:r>
            <a:r>
              <a:rPr lang="en-US" baseline="0" dirty="0" smtClean="0"/>
              <a:t> this point through the recorded point is perpendicular to the design surface,</a:t>
            </a:r>
            <a:r>
              <a:rPr lang="en-US" baseline="0" dirty="0" smtClean="0">
                <a:sym typeface="Wingdings" panose="05000000000000000000" pitchFamily="2" charset="2"/>
              </a:rPr>
              <a:t> and no point on the design surface is closer to the recorded point than the projected point.</a:t>
            </a:r>
            <a:endParaRPr lang="en-US" dirty="0" smtClean="0"/>
          </a:p>
          <a:p>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t>25</a:t>
            </a:fld>
            <a:endParaRPr lang="en-US"/>
          </a:p>
        </p:txBody>
      </p:sp>
    </p:spTree>
    <p:extLst>
      <p:ext uri="{BB962C8B-B14F-4D97-AF65-F5344CB8AC3E}">
        <p14:creationId xmlns:p14="http://schemas.microsoft.com/office/powerpoint/2010/main" val="2709404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Vector</a:t>
            </a:r>
            <a:r>
              <a:rPr lang="en-US" baseline="0" dirty="0" smtClean="0"/>
              <a:t> layout options are built on creation</a:t>
            </a:r>
          </a:p>
          <a:p>
            <a:endParaRPr lang="en-US" baseline="0" dirty="0" smtClean="0"/>
          </a:p>
          <a:p>
            <a:r>
              <a:rPr lang="en-US" baseline="0" dirty="0" smtClean="0"/>
              <a:t>Contact points can also be build here</a:t>
            </a:r>
          </a:p>
          <a:p>
            <a:endParaRPr lang="en-US" baseline="0" dirty="0" smtClean="0"/>
          </a:p>
          <a:p>
            <a:r>
              <a:rPr lang="en-US" baseline="0" dirty="0" smtClean="0"/>
              <a:t>Ignore Edge projections / Probe Offsets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26</a:t>
            </a:fld>
            <a:endParaRPr lang="en-US"/>
          </a:p>
        </p:txBody>
      </p:sp>
    </p:spTree>
    <p:extLst>
      <p:ext uri="{BB962C8B-B14F-4D97-AF65-F5344CB8AC3E}">
        <p14:creationId xmlns:p14="http://schemas.microsoft.com/office/powerpoint/2010/main" val="2817473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F3A1243-00B4-F04C-9060-9BD25731BC65}" type="slidenum">
              <a:rPr lang="en-US" smtClean="0"/>
              <a:t>27</a:t>
            </a:fld>
            <a:endParaRPr lang="en-US"/>
          </a:p>
        </p:txBody>
      </p:sp>
    </p:spTree>
    <p:extLst>
      <p:ext uri="{BB962C8B-B14F-4D97-AF65-F5344CB8AC3E}">
        <p14:creationId xmlns:p14="http://schemas.microsoft.com/office/powerpoint/2010/main" val="42175669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SA Toolkit contains five tabs that provide convenient access to a number of useful SA tools. These tabs include: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GD&amp;T </a:t>
            </a:r>
            <a:r>
              <a:rPr lang="en-US" b="0" baseline="0" dirty="0" smtClean="0"/>
              <a:t>contains tools for creating GD&amp;T checks from CAD surfaces, primitive objects, or directly from points.</a:t>
            </a: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Relationships </a:t>
            </a:r>
            <a:r>
              <a:rPr lang="en-US" b="0" baseline="0" dirty="0" smtClean="0"/>
              <a:t>tab contains tools for quickly creating various types of relationships.</a:t>
            </a: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Inspection </a:t>
            </a:r>
            <a:r>
              <a:rPr lang="en-US" b="0" baseline="0" dirty="0" smtClean="0"/>
              <a:t>tab allows you access to a list of inspection-ready items with buttons for advancing through the inspection.</a:t>
            </a: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Analysis </a:t>
            </a:r>
            <a:r>
              <a:rPr lang="en-US" b="0" baseline="0" dirty="0" smtClean="0"/>
              <a:t>allows one-click access to many analysis tools.</a:t>
            </a: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Reporting </a:t>
            </a:r>
            <a:r>
              <a:rPr lang="en-US" b="0" baseline="0" dirty="0" smtClean="0"/>
              <a:t>contains buttons for creating reports, dimensions, and callouts.</a:t>
            </a:r>
            <a:endParaRPr lang="en-US" b="1" dirty="0"/>
          </a:p>
        </p:txBody>
      </p:sp>
      <p:sp>
        <p:nvSpPr>
          <p:cNvPr id="4" name="Slide Number Placeholder 3"/>
          <p:cNvSpPr>
            <a:spLocks noGrp="1"/>
          </p:cNvSpPr>
          <p:nvPr>
            <p:ph type="sldNum" sz="quarter" idx="10"/>
          </p:nvPr>
        </p:nvSpPr>
        <p:spPr/>
        <p:txBody>
          <a:bodyPr/>
          <a:lstStyle/>
          <a:p>
            <a:fld id="{7F3A1243-00B4-F04C-9060-9BD25731BC65}" type="slidenum">
              <a:rPr lang="en-US" smtClean="0"/>
              <a:t>28</a:t>
            </a:fld>
            <a:endParaRPr lang="en-US"/>
          </a:p>
        </p:txBody>
      </p:sp>
    </p:spTree>
    <p:extLst>
      <p:ext uri="{BB962C8B-B14F-4D97-AF65-F5344CB8AC3E}">
        <p14:creationId xmlns:p14="http://schemas.microsoft.com/office/powerpoint/2010/main" val="31069680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relationships tab enables one-click definition of features (defined by</a:t>
            </a:r>
            <a:r>
              <a:rPr lang="en-US" baseline="0" dirty="0" smtClean="0"/>
              <a:t> CAD or using primitive geometry) primed for easy inspection using geometry relationships, with or without projection planes. Other relationships can be easily defined as well. </a:t>
            </a:r>
          </a:p>
          <a:p>
            <a:endParaRPr lang="en-US" baseline="0" dirty="0" smtClean="0"/>
          </a:p>
          <a:p>
            <a:r>
              <a:rPr lang="en-US" baseline="0" dirty="0" smtClean="0"/>
              <a:t>The relationships tab is divided into five sections: </a:t>
            </a:r>
          </a:p>
          <a:p>
            <a:endParaRPr lang="en-US" baseline="0" dirty="0" smtClean="0"/>
          </a:p>
          <a:p>
            <a:r>
              <a:rPr lang="en-US" baseline="0" dirty="0" smtClean="0"/>
              <a:t>Projection Plane: define/select projection planes. </a:t>
            </a:r>
          </a:p>
          <a:p>
            <a:r>
              <a:rPr lang="en-US" baseline="0" dirty="0" smtClean="0"/>
              <a:t>Name: Control name of relationship.</a:t>
            </a:r>
          </a:p>
          <a:p>
            <a:r>
              <a:rPr lang="en-US" baseline="0" dirty="0" smtClean="0"/>
              <a:t>Geometry: dynamic geometry fitting.</a:t>
            </a:r>
          </a:p>
          <a:p>
            <a:r>
              <a:rPr lang="en-US" baseline="0" dirty="0" smtClean="0"/>
              <a:t>Compare to Nominal: fit and compare geometry to a specified nominal geometry.</a:t>
            </a:r>
          </a:p>
          <a:p>
            <a:r>
              <a:rPr lang="en-US" baseline="0" dirty="0" smtClean="0"/>
              <a:t>Other: All other relationship types.</a:t>
            </a:r>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t>29</a:t>
            </a:fld>
            <a:endParaRPr lang="en-US"/>
          </a:p>
        </p:txBody>
      </p:sp>
    </p:spTree>
    <p:extLst>
      <p:ext uri="{BB962C8B-B14F-4D97-AF65-F5344CB8AC3E}">
        <p14:creationId xmlns:p14="http://schemas.microsoft.com/office/powerpoint/2010/main" val="28736370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relationships tab enables one-click definition of features (defined by</a:t>
            </a:r>
            <a:r>
              <a:rPr lang="en-US" baseline="0" dirty="0" smtClean="0"/>
              <a:t> CAD or using primitive geometry) primed for easy inspection using geometry relationships, with or without projection planes. Other relationships can be easily defined as well. </a:t>
            </a:r>
          </a:p>
          <a:p>
            <a:endParaRPr lang="en-US" baseline="0" dirty="0" smtClean="0"/>
          </a:p>
          <a:p>
            <a:r>
              <a:rPr lang="en-US" baseline="0" dirty="0" smtClean="0"/>
              <a:t>The relationships tab is divided into five sections: </a:t>
            </a:r>
          </a:p>
          <a:p>
            <a:endParaRPr lang="en-US" baseline="0" dirty="0" smtClean="0"/>
          </a:p>
          <a:p>
            <a:r>
              <a:rPr lang="en-US" baseline="0" dirty="0" smtClean="0"/>
              <a:t>Projection Plane: define/select projection planes. </a:t>
            </a:r>
          </a:p>
          <a:p>
            <a:r>
              <a:rPr lang="en-US" baseline="0" dirty="0" smtClean="0"/>
              <a:t>Name: Control name of relationship.</a:t>
            </a:r>
          </a:p>
          <a:p>
            <a:r>
              <a:rPr lang="en-US" baseline="0" dirty="0" smtClean="0"/>
              <a:t>Geometry: dynamic geometry fitting.</a:t>
            </a:r>
          </a:p>
          <a:p>
            <a:r>
              <a:rPr lang="en-US" baseline="0" dirty="0" smtClean="0"/>
              <a:t>Compare to Nominal: fit and compare geometry to a specified nominal geometry.</a:t>
            </a:r>
          </a:p>
          <a:p>
            <a:r>
              <a:rPr lang="en-US" baseline="0" dirty="0" smtClean="0"/>
              <a:t>Other: All other relationship types.</a:t>
            </a:r>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t>30</a:t>
            </a:fld>
            <a:endParaRPr lang="en-US"/>
          </a:p>
        </p:txBody>
      </p:sp>
    </p:spTree>
    <p:extLst>
      <p:ext uri="{BB962C8B-B14F-4D97-AF65-F5344CB8AC3E}">
        <p14:creationId xmlns:p14="http://schemas.microsoft.com/office/powerpoint/2010/main" val="1750950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purpose of this class is to teach with the toolkit and leave the menus untouched. This should provide a new perspective for those who know SA and lead with out best foot forward for those who do not. </a:t>
            </a:r>
          </a:p>
          <a:p>
            <a:endParaRPr lang="en-US" baseline="0" dirty="0" smtClean="0"/>
          </a:p>
          <a:p>
            <a:r>
              <a:rPr lang="en-US" baseline="0" dirty="0" smtClean="0"/>
              <a:t>…But first lets make sure everyone has some basics.</a:t>
            </a:r>
          </a:p>
        </p:txBody>
      </p:sp>
      <p:sp>
        <p:nvSpPr>
          <p:cNvPr id="4" name="Slide Number Placeholder 3"/>
          <p:cNvSpPr>
            <a:spLocks noGrp="1"/>
          </p:cNvSpPr>
          <p:nvPr>
            <p:ph type="sldNum" sz="quarter" idx="10"/>
          </p:nvPr>
        </p:nvSpPr>
        <p:spPr/>
        <p:txBody>
          <a:bodyPr/>
          <a:lstStyle/>
          <a:p>
            <a:fld id="{7F3A1243-00B4-F04C-9060-9BD25731BC65}" type="slidenum">
              <a:rPr lang="en-US" smtClean="0"/>
              <a:t>3</a:t>
            </a:fld>
            <a:endParaRPr lang="en-US"/>
          </a:p>
        </p:txBody>
      </p:sp>
    </p:spTree>
    <p:extLst>
      <p:ext uri="{BB962C8B-B14F-4D97-AF65-F5344CB8AC3E}">
        <p14:creationId xmlns:p14="http://schemas.microsoft.com/office/powerpoint/2010/main" val="30158979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Format your vectors for Effect</a:t>
            </a:r>
          </a:p>
          <a:p>
            <a:endParaRPr lang="en-US" dirty="0" smtClean="0"/>
          </a:p>
          <a:p>
            <a:pPr lvl="1"/>
            <a:r>
              <a:rPr lang="en-US" dirty="0" smtClean="0"/>
              <a:t>Vector Type</a:t>
            </a:r>
            <a:endParaRPr lang="en-US" baseline="0" dirty="0" smtClean="0"/>
          </a:p>
          <a:p>
            <a:pPr lvl="1"/>
            <a:r>
              <a:rPr lang="en-US" baseline="0" dirty="0" smtClean="0"/>
              <a:t>Vector Magnitude / size</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31</a:t>
            </a:fld>
            <a:endParaRPr lang="en-US"/>
          </a:p>
        </p:txBody>
      </p:sp>
    </p:spTree>
    <p:extLst>
      <p:ext uri="{BB962C8B-B14F-4D97-AF65-F5344CB8AC3E}">
        <p14:creationId xmlns:p14="http://schemas.microsoft.com/office/powerpoint/2010/main" val="48842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Format your vectors for Effect</a:t>
            </a:r>
          </a:p>
          <a:p>
            <a:endParaRPr lang="en-US" dirty="0" smtClean="0"/>
          </a:p>
          <a:p>
            <a:pPr lvl="1"/>
            <a:r>
              <a:rPr lang="en-US" dirty="0" smtClean="0"/>
              <a:t>Vector Tolerance</a:t>
            </a:r>
            <a:endParaRPr lang="en-US" baseline="0" dirty="0" smtClean="0"/>
          </a:p>
          <a:p>
            <a:pPr lvl="1"/>
            <a:r>
              <a:rPr lang="en-US" baseline="0" dirty="0" smtClean="0"/>
              <a:t>Vector Colorization / Tolerance Scheme / Color Bar</a:t>
            </a:r>
          </a:p>
          <a:p>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32</a:t>
            </a:fld>
            <a:endParaRPr lang="en-US"/>
          </a:p>
        </p:txBody>
      </p:sp>
    </p:spTree>
    <p:extLst>
      <p:ext uri="{BB962C8B-B14F-4D97-AF65-F5344CB8AC3E}">
        <p14:creationId xmlns:p14="http://schemas.microsoft.com/office/powerpoint/2010/main" val="25019746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Display Colors appear in tabular data</a:t>
            </a:r>
          </a:p>
          <a:p>
            <a:endParaRPr lang="en-US" dirty="0" smtClean="0"/>
          </a:p>
          <a:p>
            <a:pPr lvl="1"/>
            <a:r>
              <a:rPr lang="en-US" dirty="0" smtClean="0"/>
              <a:t>Magnitude</a:t>
            </a:r>
            <a:r>
              <a:rPr lang="en-US" baseline="0" dirty="0" smtClean="0"/>
              <a:t> displays Pass / Fail </a:t>
            </a:r>
          </a:p>
          <a:p>
            <a:endParaRPr lang="en-US" baseline="0" dirty="0" smtClean="0"/>
          </a:p>
          <a:p>
            <a:pPr lvl="1"/>
            <a:r>
              <a:rPr lang="en-US" baseline="0" dirty="0" smtClean="0"/>
              <a:t>Colorization column show relative deviation</a:t>
            </a:r>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33</a:t>
            </a:fld>
            <a:endParaRPr lang="en-US"/>
          </a:p>
        </p:txBody>
      </p:sp>
    </p:spTree>
    <p:extLst>
      <p:ext uri="{BB962C8B-B14F-4D97-AF65-F5344CB8AC3E}">
        <p14:creationId xmlns:p14="http://schemas.microsoft.com/office/powerpoint/2010/main" val="35123778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Demo</a:t>
            </a:r>
            <a:r>
              <a:rPr lang="en-US" baseline="0" dirty="0" smtClean="0"/>
              <a:t>1_ Simple Relationships:</a:t>
            </a:r>
          </a:p>
          <a:p>
            <a:endParaRPr lang="en-US" baseline="0" dirty="0" smtClean="0"/>
          </a:p>
          <a:p>
            <a:r>
              <a:rPr lang="en-US" baseline="0" dirty="0" smtClean="0"/>
              <a:t>Build a groups to objects relationship</a:t>
            </a:r>
          </a:p>
          <a:p>
            <a:r>
              <a:rPr lang="en-US" baseline="0" dirty="0" smtClean="0"/>
              <a:t>Show how the vectors update</a:t>
            </a:r>
          </a:p>
          <a:p>
            <a:r>
              <a:rPr lang="en-US" baseline="0" dirty="0" smtClean="0"/>
              <a:t>Relationship alignment</a:t>
            </a:r>
          </a:p>
          <a:p>
            <a:r>
              <a:rPr lang="en-US" baseline="0" dirty="0" smtClean="0"/>
              <a:t>Adjust the relationship properties </a:t>
            </a:r>
          </a:p>
          <a:p>
            <a:r>
              <a:rPr lang="en-US" baseline="0" dirty="0" smtClean="0"/>
              <a:t>    For tolerance</a:t>
            </a:r>
          </a:p>
          <a:p>
            <a:r>
              <a:rPr lang="en-US" baseline="0" dirty="0" smtClean="0"/>
              <a:t>    For visualization</a:t>
            </a:r>
          </a:p>
          <a:p>
            <a:endParaRPr lang="en-US" baseline="0" dirty="0" smtClean="0"/>
          </a:p>
        </p:txBody>
      </p:sp>
      <p:sp>
        <p:nvSpPr>
          <p:cNvPr id="4" name="Slide Number Placeholder 3"/>
          <p:cNvSpPr>
            <a:spLocks noGrp="1"/>
          </p:cNvSpPr>
          <p:nvPr>
            <p:ph type="sldNum" sz="quarter" idx="10"/>
          </p:nvPr>
        </p:nvSpPr>
        <p:spPr/>
        <p:txBody>
          <a:bodyPr/>
          <a:lstStyle/>
          <a:p>
            <a:fld id="{977E1081-F332-4F14-B61E-E977D8FF6E51}" type="slidenum">
              <a:rPr lang="en-US" smtClean="0"/>
              <a:pPr/>
              <a:t>34</a:t>
            </a:fld>
            <a:endParaRPr lang="en-US"/>
          </a:p>
        </p:txBody>
      </p:sp>
    </p:spTree>
    <p:extLst>
      <p:ext uri="{BB962C8B-B14F-4D97-AF65-F5344CB8AC3E}">
        <p14:creationId xmlns:p14="http://schemas.microsoft.com/office/powerpoint/2010/main" val="17668995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 should also understand that primitive geometry such as planes, cylinders, </a:t>
            </a:r>
            <a:r>
              <a:rPr lang="en-US" baseline="0" dirty="0" err="1" smtClean="0"/>
              <a:t>paraboloids</a:t>
            </a:r>
            <a:r>
              <a:rPr lang="en-US" baseline="0" dirty="0" smtClean="0"/>
              <a:t>, lines, and cones are infinite.</a:t>
            </a:r>
          </a:p>
          <a:p>
            <a:endParaRPr lang="en-US" baseline="0" dirty="0" smtClean="0"/>
          </a:p>
          <a:p>
            <a:r>
              <a:rPr lang="en-US" baseline="0" dirty="0" smtClean="0"/>
              <a:t>For example, we draw the boundaries of a plan in the graphical view so that you can see it. But the plane really extends infinitely in two dimensions. What this means is that if I have a measured point way off to the side of the drawn boundary of a plane, and I ask SA how far the measurement is from the plane, it’s going to tell me this distance—not the distance to the edge of the drawn plane.</a:t>
            </a:r>
          </a:p>
          <a:p>
            <a:endParaRPr lang="en-US" baseline="0" dirty="0" smtClean="0"/>
          </a:p>
          <a:p>
            <a:r>
              <a:rPr lang="en-US" baseline="0" dirty="0" smtClean="0"/>
              <a:t>Likewise, lines and cylinders are infinite in length, and </a:t>
            </a:r>
            <a:r>
              <a:rPr lang="en-US" baseline="0" dirty="0" err="1" smtClean="0"/>
              <a:t>paraboloids</a:t>
            </a:r>
            <a:r>
              <a:rPr lang="en-US" baseline="0" dirty="0" smtClean="0"/>
              <a:t> and cones extend infinitely in one direction.</a:t>
            </a:r>
          </a:p>
        </p:txBody>
      </p:sp>
      <p:sp>
        <p:nvSpPr>
          <p:cNvPr id="4" name="Slide Number Placeholder 3"/>
          <p:cNvSpPr>
            <a:spLocks noGrp="1"/>
          </p:cNvSpPr>
          <p:nvPr>
            <p:ph type="sldNum" sz="quarter" idx="10"/>
          </p:nvPr>
        </p:nvSpPr>
        <p:spPr/>
        <p:txBody>
          <a:bodyPr/>
          <a:lstStyle/>
          <a:p>
            <a:fld id="{7F3A1243-00B4-F04C-9060-9BD25731BC65}" type="slidenum">
              <a:rPr lang="en-US" smtClean="0"/>
              <a:t>35</a:t>
            </a:fld>
            <a:endParaRPr lang="en-US"/>
          </a:p>
        </p:txBody>
      </p:sp>
    </p:spTree>
    <p:extLst>
      <p:ext uri="{BB962C8B-B14F-4D97-AF65-F5344CB8AC3E}">
        <p14:creationId xmlns:p14="http://schemas.microsoft.com/office/powerpoint/2010/main" val="37853759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relationships tab enables one-click definition of features (defined by</a:t>
            </a:r>
            <a:r>
              <a:rPr lang="en-US" baseline="0" dirty="0" smtClean="0"/>
              <a:t> CAD or using primitive geometry) primed for easy inspection using geometry relationships, with or without projection planes. Other relationships can be easily defined as well. </a:t>
            </a:r>
          </a:p>
          <a:p>
            <a:endParaRPr lang="en-US" baseline="0" dirty="0" smtClean="0"/>
          </a:p>
          <a:p>
            <a:r>
              <a:rPr lang="en-US" baseline="0" dirty="0" smtClean="0"/>
              <a:t>The relationships tab is divided into five sections: </a:t>
            </a:r>
          </a:p>
          <a:p>
            <a:endParaRPr lang="en-US" baseline="0" dirty="0" smtClean="0"/>
          </a:p>
          <a:p>
            <a:r>
              <a:rPr lang="en-US" baseline="0" dirty="0" smtClean="0"/>
              <a:t>Projection Plane: define/select projection planes. </a:t>
            </a:r>
          </a:p>
          <a:p>
            <a:r>
              <a:rPr lang="en-US" baseline="0" dirty="0" smtClean="0"/>
              <a:t>Name: Control name of relationship.</a:t>
            </a:r>
          </a:p>
          <a:p>
            <a:r>
              <a:rPr lang="en-US" baseline="0" dirty="0" smtClean="0"/>
              <a:t>Geometry: dynamic geometry fitting.</a:t>
            </a:r>
          </a:p>
          <a:p>
            <a:r>
              <a:rPr lang="en-US" baseline="0" dirty="0" smtClean="0"/>
              <a:t>Compare to Nominal: fit and compare geometry to a specified nominal geometry.</a:t>
            </a:r>
          </a:p>
          <a:p>
            <a:r>
              <a:rPr lang="en-US" baseline="0" dirty="0" smtClean="0"/>
              <a:t>Other: All other relationship types.</a:t>
            </a:r>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t>36</a:t>
            </a:fld>
            <a:endParaRPr lang="en-US"/>
          </a:p>
        </p:txBody>
      </p:sp>
    </p:spTree>
    <p:extLst>
      <p:ext uri="{BB962C8B-B14F-4D97-AF65-F5344CB8AC3E}">
        <p14:creationId xmlns:p14="http://schemas.microsoft.com/office/powerpoint/2010/main" val="34554275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relationships tab enables one-click definition of features (defined by</a:t>
            </a:r>
            <a:r>
              <a:rPr lang="en-US" baseline="0" dirty="0" smtClean="0"/>
              <a:t> CAD or using primitive geometry) primed for easy inspection using geometry relationships, with or without projection planes. Other relationships can be easily defined as well. </a:t>
            </a:r>
          </a:p>
          <a:p>
            <a:endParaRPr lang="en-US" baseline="0" dirty="0" smtClean="0"/>
          </a:p>
          <a:p>
            <a:r>
              <a:rPr lang="en-US" baseline="0" dirty="0" smtClean="0"/>
              <a:t>The relationships tab is divided into five sections: </a:t>
            </a:r>
          </a:p>
          <a:p>
            <a:endParaRPr lang="en-US" baseline="0" dirty="0" smtClean="0"/>
          </a:p>
          <a:p>
            <a:r>
              <a:rPr lang="en-US" baseline="0" dirty="0" smtClean="0"/>
              <a:t>Projection Plane: define/select projection planes. </a:t>
            </a:r>
          </a:p>
          <a:p>
            <a:r>
              <a:rPr lang="en-US" baseline="0" dirty="0" smtClean="0"/>
              <a:t>Name: Control name of relationship.</a:t>
            </a:r>
          </a:p>
          <a:p>
            <a:r>
              <a:rPr lang="en-US" baseline="0" dirty="0" smtClean="0"/>
              <a:t>Geometry: dynamic geometry fitting.</a:t>
            </a:r>
          </a:p>
          <a:p>
            <a:r>
              <a:rPr lang="en-US" baseline="0" dirty="0" smtClean="0"/>
              <a:t>Compare to Nominal: fit and compare geometry to a specified nominal geometry.</a:t>
            </a:r>
          </a:p>
          <a:p>
            <a:r>
              <a:rPr lang="en-US" baseline="0" dirty="0" smtClean="0"/>
              <a:t>Other: All other relationship types.</a:t>
            </a:r>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t>37</a:t>
            </a:fld>
            <a:endParaRPr lang="en-US"/>
          </a:p>
        </p:txBody>
      </p:sp>
    </p:spTree>
    <p:extLst>
      <p:ext uri="{BB962C8B-B14F-4D97-AF65-F5344CB8AC3E}">
        <p14:creationId xmlns:p14="http://schemas.microsoft.com/office/powerpoint/2010/main" val="42416812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relationships tab enables one-click definition of features (defined by</a:t>
            </a:r>
            <a:r>
              <a:rPr lang="en-US" baseline="0" dirty="0" smtClean="0"/>
              <a:t> CAD or using primitive geometry) primed for easy inspection using geometry relationships, with or without projection planes. Other relationships can be easily defined as well. </a:t>
            </a:r>
          </a:p>
          <a:p>
            <a:endParaRPr lang="en-US" baseline="0" dirty="0" smtClean="0"/>
          </a:p>
          <a:p>
            <a:r>
              <a:rPr lang="en-US" baseline="0" dirty="0" smtClean="0"/>
              <a:t>The relationships tab is divided into five sections: </a:t>
            </a:r>
          </a:p>
          <a:p>
            <a:endParaRPr lang="en-US" baseline="0" dirty="0" smtClean="0"/>
          </a:p>
          <a:p>
            <a:r>
              <a:rPr lang="en-US" baseline="0" dirty="0" smtClean="0"/>
              <a:t>Projection Plane: define/select projection planes. </a:t>
            </a:r>
          </a:p>
          <a:p>
            <a:r>
              <a:rPr lang="en-US" baseline="0" dirty="0" smtClean="0"/>
              <a:t>Name: Control name of relationship.</a:t>
            </a:r>
          </a:p>
          <a:p>
            <a:r>
              <a:rPr lang="en-US" baseline="0" dirty="0" smtClean="0"/>
              <a:t>Geometry: dynamic geometry fitting.</a:t>
            </a:r>
          </a:p>
          <a:p>
            <a:r>
              <a:rPr lang="en-US" baseline="0" dirty="0" smtClean="0"/>
              <a:t>Compare to Nominal: fit and compare geometry to a specified nominal geometry.</a:t>
            </a:r>
          </a:p>
          <a:p>
            <a:r>
              <a:rPr lang="en-US" baseline="0" dirty="0" smtClean="0"/>
              <a:t>Other: All other relationship types.</a:t>
            </a:r>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t>38</a:t>
            </a:fld>
            <a:endParaRPr lang="en-US"/>
          </a:p>
        </p:txBody>
      </p:sp>
    </p:spTree>
    <p:extLst>
      <p:ext uri="{BB962C8B-B14F-4D97-AF65-F5344CB8AC3E}">
        <p14:creationId xmlns:p14="http://schemas.microsoft.com/office/powerpoint/2010/main" val="4538210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relationships tab enables one-click definition of features (defined by</a:t>
            </a:r>
            <a:r>
              <a:rPr lang="en-US" baseline="0" dirty="0" smtClean="0"/>
              <a:t> CAD or using primitive geometry) primed for easy inspection using geometry relationships, with or without projection planes. Other relationships can be easily defined as well. </a:t>
            </a:r>
          </a:p>
          <a:p>
            <a:endParaRPr lang="en-US" baseline="0" dirty="0" smtClean="0"/>
          </a:p>
          <a:p>
            <a:r>
              <a:rPr lang="en-US" baseline="0" dirty="0" smtClean="0"/>
              <a:t>The relationships tab is divided into five sections: </a:t>
            </a:r>
          </a:p>
          <a:p>
            <a:endParaRPr lang="en-US" baseline="0" dirty="0" smtClean="0"/>
          </a:p>
          <a:p>
            <a:r>
              <a:rPr lang="en-US" baseline="0" dirty="0" smtClean="0"/>
              <a:t>Projection Plane: define/select projection planes. </a:t>
            </a:r>
          </a:p>
          <a:p>
            <a:r>
              <a:rPr lang="en-US" baseline="0" dirty="0" smtClean="0"/>
              <a:t>Name: Control name of relationship.</a:t>
            </a:r>
          </a:p>
          <a:p>
            <a:r>
              <a:rPr lang="en-US" baseline="0" dirty="0" smtClean="0"/>
              <a:t>Geometry: dynamic geometry fitting.</a:t>
            </a:r>
          </a:p>
          <a:p>
            <a:r>
              <a:rPr lang="en-US" baseline="0" dirty="0" smtClean="0"/>
              <a:t>Compare to Nominal: fit and compare geometry to a specified nominal geometry.</a:t>
            </a:r>
          </a:p>
          <a:p>
            <a:r>
              <a:rPr lang="en-US" baseline="0" dirty="0" smtClean="0"/>
              <a:t>Other: All other relationship types.</a:t>
            </a:r>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t>39</a:t>
            </a:fld>
            <a:endParaRPr lang="en-US"/>
          </a:p>
        </p:txBody>
      </p:sp>
    </p:spTree>
    <p:extLst>
      <p:ext uri="{BB962C8B-B14F-4D97-AF65-F5344CB8AC3E}">
        <p14:creationId xmlns:p14="http://schemas.microsoft.com/office/powerpoint/2010/main" val="8043082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way that SA figures out which side is the inside of a surface is by looking at its </a:t>
            </a:r>
            <a:r>
              <a:rPr lang="en-US" b="1" dirty="0" smtClean="0"/>
              <a:t>surface normal</a:t>
            </a:r>
            <a:r>
              <a:rPr lang="en-US" dirty="0" smtClean="0"/>
              <a:t> direction. Every surface and geometric</a:t>
            </a:r>
            <a:r>
              <a:rPr lang="en-US" baseline="0" dirty="0" smtClean="0"/>
              <a:t> feature in SA has surface </a:t>
            </a:r>
            <a:r>
              <a:rPr lang="en-US" baseline="0" dirty="0" err="1" smtClean="0"/>
              <a:t>normals</a:t>
            </a:r>
            <a:r>
              <a:rPr lang="en-US" baseline="0" dirty="0" smtClean="0"/>
              <a:t> that indicate which side of the surface points toward the outside of the surface that it represents.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7F3A1243-00B4-F04C-9060-9BD25731BC65}" type="slidenum">
              <a:rPr lang="en-US" smtClean="0"/>
              <a:t>40</a:t>
            </a:fld>
            <a:endParaRPr lang="en-US"/>
          </a:p>
        </p:txBody>
      </p:sp>
    </p:spTree>
    <p:extLst>
      <p:ext uri="{BB962C8B-B14F-4D97-AF65-F5344CB8AC3E}">
        <p14:creationId xmlns:p14="http://schemas.microsoft.com/office/powerpoint/2010/main" val="1378925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any</a:t>
            </a:r>
            <a:r>
              <a:rPr lang="en-US" baseline="0" dirty="0" smtClean="0"/>
              <a:t> one time when working in SA, there is always an</a:t>
            </a:r>
          </a:p>
          <a:p>
            <a:endParaRPr lang="en-US" baseline="0" dirty="0" smtClean="0"/>
          </a:p>
          <a:p>
            <a:r>
              <a:rPr lang="en-US" baseline="0" dirty="0" smtClean="0">
                <a:sym typeface="Wingdings" panose="05000000000000000000" pitchFamily="2" charset="2"/>
              </a:rPr>
              <a:t></a:t>
            </a:r>
            <a:r>
              <a:rPr lang="en-US" baseline="0" dirty="0" smtClean="0"/>
              <a:t>active or working coordinate frame. Any data that you view in SA is represented with respect to this coordinate frame, unless specified otherwise. The active coordinate frame is drawn with solid, three-dimensional arrows.</a:t>
            </a:r>
          </a:p>
          <a:p>
            <a:endParaRPr lang="en-US" baseline="0" dirty="0" smtClean="0"/>
          </a:p>
          <a:p>
            <a:r>
              <a:rPr lang="en-US" baseline="0" dirty="0" smtClean="0">
                <a:sym typeface="Wingdings" panose="05000000000000000000" pitchFamily="2" charset="2"/>
              </a:rPr>
              <a:t></a:t>
            </a:r>
            <a:r>
              <a:rPr lang="en-US" baseline="0" dirty="0" smtClean="0"/>
              <a:t>Any other coordinate frames are drawn as a stick-figure instead of the solid arrows.</a:t>
            </a:r>
          </a:p>
        </p:txBody>
      </p:sp>
      <p:sp>
        <p:nvSpPr>
          <p:cNvPr id="4" name="Slide Number Placeholder 3"/>
          <p:cNvSpPr>
            <a:spLocks noGrp="1"/>
          </p:cNvSpPr>
          <p:nvPr>
            <p:ph type="sldNum" sz="quarter" idx="10"/>
          </p:nvPr>
        </p:nvSpPr>
        <p:spPr/>
        <p:txBody>
          <a:bodyPr/>
          <a:lstStyle/>
          <a:p>
            <a:fld id="{7F3A1243-00B4-F04C-9060-9BD25731BC65}" type="slidenum">
              <a:rPr lang="en-US" smtClean="0"/>
              <a:t>4</a:t>
            </a:fld>
            <a:endParaRPr lang="en-US"/>
          </a:p>
        </p:txBody>
      </p:sp>
    </p:spTree>
    <p:extLst>
      <p:ext uri="{BB962C8B-B14F-4D97-AF65-F5344CB8AC3E}">
        <p14:creationId xmlns:p14="http://schemas.microsoft.com/office/powerpoint/2010/main" val="19645632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 should also understand that primitive geometry such as planes, cylinders, </a:t>
            </a:r>
            <a:r>
              <a:rPr lang="en-US" baseline="0" dirty="0" err="1" smtClean="0"/>
              <a:t>paraboloids</a:t>
            </a:r>
            <a:r>
              <a:rPr lang="en-US" baseline="0" dirty="0" smtClean="0"/>
              <a:t>, lines, and cones are infinite.</a:t>
            </a:r>
          </a:p>
          <a:p>
            <a:endParaRPr lang="en-US" baseline="0" dirty="0" smtClean="0"/>
          </a:p>
          <a:p>
            <a:r>
              <a:rPr lang="en-US" baseline="0" dirty="0" smtClean="0"/>
              <a:t>For example, we draw the boundaries of a plan in the graphical view so that you can see it. But the plane really extends infinitely in two dimensions. What this means is that if I have a measured point way off to the side of the drawn boundary of a plane, and I ask SA how far the measurement is from the plane, it’s going to tell me this distance—not the distance to the edge of the drawn plane.</a:t>
            </a:r>
          </a:p>
          <a:p>
            <a:endParaRPr lang="en-US" baseline="0" dirty="0" smtClean="0"/>
          </a:p>
          <a:p>
            <a:r>
              <a:rPr lang="en-US" baseline="0" dirty="0" smtClean="0"/>
              <a:t>Likewise, lines and cylinders are infinite in length, and </a:t>
            </a:r>
            <a:r>
              <a:rPr lang="en-US" baseline="0" dirty="0" err="1" smtClean="0"/>
              <a:t>paraboloids</a:t>
            </a:r>
            <a:r>
              <a:rPr lang="en-US" baseline="0" dirty="0" smtClean="0"/>
              <a:t> and cones extend infinitely in one direction.</a:t>
            </a:r>
          </a:p>
        </p:txBody>
      </p:sp>
      <p:sp>
        <p:nvSpPr>
          <p:cNvPr id="4" name="Slide Number Placeholder 3"/>
          <p:cNvSpPr>
            <a:spLocks noGrp="1"/>
          </p:cNvSpPr>
          <p:nvPr>
            <p:ph type="sldNum" sz="quarter" idx="10"/>
          </p:nvPr>
        </p:nvSpPr>
        <p:spPr/>
        <p:txBody>
          <a:bodyPr/>
          <a:lstStyle/>
          <a:p>
            <a:fld id="{7F3A1243-00B4-F04C-9060-9BD25731BC65}" type="slidenum">
              <a:rPr lang="en-US" smtClean="0"/>
              <a:t>41</a:t>
            </a:fld>
            <a:endParaRPr lang="en-US"/>
          </a:p>
        </p:txBody>
      </p:sp>
    </p:spTree>
    <p:extLst>
      <p:ext uri="{BB962C8B-B14F-4D97-AF65-F5344CB8AC3E}">
        <p14:creationId xmlns:p14="http://schemas.microsoft.com/office/powerpoint/2010/main" val="38851021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 should also understand that primitive geometry such as planes, cylinders, </a:t>
            </a:r>
            <a:r>
              <a:rPr lang="en-US" baseline="0" dirty="0" err="1" smtClean="0"/>
              <a:t>paraboloids</a:t>
            </a:r>
            <a:r>
              <a:rPr lang="en-US" baseline="0" dirty="0" smtClean="0"/>
              <a:t>, lines, and cones are infinite.</a:t>
            </a:r>
          </a:p>
          <a:p>
            <a:endParaRPr lang="en-US" baseline="0" dirty="0" smtClean="0"/>
          </a:p>
          <a:p>
            <a:r>
              <a:rPr lang="en-US" baseline="0" dirty="0" smtClean="0"/>
              <a:t>For example, we draw the boundaries of a plan in the graphical view so that you can see it. But the plane really extends infinitely in two dimensions. What this means is that if I have a measured point way off to the side of the drawn boundary of a plane, and I ask SA how far the measurement is from the plane, it’s going to tell me this distance—not the distance to the edge of the drawn plane.</a:t>
            </a:r>
          </a:p>
          <a:p>
            <a:endParaRPr lang="en-US" baseline="0" dirty="0" smtClean="0"/>
          </a:p>
          <a:p>
            <a:r>
              <a:rPr lang="en-US" baseline="0" dirty="0" smtClean="0"/>
              <a:t>Likewise, lines and cylinders are infinite in length, and </a:t>
            </a:r>
            <a:r>
              <a:rPr lang="en-US" baseline="0" dirty="0" err="1" smtClean="0"/>
              <a:t>paraboloids</a:t>
            </a:r>
            <a:r>
              <a:rPr lang="en-US" baseline="0" dirty="0" smtClean="0"/>
              <a:t> and cones extend infinitely in one direction.</a:t>
            </a:r>
          </a:p>
        </p:txBody>
      </p:sp>
      <p:sp>
        <p:nvSpPr>
          <p:cNvPr id="4" name="Slide Number Placeholder 3"/>
          <p:cNvSpPr>
            <a:spLocks noGrp="1"/>
          </p:cNvSpPr>
          <p:nvPr>
            <p:ph type="sldNum" sz="quarter" idx="10"/>
          </p:nvPr>
        </p:nvSpPr>
        <p:spPr/>
        <p:txBody>
          <a:bodyPr/>
          <a:lstStyle/>
          <a:p>
            <a:fld id="{7F3A1243-00B4-F04C-9060-9BD25731BC65}" type="slidenum">
              <a:rPr lang="en-US" smtClean="0"/>
              <a:t>42</a:t>
            </a:fld>
            <a:endParaRPr lang="en-US"/>
          </a:p>
        </p:txBody>
      </p:sp>
    </p:spTree>
    <p:extLst>
      <p:ext uri="{BB962C8B-B14F-4D97-AF65-F5344CB8AC3E}">
        <p14:creationId xmlns:p14="http://schemas.microsoft.com/office/powerpoint/2010/main" val="5909904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relationships tab enables one-click definition of features (defined by</a:t>
            </a:r>
            <a:r>
              <a:rPr lang="en-US" baseline="0" dirty="0" smtClean="0"/>
              <a:t> CAD or using primitive geometry) primed for easy inspection using geometry relationships, with or without projection planes. Other relationships can be easily defined as well. </a:t>
            </a:r>
          </a:p>
          <a:p>
            <a:endParaRPr lang="en-US" baseline="0" dirty="0" smtClean="0"/>
          </a:p>
          <a:p>
            <a:r>
              <a:rPr lang="en-US" baseline="0" dirty="0" smtClean="0"/>
              <a:t>The relationships tab is divided into five sections: </a:t>
            </a:r>
          </a:p>
          <a:p>
            <a:endParaRPr lang="en-US" baseline="0" dirty="0" smtClean="0"/>
          </a:p>
          <a:p>
            <a:r>
              <a:rPr lang="en-US" baseline="0" dirty="0" smtClean="0"/>
              <a:t>Projection Plane: define/select projection planes. </a:t>
            </a:r>
          </a:p>
          <a:p>
            <a:r>
              <a:rPr lang="en-US" baseline="0" dirty="0" smtClean="0"/>
              <a:t>Name: Control name of relationship.</a:t>
            </a:r>
          </a:p>
          <a:p>
            <a:r>
              <a:rPr lang="en-US" baseline="0" dirty="0" smtClean="0"/>
              <a:t>Geometry: dynamic geometry fitting.</a:t>
            </a:r>
          </a:p>
          <a:p>
            <a:r>
              <a:rPr lang="en-US" baseline="0" dirty="0" smtClean="0"/>
              <a:t>Compare to Nominal: fit and compare geometry to a specified nominal geometry.</a:t>
            </a:r>
          </a:p>
          <a:p>
            <a:r>
              <a:rPr lang="en-US" baseline="0" dirty="0" smtClean="0"/>
              <a:t>Other: All other relationship types.</a:t>
            </a:r>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t>43</a:t>
            </a:fld>
            <a:endParaRPr lang="en-US"/>
          </a:p>
        </p:txBody>
      </p:sp>
    </p:spTree>
    <p:extLst>
      <p:ext uri="{BB962C8B-B14F-4D97-AF65-F5344CB8AC3E}">
        <p14:creationId xmlns:p14="http://schemas.microsoft.com/office/powerpoint/2010/main" val="30541653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relationships tab enables one-click definition of features (defined by</a:t>
            </a:r>
            <a:r>
              <a:rPr lang="en-US" baseline="0" dirty="0" smtClean="0"/>
              <a:t> CAD or using primitive geometry) primed for easy inspection using geometry relationships, with or without projection planes. Other relationships can be easily defined as well. </a:t>
            </a:r>
          </a:p>
          <a:p>
            <a:endParaRPr lang="en-US" baseline="0" dirty="0" smtClean="0"/>
          </a:p>
          <a:p>
            <a:r>
              <a:rPr lang="en-US" baseline="0" dirty="0" smtClean="0"/>
              <a:t>The relationships tab is divided into five sections: </a:t>
            </a:r>
          </a:p>
          <a:p>
            <a:endParaRPr lang="en-US" baseline="0" dirty="0" smtClean="0"/>
          </a:p>
          <a:p>
            <a:r>
              <a:rPr lang="en-US" baseline="0" dirty="0" smtClean="0"/>
              <a:t>Projection Plane: define/select projection planes. </a:t>
            </a:r>
          </a:p>
          <a:p>
            <a:r>
              <a:rPr lang="en-US" baseline="0" dirty="0" smtClean="0"/>
              <a:t>Name: Control name of relationship.</a:t>
            </a:r>
          </a:p>
          <a:p>
            <a:r>
              <a:rPr lang="en-US" baseline="0" dirty="0" smtClean="0"/>
              <a:t>Geometry: dynamic geometry fitting.</a:t>
            </a:r>
          </a:p>
          <a:p>
            <a:r>
              <a:rPr lang="en-US" baseline="0" dirty="0" smtClean="0"/>
              <a:t>Compare to Nominal: fit and compare geometry to a specified nominal geometry.</a:t>
            </a:r>
          </a:p>
          <a:p>
            <a:r>
              <a:rPr lang="en-US" baseline="0" dirty="0" smtClean="0"/>
              <a:t>Other: All other relationship types.</a:t>
            </a:r>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t>44</a:t>
            </a:fld>
            <a:endParaRPr lang="en-US"/>
          </a:p>
        </p:txBody>
      </p:sp>
    </p:spTree>
    <p:extLst>
      <p:ext uri="{BB962C8B-B14F-4D97-AF65-F5344CB8AC3E}">
        <p14:creationId xmlns:p14="http://schemas.microsoft.com/office/powerpoint/2010/main" val="29678098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Demo</a:t>
            </a:r>
            <a:r>
              <a:rPr lang="en-US" baseline="0" dirty="0" smtClean="0"/>
              <a:t>1_ Simple Relationships:</a:t>
            </a:r>
          </a:p>
          <a:p>
            <a:endParaRPr lang="en-US" baseline="0" dirty="0" smtClean="0"/>
          </a:p>
          <a:p>
            <a:r>
              <a:rPr lang="en-US" baseline="0" dirty="0" smtClean="0"/>
              <a:t>Build a groups to objects relationship</a:t>
            </a:r>
          </a:p>
          <a:p>
            <a:r>
              <a:rPr lang="en-US" baseline="0" dirty="0" smtClean="0"/>
              <a:t>Show how the vectors update</a:t>
            </a:r>
          </a:p>
          <a:p>
            <a:r>
              <a:rPr lang="en-US" baseline="0" dirty="0" smtClean="0"/>
              <a:t>Relationship alignment</a:t>
            </a:r>
          </a:p>
          <a:p>
            <a:r>
              <a:rPr lang="en-US" baseline="0" dirty="0" smtClean="0"/>
              <a:t>Adjust the relationship properties </a:t>
            </a:r>
          </a:p>
          <a:p>
            <a:r>
              <a:rPr lang="en-US" baseline="0" dirty="0" smtClean="0"/>
              <a:t>    For tolerance</a:t>
            </a:r>
          </a:p>
          <a:p>
            <a:r>
              <a:rPr lang="en-US" baseline="0" dirty="0" smtClean="0"/>
              <a:t>    For visualization</a:t>
            </a:r>
          </a:p>
          <a:p>
            <a:endParaRPr lang="en-US" baseline="0" dirty="0" smtClean="0"/>
          </a:p>
        </p:txBody>
      </p:sp>
      <p:sp>
        <p:nvSpPr>
          <p:cNvPr id="4" name="Slide Number Placeholder 3"/>
          <p:cNvSpPr>
            <a:spLocks noGrp="1"/>
          </p:cNvSpPr>
          <p:nvPr>
            <p:ph type="sldNum" sz="quarter" idx="10"/>
          </p:nvPr>
        </p:nvSpPr>
        <p:spPr/>
        <p:txBody>
          <a:bodyPr/>
          <a:lstStyle/>
          <a:p>
            <a:fld id="{977E1081-F332-4F14-B61E-E977D8FF6E51}" type="slidenum">
              <a:rPr lang="en-US" smtClean="0"/>
              <a:pPr/>
              <a:t>45</a:t>
            </a:fld>
            <a:endParaRPr lang="en-US"/>
          </a:p>
        </p:txBody>
      </p:sp>
    </p:spTree>
    <p:extLst>
      <p:ext uri="{BB962C8B-B14F-4D97-AF65-F5344CB8AC3E}">
        <p14:creationId xmlns:p14="http://schemas.microsoft.com/office/powerpoint/2010/main" val="138759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two ways</a:t>
            </a:r>
            <a:r>
              <a:rPr lang="en-US" baseline="0" dirty="0" smtClean="0"/>
              <a:t> to interface with most instruments in SA. The first is to use the instrument toolbar, and the second is to use the instrument interface.</a:t>
            </a:r>
          </a:p>
          <a:p>
            <a:endParaRPr lang="en-US" baseline="0" dirty="0" smtClean="0"/>
          </a:p>
          <a:p>
            <a:r>
              <a:rPr lang="en-US" baseline="0" dirty="0" smtClean="0"/>
              <a:t>The instrument toolbar is a simpler, more streamlined interface which is easier to use but is less flexible. The instrument interface has additional complexity, but provides more full-featured control over measurement parameters.</a:t>
            </a:r>
          </a:p>
          <a:p>
            <a:endParaRPr lang="en-US" baseline="0" dirty="0" smtClean="0"/>
          </a:p>
          <a:p>
            <a:r>
              <a:rPr lang="en-US" baseline="0" dirty="0" smtClean="0"/>
              <a:t>To start out, we’re going to focus on the instrument toolbar. But before we get there, we need to first talk about connecting to an instrument.</a:t>
            </a:r>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2405169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aseline="0" dirty="0" smtClean="0"/>
              <a:t>So here’s what the instrument toolbar looks like for a laser tracker.</a:t>
            </a:r>
          </a:p>
          <a:p>
            <a:endParaRPr lang="en-US" baseline="0" dirty="0" smtClean="0"/>
          </a:p>
          <a:p>
            <a:r>
              <a:rPr lang="en-US" baseline="0" dirty="0" smtClean="0"/>
              <a:t>At the far left is a beam status indicator. It provides information on whether you have a lock, whether you’re measuring, whether the tracker’s waiting for the probe to move or become stable, and more. You can click the beam status indicator to initiate a search and try to lock on a target.</a:t>
            </a:r>
          </a:p>
          <a:p>
            <a:endParaRPr lang="en-US" baseline="0" dirty="0" smtClean="0"/>
          </a:p>
          <a:p>
            <a:r>
              <a:rPr lang="en-US" baseline="0" dirty="0" smtClean="0"/>
              <a:t>Click on the home icon to home the tracker.</a:t>
            </a:r>
          </a:p>
          <a:p>
            <a:endParaRPr lang="en-US" baseline="0" dirty="0" smtClean="0"/>
          </a:p>
          <a:p>
            <a:r>
              <a:rPr lang="en-US" baseline="0" dirty="0" smtClean="0"/>
              <a:t>The joystick icon can be used to steer the tracker head, and the motor icon will toggle the tracker’s motors, if supported.</a:t>
            </a:r>
          </a:p>
          <a:p>
            <a:endParaRPr lang="en-US" baseline="0" dirty="0" smtClean="0"/>
          </a:p>
          <a:p>
            <a:r>
              <a:rPr lang="en-US" baseline="0" dirty="0" smtClean="0"/>
              <a:t>Clicking the Target Name text field will allow you to change the collection, group, and target for the measured point. The target name will automatically increment by one for each measurement.</a:t>
            </a:r>
          </a:p>
          <a:p>
            <a:endParaRPr lang="en-US" baseline="0" dirty="0" smtClean="0"/>
          </a:p>
          <a:p>
            <a:r>
              <a:rPr lang="en-US" baseline="0" dirty="0" smtClean="0"/>
              <a:t>The four icons below the target name allow you to quickly switch between four different tooling combinations. By right-clicking each of these icons, you can assign different tooling to them.</a:t>
            </a:r>
          </a:p>
          <a:p>
            <a:endParaRPr lang="en-US" baseline="0" dirty="0" smtClean="0"/>
          </a:p>
          <a:p>
            <a:r>
              <a:rPr lang="en-US" baseline="0" dirty="0" smtClean="0"/>
              <a:t>The current tooling offset is listed next to the quick-select. It will show the probe diameter (if using just a probe), or the planar and radial offsets (if using other tooling).</a:t>
            </a:r>
          </a:p>
          <a:p>
            <a:endParaRPr lang="en-US" baseline="0" dirty="0" smtClean="0"/>
          </a:p>
          <a:p>
            <a:r>
              <a:rPr lang="en-US" baseline="0" dirty="0" smtClean="0"/>
              <a:t>The next 8 icons are measurement profiles—that is, different measurement modes. Click any measurement mode to start it, and click it again to abort or stop it (if applicable). Some of the modes have a few settings that can be adjusted by right-clicking on the icon.</a:t>
            </a:r>
          </a:p>
          <a:p>
            <a:endParaRPr lang="en-US" baseline="0" dirty="0" smtClean="0"/>
          </a:p>
          <a:p>
            <a:r>
              <a:rPr lang="en-US" baseline="0" dirty="0" smtClean="0"/>
              <a:t>The first 4 measurement modes correspond to Single Point (which records a single measurement when clicked), stable point (which records measurements when the probe becomes stable), spatial scan (which records sequential measurements as the probe moves through space), and tooling ball (which permits scanning of a tooling ball followed by an automatic sphere fit and sphere center creation). The last 4 modes are user-definable—you can assign your own measurement profiles to those slots.</a:t>
            </a:r>
          </a:p>
          <a:p>
            <a:endParaRPr lang="en-US" baseline="0" dirty="0" smtClean="0"/>
          </a:p>
          <a:p>
            <a:r>
              <a:rPr lang="en-US" baseline="0" dirty="0" smtClean="0"/>
              <a:t>There is an alarm button, which allows you to define thresholds that will trigger an alarm, a checks and utilities button which provides instrument-specific capabilities, and a button to switch back to the tracker interface.</a:t>
            </a:r>
          </a:p>
          <a:p>
            <a:endParaRPr lang="en-US" baseline="0" dirty="0" smtClean="0"/>
          </a:p>
          <a:p>
            <a:r>
              <a:rPr lang="en-US" baseline="0" dirty="0" smtClean="0"/>
              <a:t>The </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14834092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aseline="0" dirty="0" smtClean="0"/>
              <a:t>So here’s what the instrument toolbar looks like for a laser tracker.</a:t>
            </a:r>
          </a:p>
          <a:p>
            <a:endParaRPr lang="en-US" baseline="0" dirty="0" smtClean="0"/>
          </a:p>
          <a:p>
            <a:r>
              <a:rPr lang="en-US" baseline="0" dirty="0" smtClean="0"/>
              <a:t>At the far left is a beam status indicator. It provides information on whether you have a lock, whether you’re measuring, whether the tracker’s waiting for the probe to move or become stable, and more. You can click the beam status indicator to initiate a search and try to lock on a target.</a:t>
            </a:r>
          </a:p>
          <a:p>
            <a:endParaRPr lang="en-US" baseline="0" dirty="0" smtClean="0"/>
          </a:p>
          <a:p>
            <a:r>
              <a:rPr lang="en-US" baseline="0" dirty="0" smtClean="0"/>
              <a:t>Click on the home icon to home the tracker.</a:t>
            </a:r>
          </a:p>
          <a:p>
            <a:endParaRPr lang="en-US" baseline="0" dirty="0" smtClean="0"/>
          </a:p>
          <a:p>
            <a:r>
              <a:rPr lang="en-US" baseline="0" dirty="0" smtClean="0"/>
              <a:t>The joystick icon can be used to steer the tracker head, and the motor icon will toggle the tracker’s motors, if supported.</a:t>
            </a:r>
          </a:p>
          <a:p>
            <a:endParaRPr lang="en-US" baseline="0" dirty="0" smtClean="0"/>
          </a:p>
          <a:p>
            <a:r>
              <a:rPr lang="en-US" baseline="0" dirty="0" smtClean="0"/>
              <a:t>Clicking the Target Name text field will allow you to change the collection, group, and target for the measured point. The target name will automatically increment by one for each measurement.</a:t>
            </a:r>
          </a:p>
          <a:p>
            <a:endParaRPr lang="en-US" baseline="0" dirty="0" smtClean="0"/>
          </a:p>
          <a:p>
            <a:r>
              <a:rPr lang="en-US" baseline="0" dirty="0" smtClean="0"/>
              <a:t>The four icons below the target name allow you to quickly switch between four different tooling combinations. By right-clicking each of these icons, you can assign different tooling to them.</a:t>
            </a:r>
          </a:p>
          <a:p>
            <a:endParaRPr lang="en-US" baseline="0" dirty="0" smtClean="0"/>
          </a:p>
          <a:p>
            <a:r>
              <a:rPr lang="en-US" baseline="0" dirty="0" smtClean="0"/>
              <a:t>The current tooling offset is listed next to the quick-select. It will show the probe diameter (if using just a probe), or the planar and radial offsets (if using other tooling).</a:t>
            </a:r>
          </a:p>
          <a:p>
            <a:endParaRPr lang="en-US" baseline="0" dirty="0" smtClean="0"/>
          </a:p>
          <a:p>
            <a:r>
              <a:rPr lang="en-US" baseline="0" dirty="0" smtClean="0"/>
              <a:t>The next 8 icons are measurement profiles—that is, different measurement modes. Click any measurement mode to start it, and click it again to abort or stop it (if applicable). Some of the modes have a few settings that can be adjusted by right-clicking on the icon.</a:t>
            </a:r>
          </a:p>
          <a:p>
            <a:endParaRPr lang="en-US" baseline="0" dirty="0" smtClean="0"/>
          </a:p>
          <a:p>
            <a:r>
              <a:rPr lang="en-US" baseline="0" dirty="0" smtClean="0"/>
              <a:t>The first 4 measurement modes correspond to Single Point (which records a single measurement when clicked), stable point (which records measurements when the probe becomes stable), spatial scan (which records sequential measurements as the probe moves through space), and tooling ball (which permits scanning of a tooling ball followed by an automatic sphere fit and sphere center creation). The last 4 modes are user-definable—you can assign your own measurement profiles to those slots.</a:t>
            </a:r>
          </a:p>
          <a:p>
            <a:endParaRPr lang="en-US" baseline="0" dirty="0" smtClean="0"/>
          </a:p>
          <a:p>
            <a:r>
              <a:rPr lang="en-US" baseline="0" dirty="0" smtClean="0"/>
              <a:t>There is an alarm button, which allows you to define thresholds that will trigger an alarm, a checks and utilities button which provides instrument-specific capabilities, and a button to switch back to the tracker interface.</a:t>
            </a:r>
          </a:p>
          <a:p>
            <a:endParaRPr lang="en-US" baseline="0" dirty="0" smtClean="0"/>
          </a:p>
          <a:p>
            <a:r>
              <a:rPr lang="en-US" baseline="0" dirty="0" smtClean="0"/>
              <a:t>The </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23813274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 can right-click each target slot and select one of your tooling definitions to assign to each button.</a:t>
            </a:r>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6988476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There are 3 main sections in this interface.</a:t>
            </a:r>
          </a:p>
          <a:p>
            <a:endParaRPr lang="en-US" baseline="0" dirty="0" smtClean="0"/>
          </a:p>
          <a:p>
            <a:r>
              <a:rPr lang="en-US" baseline="0" dirty="0" smtClean="0"/>
              <a:t>The first is the “Manufacturer-defined probes” section. This has a list of all of the probes that are defined on the instrument’s controller.</a:t>
            </a:r>
          </a:p>
          <a:p>
            <a:endParaRPr lang="en-US" baseline="0" dirty="0" smtClean="0"/>
          </a:p>
          <a:p>
            <a:r>
              <a:rPr lang="en-US" baseline="0" dirty="0" smtClean="0"/>
              <a:t>The user-defined probes contain any custom probes that you’ve defined in SA. For instance, if you assign a custom ADM offset to a probe, it would appear in this list.</a:t>
            </a:r>
          </a:p>
          <a:p>
            <a:endParaRPr lang="en-US" baseline="0" dirty="0" smtClean="0"/>
          </a:p>
          <a:p>
            <a:r>
              <a:rPr lang="en-US" baseline="0" dirty="0" smtClean="0"/>
              <a:t>At the bottom are the tooling or target definitions. Any tooling combination uses either a manufacturer-defined probe, or a user-defined probe. In addition to defining the probe, here you also specify any lateral (radial) or extra planar offsets to apply to the measurement, if applicable.</a:t>
            </a:r>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1339628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any</a:t>
            </a:r>
            <a:r>
              <a:rPr lang="en-US" baseline="0" dirty="0" smtClean="0"/>
              <a:t> one time when working in SA, there is always an</a:t>
            </a:r>
          </a:p>
          <a:p>
            <a:endParaRPr lang="en-US" baseline="0" dirty="0" smtClean="0"/>
          </a:p>
          <a:p>
            <a:r>
              <a:rPr lang="en-US" baseline="0" dirty="0" smtClean="0">
                <a:sym typeface="Wingdings" panose="05000000000000000000" pitchFamily="2" charset="2"/>
              </a:rPr>
              <a:t></a:t>
            </a:r>
            <a:r>
              <a:rPr lang="en-US" baseline="0" dirty="0" smtClean="0"/>
              <a:t>active or working coordinate frame. Any data that you view in SA is represented with respect to this coordinate frame, unless specified otherwise. The active coordinate frame is drawn with solid, three-dimensional arrows.</a:t>
            </a:r>
          </a:p>
          <a:p>
            <a:endParaRPr lang="en-US" baseline="0" dirty="0" smtClean="0"/>
          </a:p>
          <a:p>
            <a:r>
              <a:rPr lang="en-US" baseline="0" dirty="0" smtClean="0">
                <a:sym typeface="Wingdings" panose="05000000000000000000" pitchFamily="2" charset="2"/>
              </a:rPr>
              <a:t></a:t>
            </a:r>
            <a:r>
              <a:rPr lang="en-US" baseline="0" dirty="0" smtClean="0"/>
              <a:t>Any other coordinate frames are drawn as a stick-figure instead of the solid arrows.</a:t>
            </a:r>
          </a:p>
        </p:txBody>
      </p:sp>
      <p:sp>
        <p:nvSpPr>
          <p:cNvPr id="4" name="Slide Number Placeholder 3"/>
          <p:cNvSpPr>
            <a:spLocks noGrp="1"/>
          </p:cNvSpPr>
          <p:nvPr>
            <p:ph type="sldNum" sz="quarter" idx="10"/>
          </p:nvPr>
        </p:nvSpPr>
        <p:spPr/>
        <p:txBody>
          <a:bodyPr/>
          <a:lstStyle/>
          <a:p>
            <a:fld id="{7F3A1243-00B4-F04C-9060-9BD25731BC65}" type="slidenum">
              <a:rPr lang="en-US" smtClean="0"/>
              <a:t>5</a:t>
            </a:fld>
            <a:endParaRPr lang="en-US"/>
          </a:p>
        </p:txBody>
      </p:sp>
    </p:spTree>
    <p:extLst>
      <p:ext uri="{BB962C8B-B14F-4D97-AF65-F5344CB8AC3E}">
        <p14:creationId xmlns:p14="http://schemas.microsoft.com/office/powerpoint/2010/main" val="21926414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Suppose you’d like to define tooling for a 1.5” SMR on its own, with a pin nest, and with a flat nest. To do this, you first select the manufacturer-defined probe you want to use—1.5” SMR in this case—and then click on the “Add: From Selected Reflector” button.</a:t>
            </a:r>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23894472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window allows us to quickly define several tooling combinations at once.</a:t>
            </a:r>
          </a:p>
          <a:p>
            <a:endParaRPr lang="en-US" baseline="0" dirty="0" smtClean="0"/>
          </a:p>
          <a:p>
            <a:r>
              <a:rPr lang="en-US" baseline="0" dirty="0" smtClean="0"/>
              <a:t>In this case we want the probe alone, the probe with a pin nest, and the probe with a plane nest, so you’d check those three boxes. (Standard offsets can be modified if desired). </a:t>
            </a:r>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1256853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When you click OK, the new tooling definitions appear in the targets section.</a:t>
            </a:r>
          </a:p>
          <a:p>
            <a:endParaRPr lang="en-US" baseline="0" dirty="0" smtClean="0"/>
          </a:p>
          <a:p>
            <a:r>
              <a:rPr lang="en-US" baseline="0" dirty="0" smtClean="0"/>
              <a:t>You can rename them if you’d like. Take a look at the probe radius, extra planar offset, and lateral offset columns.</a:t>
            </a:r>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42648845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aseline="0" dirty="0" smtClean="0"/>
              <a:t>So here’s what the instrument toolbar looks like for a laser tracker.</a:t>
            </a:r>
          </a:p>
          <a:p>
            <a:endParaRPr lang="en-US" baseline="0" dirty="0" smtClean="0"/>
          </a:p>
          <a:p>
            <a:r>
              <a:rPr lang="en-US" baseline="0" dirty="0" smtClean="0"/>
              <a:t>At the far left is a beam status indicator. It provides information on whether you have a lock, whether you’re measuring, whether the tracker’s waiting for the probe to move or become stable, and more. You can click the beam status indicator to initiate a search and try to lock on a target.</a:t>
            </a:r>
          </a:p>
          <a:p>
            <a:endParaRPr lang="en-US" baseline="0" dirty="0" smtClean="0"/>
          </a:p>
          <a:p>
            <a:r>
              <a:rPr lang="en-US" baseline="0" dirty="0" smtClean="0"/>
              <a:t>Click on the home icon to home the tracker.</a:t>
            </a:r>
          </a:p>
          <a:p>
            <a:endParaRPr lang="en-US" baseline="0" dirty="0" smtClean="0"/>
          </a:p>
          <a:p>
            <a:r>
              <a:rPr lang="en-US" baseline="0" dirty="0" smtClean="0"/>
              <a:t>The joystick icon can be used to steer the tracker head, and the motor icon will toggle the tracker’s motors, if supported.</a:t>
            </a:r>
          </a:p>
          <a:p>
            <a:endParaRPr lang="en-US" baseline="0" dirty="0" smtClean="0"/>
          </a:p>
          <a:p>
            <a:r>
              <a:rPr lang="en-US" baseline="0" dirty="0" smtClean="0"/>
              <a:t>Clicking the Target Name text field will allow you to change the collection, group, and target for the measured point. The target name will automatically increment by one for each measurement.</a:t>
            </a:r>
          </a:p>
          <a:p>
            <a:endParaRPr lang="en-US" baseline="0" dirty="0" smtClean="0"/>
          </a:p>
          <a:p>
            <a:r>
              <a:rPr lang="en-US" baseline="0" dirty="0" smtClean="0"/>
              <a:t>The four icons below the target name allow you to quickly switch between four different tooling combinations. By right-clicking each of these icons, you can assign different tooling to them.</a:t>
            </a:r>
          </a:p>
          <a:p>
            <a:endParaRPr lang="en-US" baseline="0" dirty="0" smtClean="0"/>
          </a:p>
          <a:p>
            <a:r>
              <a:rPr lang="en-US" baseline="0" dirty="0" smtClean="0"/>
              <a:t>The current tooling offset is listed next to the quick-select. It will show the probe diameter (if using just a probe), or the planar and radial offsets (if using other tooling).</a:t>
            </a:r>
          </a:p>
          <a:p>
            <a:endParaRPr lang="en-US" baseline="0" dirty="0" smtClean="0"/>
          </a:p>
          <a:p>
            <a:r>
              <a:rPr lang="en-US" baseline="0" dirty="0" smtClean="0"/>
              <a:t>The next 8 icons are measurement profiles—that is, different measurement modes. Click any measurement mode to start it, and click it again to abort or stop it (if applicable). Some of the modes have a few settings that can be adjusted by right-clicking on the icon.</a:t>
            </a:r>
          </a:p>
          <a:p>
            <a:endParaRPr lang="en-US" baseline="0" dirty="0" smtClean="0"/>
          </a:p>
          <a:p>
            <a:r>
              <a:rPr lang="en-US" baseline="0" dirty="0" smtClean="0"/>
              <a:t>The first 4 measurement modes correspond to Single Point (which records a single measurement when clicked), stable point (which records measurements when the probe becomes stable), spatial scan (which records sequential measurements as the probe moves through space), and tooling ball (which permits scanning of a tooling ball followed by an automatic sphere fit and sphere center creation). The last 4 modes are user-definable—you can assign your own measurement profiles to those slots.</a:t>
            </a:r>
          </a:p>
          <a:p>
            <a:endParaRPr lang="en-US" baseline="0" dirty="0" smtClean="0"/>
          </a:p>
          <a:p>
            <a:r>
              <a:rPr lang="en-US" baseline="0" dirty="0" smtClean="0"/>
              <a:t>There is an alarm button, which allows you to define thresholds that will trigger an alarm, a checks and utilities button which provides instrument-specific capabilities, and a button to switch back to the tracker interface.</a:t>
            </a:r>
          </a:p>
          <a:p>
            <a:endParaRPr lang="en-US" baseline="0" dirty="0" smtClean="0"/>
          </a:p>
          <a:p>
            <a:r>
              <a:rPr lang="en-US" baseline="0" dirty="0" smtClean="0"/>
              <a:t>The </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18237617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relationships tab enables one-click definition of features (defined by</a:t>
            </a:r>
            <a:r>
              <a:rPr lang="en-US" baseline="0" dirty="0" smtClean="0"/>
              <a:t> CAD or using primitive geometry) primed for easy inspection using geometry relationships, with or without projection planes. Other relationships can be easily defined as well. </a:t>
            </a:r>
          </a:p>
          <a:p>
            <a:endParaRPr lang="en-US" baseline="0" dirty="0" smtClean="0"/>
          </a:p>
          <a:p>
            <a:r>
              <a:rPr lang="en-US" baseline="0" dirty="0" smtClean="0"/>
              <a:t>The relationships tab is divided into five sections: </a:t>
            </a:r>
          </a:p>
          <a:p>
            <a:endParaRPr lang="en-US" baseline="0" dirty="0" smtClean="0"/>
          </a:p>
          <a:p>
            <a:r>
              <a:rPr lang="en-US" baseline="0" dirty="0" smtClean="0"/>
              <a:t>Projection Plane: define/select projection planes. </a:t>
            </a:r>
          </a:p>
          <a:p>
            <a:r>
              <a:rPr lang="en-US" baseline="0" dirty="0" smtClean="0"/>
              <a:t>Name: Control name of relationship.</a:t>
            </a:r>
          </a:p>
          <a:p>
            <a:r>
              <a:rPr lang="en-US" baseline="0" dirty="0" smtClean="0"/>
              <a:t>Geometry: dynamic geometry fitting.</a:t>
            </a:r>
          </a:p>
          <a:p>
            <a:r>
              <a:rPr lang="en-US" baseline="0" dirty="0" smtClean="0"/>
              <a:t>Compare to Nominal: fit and compare geometry to a specified nominal geometry.</a:t>
            </a:r>
          </a:p>
          <a:p>
            <a:r>
              <a:rPr lang="en-US" baseline="0" dirty="0" smtClean="0"/>
              <a:t>Other: All other relationship types.</a:t>
            </a:r>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t>55</a:t>
            </a:fld>
            <a:endParaRPr lang="en-US"/>
          </a:p>
        </p:txBody>
      </p:sp>
    </p:spTree>
    <p:extLst>
      <p:ext uri="{BB962C8B-B14F-4D97-AF65-F5344CB8AC3E}">
        <p14:creationId xmlns:p14="http://schemas.microsoft.com/office/powerpoint/2010/main" val="27040903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Intended</a:t>
            </a:r>
            <a:r>
              <a:rPr lang="en-US" baseline="0" dirty="0" smtClean="0"/>
              <a:t> to cover:</a:t>
            </a:r>
          </a:p>
          <a:p>
            <a:pPr marL="228600" indent="-228600">
              <a:buAutoNum type="arabicPeriod"/>
            </a:pPr>
            <a:r>
              <a:rPr lang="en-US" baseline="0" dirty="0" smtClean="0"/>
              <a:t>CAD Import</a:t>
            </a:r>
          </a:p>
          <a:p>
            <a:pPr marL="228600" indent="-228600">
              <a:buAutoNum type="arabicPeriod"/>
            </a:pPr>
            <a:r>
              <a:rPr lang="en-US" baseline="0" dirty="0" smtClean="0"/>
              <a:t>Review of Nominal Assignment &amp; </a:t>
            </a:r>
            <a:r>
              <a:rPr lang="en-US" baseline="0" dirty="0" err="1" smtClean="0"/>
              <a:t>Tolerancing</a:t>
            </a:r>
            <a:endParaRPr lang="en-US" baseline="0" dirty="0" smtClean="0"/>
          </a:p>
          <a:p>
            <a:pPr marL="228600" indent="-228600">
              <a:buAutoNum type="arabicPeriod"/>
            </a:pPr>
            <a:r>
              <a:rPr lang="en-US" baseline="0" dirty="0" smtClean="0"/>
              <a:t>Measurement Counts</a:t>
            </a:r>
          </a:p>
          <a:p>
            <a:pPr marL="228600" indent="-228600">
              <a:buAutoNum type="arabicPeriod"/>
            </a:pPr>
            <a:r>
              <a:rPr lang="en-US" baseline="0" dirty="0" smtClean="0"/>
              <a:t>Inspection Process</a:t>
            </a:r>
          </a:p>
          <a:p>
            <a:pPr marL="228600" indent="-228600">
              <a:buAutoNum type="arabicPeriod"/>
            </a:pPr>
            <a:r>
              <a:rPr lang="en-US" baseline="0" dirty="0" smtClean="0"/>
              <a:t>Rinse and Repeat Functionality</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t>56</a:t>
            </a:fld>
            <a:endParaRPr lang="en-US"/>
          </a:p>
        </p:txBody>
      </p:sp>
    </p:spTree>
    <p:extLst>
      <p:ext uri="{BB962C8B-B14F-4D97-AF65-F5344CB8AC3E}">
        <p14:creationId xmlns:p14="http://schemas.microsoft.com/office/powerpoint/2010/main" val="26769052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analysis tab is divided into five sections: </a:t>
            </a:r>
          </a:p>
          <a:p>
            <a:endParaRPr lang="en-US" baseline="0" dirty="0" smtClean="0"/>
          </a:p>
          <a:p>
            <a:r>
              <a:rPr lang="en-US" baseline="0" dirty="0" smtClean="0"/>
              <a:t>VISUALIZATION: commonly used commands you may find in the VIEW menu. </a:t>
            </a:r>
          </a:p>
          <a:p>
            <a:endParaRPr lang="en-US" baseline="0" dirty="0" smtClean="0"/>
          </a:p>
          <a:p>
            <a:r>
              <a:rPr lang="en-US" baseline="0" dirty="0" smtClean="0"/>
              <a:t>CONSTRUCTION: frequently used commands from the construct menu.</a:t>
            </a:r>
          </a:p>
          <a:p>
            <a:endParaRPr lang="en-US" baseline="0" dirty="0" smtClean="0"/>
          </a:p>
          <a:p>
            <a:r>
              <a:rPr lang="en-US" baseline="0" dirty="0" smtClean="0"/>
              <a:t>FITTING: commands for geometry and relationship fitting as well as two methods for instrument location.</a:t>
            </a:r>
          </a:p>
          <a:p>
            <a:endParaRPr lang="en-US" baseline="0" dirty="0" smtClean="0"/>
          </a:p>
          <a:p>
            <a:r>
              <a:rPr lang="en-US" baseline="0" dirty="0" smtClean="0"/>
              <a:t>UNCERTAINTY: calculating uncertainties and measurement simulation.</a:t>
            </a:r>
          </a:p>
          <a:p>
            <a:endParaRPr lang="en-US" baseline="0" dirty="0" smtClean="0"/>
          </a:p>
          <a:p>
            <a:r>
              <a:rPr lang="en-US" baseline="0" dirty="0" smtClean="0"/>
              <a:t>SCALING: temperature compensation and scaling methods.</a:t>
            </a:r>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t>57</a:t>
            </a:fld>
            <a:endParaRPr lang="en-US"/>
          </a:p>
        </p:txBody>
      </p:sp>
    </p:spTree>
    <p:extLst>
      <p:ext uri="{BB962C8B-B14F-4D97-AF65-F5344CB8AC3E}">
        <p14:creationId xmlns:p14="http://schemas.microsoft.com/office/powerpoint/2010/main" val="33837468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Construction icons you may find useful are:</a:t>
            </a:r>
          </a:p>
          <a:p>
            <a:endParaRPr lang="en-US" baseline="0" dirty="0" smtClean="0"/>
          </a:p>
          <a:p>
            <a:r>
              <a:rPr lang="en-US" baseline="0" dirty="0" smtClean="0"/>
              <a:t>Frame Wizard</a:t>
            </a:r>
          </a:p>
          <a:p>
            <a:endParaRPr lang="en-US" baseline="0" dirty="0" smtClean="0"/>
          </a:p>
          <a:p>
            <a:r>
              <a:rPr lang="en-US" baseline="0" dirty="0" smtClean="0"/>
              <a:t>Constructing Objects from Surface Faces </a:t>
            </a:r>
          </a:p>
          <a:p>
            <a:endParaRPr lang="en-US" baseline="0" dirty="0" smtClean="0"/>
          </a:p>
          <a:p>
            <a:r>
              <a:rPr lang="en-US" baseline="0" dirty="0" smtClean="0"/>
              <a:t>Creating Circle Centers</a:t>
            </a:r>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t>58</a:t>
            </a:fld>
            <a:endParaRPr lang="en-US"/>
          </a:p>
        </p:txBody>
      </p:sp>
    </p:spTree>
    <p:extLst>
      <p:ext uri="{BB962C8B-B14F-4D97-AF65-F5344CB8AC3E}">
        <p14:creationId xmlns:p14="http://schemas.microsoft.com/office/powerpoint/2010/main" val="5949262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Construction icons you may find useful are:</a:t>
            </a:r>
          </a:p>
          <a:p>
            <a:endParaRPr lang="en-US" baseline="0" dirty="0" smtClean="0"/>
          </a:p>
          <a:p>
            <a:r>
              <a:rPr lang="en-US" baseline="0" dirty="0" smtClean="0"/>
              <a:t>Frame Wizard</a:t>
            </a:r>
          </a:p>
          <a:p>
            <a:endParaRPr lang="en-US" baseline="0" dirty="0" smtClean="0"/>
          </a:p>
          <a:p>
            <a:r>
              <a:rPr lang="en-US" baseline="0" dirty="0" smtClean="0"/>
              <a:t>Constructing Objects from Surface Faces </a:t>
            </a:r>
          </a:p>
          <a:p>
            <a:endParaRPr lang="en-US" baseline="0" dirty="0" smtClean="0"/>
          </a:p>
          <a:p>
            <a:r>
              <a:rPr lang="en-US" baseline="0" dirty="0" smtClean="0"/>
              <a:t>Creating Circle Centers</a:t>
            </a:r>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t>59</a:t>
            </a:fld>
            <a:endParaRPr lang="en-US"/>
          </a:p>
        </p:txBody>
      </p:sp>
    </p:spTree>
    <p:extLst>
      <p:ext uri="{BB962C8B-B14F-4D97-AF65-F5344CB8AC3E}">
        <p14:creationId xmlns:p14="http://schemas.microsoft.com/office/powerpoint/2010/main" val="21193409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Construction icons you may find useful are:</a:t>
            </a:r>
          </a:p>
          <a:p>
            <a:endParaRPr lang="en-US" baseline="0" dirty="0" smtClean="0"/>
          </a:p>
          <a:p>
            <a:r>
              <a:rPr lang="en-US" baseline="0" dirty="0" smtClean="0"/>
              <a:t>Frame Wizard</a:t>
            </a:r>
          </a:p>
          <a:p>
            <a:endParaRPr lang="en-US" baseline="0" dirty="0" smtClean="0"/>
          </a:p>
          <a:p>
            <a:r>
              <a:rPr lang="en-US" baseline="0" dirty="0" smtClean="0"/>
              <a:t>Constructing Objects from Surface Faces </a:t>
            </a:r>
          </a:p>
          <a:p>
            <a:endParaRPr lang="en-US" baseline="0" dirty="0" smtClean="0"/>
          </a:p>
          <a:p>
            <a:r>
              <a:rPr lang="en-US" baseline="0" dirty="0" smtClean="0"/>
              <a:t>Creating Circle Centers</a:t>
            </a:r>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t>60</a:t>
            </a:fld>
            <a:endParaRPr lang="en-US"/>
          </a:p>
        </p:txBody>
      </p:sp>
    </p:spTree>
    <p:extLst>
      <p:ext uri="{BB962C8B-B14F-4D97-AF65-F5344CB8AC3E}">
        <p14:creationId xmlns:p14="http://schemas.microsoft.com/office/powerpoint/2010/main" val="2188654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any</a:t>
            </a:r>
            <a:r>
              <a:rPr lang="en-US" baseline="0" dirty="0" smtClean="0"/>
              <a:t> one time when working in SA, there is always an</a:t>
            </a:r>
          </a:p>
          <a:p>
            <a:endParaRPr lang="en-US" baseline="0" dirty="0" smtClean="0"/>
          </a:p>
          <a:p>
            <a:r>
              <a:rPr lang="en-US" baseline="0" dirty="0" smtClean="0">
                <a:sym typeface="Wingdings" panose="05000000000000000000" pitchFamily="2" charset="2"/>
              </a:rPr>
              <a:t></a:t>
            </a:r>
            <a:r>
              <a:rPr lang="en-US" baseline="0" dirty="0" smtClean="0"/>
              <a:t>active or working coordinate frame. Any data that you view in SA is represented with respect to this coordinate frame, unless specified otherwise. The active coordinate frame is drawn with solid, three-dimensional arrows.</a:t>
            </a:r>
          </a:p>
          <a:p>
            <a:endParaRPr lang="en-US" baseline="0" dirty="0" smtClean="0"/>
          </a:p>
          <a:p>
            <a:r>
              <a:rPr lang="en-US" baseline="0" dirty="0" smtClean="0">
                <a:sym typeface="Wingdings" panose="05000000000000000000" pitchFamily="2" charset="2"/>
              </a:rPr>
              <a:t></a:t>
            </a:r>
            <a:r>
              <a:rPr lang="en-US" baseline="0" dirty="0" smtClean="0"/>
              <a:t>Any other coordinate frames are drawn as a stick-figure instead of the solid arrows.</a:t>
            </a:r>
          </a:p>
        </p:txBody>
      </p:sp>
      <p:sp>
        <p:nvSpPr>
          <p:cNvPr id="4" name="Slide Number Placeholder 3"/>
          <p:cNvSpPr>
            <a:spLocks noGrp="1"/>
          </p:cNvSpPr>
          <p:nvPr>
            <p:ph type="sldNum" sz="quarter" idx="10"/>
          </p:nvPr>
        </p:nvSpPr>
        <p:spPr/>
        <p:txBody>
          <a:bodyPr/>
          <a:lstStyle/>
          <a:p>
            <a:fld id="{7F3A1243-00B4-F04C-9060-9BD25731BC65}" type="slidenum">
              <a:rPr lang="en-US" smtClean="0"/>
              <a:t>6</a:t>
            </a:fld>
            <a:endParaRPr lang="en-US"/>
          </a:p>
        </p:txBody>
      </p:sp>
    </p:spTree>
    <p:extLst>
      <p:ext uri="{BB962C8B-B14F-4D97-AF65-F5344CB8AC3E}">
        <p14:creationId xmlns:p14="http://schemas.microsoft.com/office/powerpoint/2010/main" val="42270074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61</a:t>
            </a:fld>
            <a:endParaRPr lang="en-US"/>
          </a:p>
        </p:txBody>
      </p:sp>
    </p:spTree>
    <p:extLst>
      <p:ext uri="{BB962C8B-B14F-4D97-AF65-F5344CB8AC3E}">
        <p14:creationId xmlns:p14="http://schemas.microsoft.com/office/powerpoint/2010/main" val="6225949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63</a:t>
            </a:fld>
            <a:endParaRPr lang="en-US"/>
          </a:p>
        </p:txBody>
      </p:sp>
    </p:spTree>
    <p:extLst>
      <p:ext uri="{BB962C8B-B14F-4D97-AF65-F5344CB8AC3E}">
        <p14:creationId xmlns:p14="http://schemas.microsoft.com/office/powerpoint/2010/main" val="76984469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65</a:t>
            </a:fld>
            <a:endParaRPr lang="en-US"/>
          </a:p>
        </p:txBody>
      </p:sp>
    </p:spTree>
    <p:extLst>
      <p:ext uri="{BB962C8B-B14F-4D97-AF65-F5344CB8AC3E}">
        <p14:creationId xmlns:p14="http://schemas.microsoft.com/office/powerpoint/2010/main" val="14534260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66</a:t>
            </a:fld>
            <a:endParaRPr lang="en-US"/>
          </a:p>
        </p:txBody>
      </p:sp>
    </p:spTree>
    <p:extLst>
      <p:ext uri="{BB962C8B-B14F-4D97-AF65-F5344CB8AC3E}">
        <p14:creationId xmlns:p14="http://schemas.microsoft.com/office/powerpoint/2010/main" val="4728109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Construction icons you may find useful are:</a:t>
            </a:r>
          </a:p>
          <a:p>
            <a:endParaRPr lang="en-US" baseline="0" dirty="0" smtClean="0"/>
          </a:p>
          <a:p>
            <a:r>
              <a:rPr lang="en-US" baseline="0" dirty="0" smtClean="0"/>
              <a:t>Frame Wizard</a:t>
            </a:r>
          </a:p>
          <a:p>
            <a:endParaRPr lang="en-US" baseline="0" dirty="0" smtClean="0"/>
          </a:p>
          <a:p>
            <a:r>
              <a:rPr lang="en-US" baseline="0" dirty="0" smtClean="0"/>
              <a:t>Constructing Objects from Surface Faces </a:t>
            </a:r>
          </a:p>
          <a:p>
            <a:endParaRPr lang="en-US" baseline="0" dirty="0" smtClean="0"/>
          </a:p>
          <a:p>
            <a:r>
              <a:rPr lang="en-US" baseline="0" dirty="0" smtClean="0"/>
              <a:t>Creating Circle Centers</a:t>
            </a:r>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t>67</a:t>
            </a:fld>
            <a:endParaRPr lang="en-US"/>
          </a:p>
        </p:txBody>
      </p:sp>
    </p:spTree>
    <p:extLst>
      <p:ext uri="{BB962C8B-B14F-4D97-AF65-F5344CB8AC3E}">
        <p14:creationId xmlns:p14="http://schemas.microsoft.com/office/powerpoint/2010/main" val="11654408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68</a:t>
            </a:fld>
            <a:endParaRPr lang="en-US"/>
          </a:p>
        </p:txBody>
      </p:sp>
    </p:spTree>
    <p:extLst>
      <p:ext uri="{BB962C8B-B14F-4D97-AF65-F5344CB8AC3E}">
        <p14:creationId xmlns:p14="http://schemas.microsoft.com/office/powerpoint/2010/main" val="11505603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77E1081-F332-4F14-B61E-E977D8FF6E51}" type="slidenum">
              <a:rPr lang="en-US" smtClean="0"/>
              <a:pPr/>
              <a:t>69</a:t>
            </a:fld>
            <a:endParaRPr lang="en-US"/>
          </a:p>
        </p:txBody>
      </p:sp>
    </p:spTree>
    <p:extLst>
      <p:ext uri="{BB962C8B-B14F-4D97-AF65-F5344CB8AC3E}">
        <p14:creationId xmlns:p14="http://schemas.microsoft.com/office/powerpoint/2010/main" val="17556860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77E1081-F332-4F14-B61E-E977D8FF6E51}" type="slidenum">
              <a:rPr lang="en-US" smtClean="0"/>
              <a:pPr/>
              <a:t>70</a:t>
            </a:fld>
            <a:endParaRPr lang="en-US"/>
          </a:p>
        </p:txBody>
      </p:sp>
    </p:spTree>
    <p:extLst>
      <p:ext uri="{BB962C8B-B14F-4D97-AF65-F5344CB8AC3E}">
        <p14:creationId xmlns:p14="http://schemas.microsoft.com/office/powerpoint/2010/main" val="7038062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71</a:t>
            </a:fld>
            <a:endParaRPr lang="en-US"/>
          </a:p>
        </p:txBody>
      </p:sp>
    </p:spTree>
    <p:extLst>
      <p:ext uri="{BB962C8B-B14F-4D97-AF65-F5344CB8AC3E}">
        <p14:creationId xmlns:p14="http://schemas.microsoft.com/office/powerpoint/2010/main" val="11565395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t>72</a:t>
            </a:fld>
            <a:endParaRPr lang="en-US"/>
          </a:p>
        </p:txBody>
      </p:sp>
    </p:spTree>
    <p:extLst>
      <p:ext uri="{BB962C8B-B14F-4D97-AF65-F5344CB8AC3E}">
        <p14:creationId xmlns:p14="http://schemas.microsoft.com/office/powerpoint/2010/main" val="2286936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any</a:t>
            </a:r>
            <a:r>
              <a:rPr lang="en-US" baseline="0" dirty="0" smtClean="0"/>
              <a:t> one time when working in SA, there is always an</a:t>
            </a:r>
          </a:p>
          <a:p>
            <a:endParaRPr lang="en-US" baseline="0" dirty="0" smtClean="0"/>
          </a:p>
          <a:p>
            <a:r>
              <a:rPr lang="en-US" baseline="0" dirty="0" smtClean="0">
                <a:sym typeface="Wingdings" panose="05000000000000000000" pitchFamily="2" charset="2"/>
              </a:rPr>
              <a:t></a:t>
            </a:r>
            <a:r>
              <a:rPr lang="en-US" baseline="0" dirty="0" smtClean="0"/>
              <a:t>active or working coordinate frame. Any data that you view in SA is represented with respect to this coordinate frame, unless specified otherwise. The active coordinate frame is drawn with solid, three-dimensional arrows.</a:t>
            </a:r>
          </a:p>
          <a:p>
            <a:endParaRPr lang="en-US" baseline="0" dirty="0" smtClean="0"/>
          </a:p>
          <a:p>
            <a:r>
              <a:rPr lang="en-US" baseline="0" dirty="0" smtClean="0">
                <a:sym typeface="Wingdings" panose="05000000000000000000" pitchFamily="2" charset="2"/>
              </a:rPr>
              <a:t></a:t>
            </a:r>
            <a:r>
              <a:rPr lang="en-US" baseline="0" dirty="0" smtClean="0"/>
              <a:t>Any other coordinate frames are drawn as a stick-figure instead of the solid arrows.</a:t>
            </a:r>
          </a:p>
        </p:txBody>
      </p:sp>
      <p:sp>
        <p:nvSpPr>
          <p:cNvPr id="4" name="Slide Number Placeholder 3"/>
          <p:cNvSpPr>
            <a:spLocks noGrp="1"/>
          </p:cNvSpPr>
          <p:nvPr>
            <p:ph type="sldNum" sz="quarter" idx="10"/>
          </p:nvPr>
        </p:nvSpPr>
        <p:spPr/>
        <p:txBody>
          <a:bodyPr/>
          <a:lstStyle/>
          <a:p>
            <a:fld id="{7F3A1243-00B4-F04C-9060-9BD25731BC65}" type="slidenum">
              <a:rPr lang="en-US" smtClean="0"/>
              <a:t>7</a:t>
            </a:fld>
            <a:endParaRPr lang="en-US"/>
          </a:p>
        </p:txBody>
      </p:sp>
    </p:spTree>
    <p:extLst>
      <p:ext uri="{BB962C8B-B14F-4D97-AF65-F5344CB8AC3E}">
        <p14:creationId xmlns:p14="http://schemas.microsoft.com/office/powerpoint/2010/main" val="42462098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t>73</a:t>
            </a:fld>
            <a:endParaRPr lang="en-US"/>
          </a:p>
        </p:txBody>
      </p:sp>
    </p:spTree>
    <p:extLst>
      <p:ext uri="{BB962C8B-B14F-4D97-AF65-F5344CB8AC3E}">
        <p14:creationId xmlns:p14="http://schemas.microsoft.com/office/powerpoint/2010/main" val="30598855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t>74</a:t>
            </a:fld>
            <a:endParaRPr lang="en-US"/>
          </a:p>
        </p:txBody>
      </p:sp>
    </p:spTree>
    <p:extLst>
      <p:ext uri="{BB962C8B-B14F-4D97-AF65-F5344CB8AC3E}">
        <p14:creationId xmlns:p14="http://schemas.microsoft.com/office/powerpoint/2010/main" val="23921549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t>75</a:t>
            </a:fld>
            <a:endParaRPr lang="en-US"/>
          </a:p>
        </p:txBody>
      </p:sp>
    </p:spTree>
    <p:extLst>
      <p:ext uri="{BB962C8B-B14F-4D97-AF65-F5344CB8AC3E}">
        <p14:creationId xmlns:p14="http://schemas.microsoft.com/office/powerpoint/2010/main" val="3238606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t>76</a:t>
            </a:fld>
            <a:endParaRPr lang="en-US"/>
          </a:p>
        </p:txBody>
      </p:sp>
    </p:spTree>
    <p:extLst>
      <p:ext uri="{BB962C8B-B14F-4D97-AF65-F5344CB8AC3E}">
        <p14:creationId xmlns:p14="http://schemas.microsoft.com/office/powerpoint/2010/main" val="34993872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77E1081-F332-4F14-B61E-E977D8FF6E51}" type="slidenum">
              <a:rPr lang="en-US" smtClean="0"/>
              <a:pPr/>
              <a:t>77</a:t>
            </a:fld>
            <a:endParaRPr lang="en-US"/>
          </a:p>
        </p:txBody>
      </p:sp>
    </p:spTree>
    <p:extLst>
      <p:ext uri="{BB962C8B-B14F-4D97-AF65-F5344CB8AC3E}">
        <p14:creationId xmlns:p14="http://schemas.microsoft.com/office/powerpoint/2010/main" val="13880067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77E1081-F332-4F14-B61E-E977D8FF6E51}" type="slidenum">
              <a:rPr lang="en-US" smtClean="0"/>
              <a:pPr/>
              <a:t>78</a:t>
            </a:fld>
            <a:endParaRPr lang="en-US"/>
          </a:p>
        </p:txBody>
      </p:sp>
    </p:spTree>
    <p:extLst>
      <p:ext uri="{BB962C8B-B14F-4D97-AF65-F5344CB8AC3E}">
        <p14:creationId xmlns:p14="http://schemas.microsoft.com/office/powerpoint/2010/main" val="22144115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relationships tab enables one-click definition of features (defined by</a:t>
            </a:r>
            <a:r>
              <a:rPr lang="en-US" baseline="0" dirty="0" smtClean="0"/>
              <a:t> CAD or using primitive geometry) primed for easy inspection using geometry relationships, with or without projection planes. Other relationships can be easily defined as well. </a:t>
            </a:r>
          </a:p>
          <a:p>
            <a:endParaRPr lang="en-US" baseline="0" dirty="0" smtClean="0"/>
          </a:p>
          <a:p>
            <a:r>
              <a:rPr lang="en-US" baseline="0" dirty="0" smtClean="0"/>
              <a:t>The relationships tab is divided into five sections: </a:t>
            </a:r>
          </a:p>
          <a:p>
            <a:endParaRPr lang="en-US" baseline="0" dirty="0" smtClean="0"/>
          </a:p>
          <a:p>
            <a:r>
              <a:rPr lang="en-US" baseline="0" dirty="0" smtClean="0"/>
              <a:t>Projection Plane: define/select projection planes. </a:t>
            </a:r>
          </a:p>
          <a:p>
            <a:r>
              <a:rPr lang="en-US" baseline="0" dirty="0" smtClean="0"/>
              <a:t>Name: Control name of relationship.</a:t>
            </a:r>
          </a:p>
          <a:p>
            <a:r>
              <a:rPr lang="en-US" baseline="0" dirty="0" smtClean="0"/>
              <a:t>Geometry: dynamic geometry fitting.</a:t>
            </a:r>
          </a:p>
          <a:p>
            <a:r>
              <a:rPr lang="en-US" baseline="0" dirty="0" smtClean="0"/>
              <a:t>Compare to Nominal: fit and compare geometry to a specified nominal geometry.</a:t>
            </a:r>
          </a:p>
          <a:p>
            <a:r>
              <a:rPr lang="en-US" baseline="0" dirty="0" smtClean="0"/>
              <a:t>Other: All other relationship types.</a:t>
            </a:r>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t>80</a:t>
            </a:fld>
            <a:endParaRPr lang="en-US"/>
          </a:p>
        </p:txBody>
      </p:sp>
    </p:spTree>
    <p:extLst>
      <p:ext uri="{BB962C8B-B14F-4D97-AF65-F5344CB8AC3E}">
        <p14:creationId xmlns:p14="http://schemas.microsoft.com/office/powerpoint/2010/main" val="14967570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Right Click </a:t>
            </a:r>
            <a:r>
              <a:rPr lang="en-US" dirty="0" smtClean="0">
                <a:sym typeface="Wingdings" panose="05000000000000000000" pitchFamily="2" charset="2"/>
              </a:rPr>
              <a:t> Report Options</a:t>
            </a:r>
          </a:p>
          <a:p>
            <a:endParaRPr lang="en-US" dirty="0" smtClean="0">
              <a:sym typeface="Wingdings" panose="05000000000000000000" pitchFamily="2" charset="2"/>
            </a:endParaRPr>
          </a:p>
          <a:p>
            <a:pPr lvl="1"/>
            <a:r>
              <a:rPr lang="en-US" dirty="0" smtClean="0">
                <a:sym typeface="Wingdings" panose="05000000000000000000" pitchFamily="2" charset="2"/>
              </a:rPr>
              <a:t>Format options </a:t>
            </a:r>
          </a:p>
          <a:p>
            <a:pPr lvl="1"/>
            <a:r>
              <a:rPr lang="en-US" dirty="0" smtClean="0">
                <a:sym typeface="Wingdings" panose="05000000000000000000" pitchFamily="2" charset="2"/>
              </a:rPr>
              <a:t>	</a:t>
            </a:r>
          </a:p>
          <a:p>
            <a:pPr lvl="1"/>
            <a:r>
              <a:rPr lang="en-US" dirty="0" smtClean="0">
                <a:sym typeface="Wingdings" panose="05000000000000000000" pitchFamily="2" charset="2"/>
              </a:rPr>
              <a:t>Reporting Frame</a:t>
            </a:r>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81</a:t>
            </a:fld>
            <a:endParaRPr lang="en-US"/>
          </a:p>
        </p:txBody>
      </p:sp>
    </p:spTree>
    <p:extLst>
      <p:ext uri="{BB962C8B-B14F-4D97-AF65-F5344CB8AC3E}">
        <p14:creationId xmlns:p14="http://schemas.microsoft.com/office/powerpoint/2010/main" val="17328324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77E1081-F332-4F14-B61E-E977D8FF6E51}" type="slidenum">
              <a:rPr lang="en-US" smtClean="0"/>
              <a:pPr/>
              <a:t>82</a:t>
            </a:fld>
            <a:endParaRPr lang="en-US"/>
          </a:p>
        </p:txBody>
      </p:sp>
    </p:spTree>
    <p:extLst>
      <p:ext uri="{BB962C8B-B14F-4D97-AF65-F5344CB8AC3E}">
        <p14:creationId xmlns:p14="http://schemas.microsoft.com/office/powerpoint/2010/main" val="20329022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83</a:t>
            </a:fld>
            <a:endParaRPr lang="en-US"/>
          </a:p>
        </p:txBody>
      </p:sp>
    </p:spTree>
    <p:extLst>
      <p:ext uri="{BB962C8B-B14F-4D97-AF65-F5344CB8AC3E}">
        <p14:creationId xmlns:p14="http://schemas.microsoft.com/office/powerpoint/2010/main" val="3365190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SA makes a distinction between </a:t>
            </a:r>
            <a:r>
              <a:rPr lang="en-US" baseline="0" dirty="0" smtClean="0">
                <a:sym typeface="Wingdings" panose="05000000000000000000" pitchFamily="2" charset="2"/>
              </a:rPr>
              <a:t>measured points and constructed points.</a:t>
            </a:r>
          </a:p>
          <a:p>
            <a:endParaRPr lang="en-US" baseline="0" dirty="0" smtClean="0">
              <a:sym typeface="Wingdings" panose="05000000000000000000" pitchFamily="2" charset="2"/>
            </a:endParaRPr>
          </a:p>
          <a:p>
            <a:r>
              <a:rPr lang="en-US" baseline="0" dirty="0" smtClean="0">
                <a:sym typeface="Wingdings" panose="05000000000000000000" pitchFamily="2" charset="2"/>
              </a:rPr>
              <a:t>Measured points are points that were measured by an instrument, whereas constructed points were created via any other method.</a:t>
            </a:r>
          </a:p>
          <a:p>
            <a:endParaRPr lang="en-US" baseline="0" dirty="0" smtClean="0">
              <a:sym typeface="Wingdings" panose="05000000000000000000" pitchFamily="2" charset="2"/>
            </a:endParaRPr>
          </a:p>
          <a:p>
            <a:r>
              <a:rPr lang="en-US" baseline="0" dirty="0" smtClean="0">
                <a:sym typeface="Wingdings" panose="05000000000000000000" pitchFamily="2" charset="2"/>
              </a:rPr>
              <a:t>Measured points are depicted as three-dimensional diamonds in the graphical view, and with a target reticle icon in the tree.</a:t>
            </a:r>
          </a:p>
          <a:p>
            <a:endParaRPr lang="en-US" baseline="0" dirty="0" smtClean="0">
              <a:sym typeface="Wingdings" panose="05000000000000000000" pitchFamily="2" charset="2"/>
            </a:endParaRPr>
          </a:p>
          <a:p>
            <a:r>
              <a:rPr lang="en-US" baseline="0" dirty="0" smtClean="0">
                <a:sym typeface="Wingdings" panose="05000000000000000000" pitchFamily="2" charset="2"/>
              </a:rPr>
              <a:t>Constructed points are depicted as three-dimensional plus signs in the graphical view, and plus signs in the tree.</a:t>
            </a:r>
          </a:p>
          <a:p>
            <a:endParaRPr lang="en-US" baseline="0" dirty="0" smtClean="0">
              <a:sym typeface="Wingdings" panose="05000000000000000000" pitchFamily="2" charset="2"/>
            </a:endParaRPr>
          </a:p>
          <a:p>
            <a:r>
              <a:rPr lang="en-US" baseline="0" dirty="0" smtClean="0">
                <a:sym typeface="Wingdings" panose="05000000000000000000" pitchFamily="2" charset="2"/>
              </a:rPr>
              <a:t>The distinction is important. It allows you to see if points have been moved from their instrument, or if somebody has intentionally tried to alter a measurement.</a:t>
            </a:r>
          </a:p>
          <a:p>
            <a:endParaRPr lang="en-US" baseline="0" dirty="0" smtClean="0"/>
          </a:p>
        </p:txBody>
      </p:sp>
      <p:sp>
        <p:nvSpPr>
          <p:cNvPr id="4" name="Slide Number Placeholder 3"/>
          <p:cNvSpPr>
            <a:spLocks noGrp="1"/>
          </p:cNvSpPr>
          <p:nvPr>
            <p:ph type="sldNum" sz="quarter" idx="10"/>
          </p:nvPr>
        </p:nvSpPr>
        <p:spPr/>
        <p:txBody>
          <a:bodyPr/>
          <a:lstStyle/>
          <a:p>
            <a:fld id="{7F3A1243-00B4-F04C-9060-9BD25731BC65}" type="slidenum">
              <a:rPr lang="en-US" smtClean="0"/>
              <a:t>8</a:t>
            </a:fld>
            <a:endParaRPr lang="en-US"/>
          </a:p>
        </p:txBody>
      </p:sp>
    </p:spTree>
    <p:extLst>
      <p:ext uri="{BB962C8B-B14F-4D97-AF65-F5344CB8AC3E}">
        <p14:creationId xmlns:p14="http://schemas.microsoft.com/office/powerpoint/2010/main" val="42825240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77E1081-F332-4F14-B61E-E977D8FF6E51}" type="slidenum">
              <a:rPr lang="en-US" smtClean="0"/>
              <a:pPr/>
              <a:t>84</a:t>
            </a:fld>
            <a:endParaRPr lang="en-US"/>
          </a:p>
        </p:txBody>
      </p:sp>
    </p:spTree>
    <p:extLst>
      <p:ext uri="{BB962C8B-B14F-4D97-AF65-F5344CB8AC3E}">
        <p14:creationId xmlns:p14="http://schemas.microsoft.com/office/powerpoint/2010/main" val="54431709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85</a:t>
            </a:fld>
            <a:endParaRPr lang="en-US"/>
          </a:p>
        </p:txBody>
      </p:sp>
    </p:spTree>
    <p:extLst>
      <p:ext uri="{BB962C8B-B14F-4D97-AF65-F5344CB8AC3E}">
        <p14:creationId xmlns:p14="http://schemas.microsoft.com/office/powerpoint/2010/main" val="31070784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t>86</a:t>
            </a:fld>
            <a:endParaRPr lang="en-US"/>
          </a:p>
        </p:txBody>
      </p:sp>
    </p:spTree>
    <p:extLst>
      <p:ext uri="{BB962C8B-B14F-4D97-AF65-F5344CB8AC3E}">
        <p14:creationId xmlns:p14="http://schemas.microsoft.com/office/powerpoint/2010/main" val="95249128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77E1081-F332-4F14-B61E-E977D8FF6E51}" type="slidenum">
              <a:rPr lang="en-US" smtClean="0"/>
              <a:pPr/>
              <a:t>88</a:t>
            </a:fld>
            <a:endParaRPr lang="en-US"/>
          </a:p>
        </p:txBody>
      </p:sp>
    </p:spTree>
    <p:extLst>
      <p:ext uri="{BB962C8B-B14F-4D97-AF65-F5344CB8AC3E}">
        <p14:creationId xmlns:p14="http://schemas.microsoft.com/office/powerpoint/2010/main" val="170020112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77E1081-F332-4F14-B61E-E977D8FF6E51}" type="slidenum">
              <a:rPr lang="en-US" smtClean="0"/>
              <a:pPr/>
              <a:t>89</a:t>
            </a:fld>
            <a:endParaRPr lang="en-US"/>
          </a:p>
        </p:txBody>
      </p:sp>
    </p:spTree>
    <p:extLst>
      <p:ext uri="{BB962C8B-B14F-4D97-AF65-F5344CB8AC3E}">
        <p14:creationId xmlns:p14="http://schemas.microsoft.com/office/powerpoint/2010/main" val="406001151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90</a:t>
            </a:fld>
            <a:endParaRPr lang="en-US"/>
          </a:p>
        </p:txBody>
      </p:sp>
    </p:spTree>
    <p:extLst>
      <p:ext uri="{BB962C8B-B14F-4D97-AF65-F5344CB8AC3E}">
        <p14:creationId xmlns:p14="http://schemas.microsoft.com/office/powerpoint/2010/main" val="405462174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77E1081-F332-4F14-B61E-E977D8FF6E51}" type="slidenum">
              <a:rPr lang="en-US" smtClean="0"/>
              <a:pPr/>
              <a:t>91</a:t>
            </a:fld>
            <a:endParaRPr lang="en-US"/>
          </a:p>
        </p:txBody>
      </p:sp>
    </p:spTree>
    <p:extLst>
      <p:ext uri="{BB962C8B-B14F-4D97-AF65-F5344CB8AC3E}">
        <p14:creationId xmlns:p14="http://schemas.microsoft.com/office/powerpoint/2010/main" val="619615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Tractability is a founding principle and provides a means to always adjust and reevaluate without concern for data integrity. </a:t>
            </a:r>
          </a:p>
        </p:txBody>
      </p:sp>
      <p:sp>
        <p:nvSpPr>
          <p:cNvPr id="4" name="Slide Number Placeholder 3"/>
          <p:cNvSpPr>
            <a:spLocks noGrp="1"/>
          </p:cNvSpPr>
          <p:nvPr>
            <p:ph type="sldNum" sz="quarter" idx="10"/>
          </p:nvPr>
        </p:nvSpPr>
        <p:spPr/>
        <p:txBody>
          <a:bodyPr/>
          <a:lstStyle/>
          <a:p>
            <a:fld id="{7F3A1243-00B4-F04C-9060-9BD25731BC65}" type="slidenum">
              <a:rPr lang="en-US" smtClean="0"/>
              <a:t>9</a:t>
            </a:fld>
            <a:endParaRPr lang="en-US"/>
          </a:p>
        </p:txBody>
      </p:sp>
    </p:spTree>
    <p:extLst>
      <p:ext uri="{BB962C8B-B14F-4D97-AF65-F5344CB8AC3E}">
        <p14:creationId xmlns:p14="http://schemas.microsoft.com/office/powerpoint/2010/main" val="1917463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B0B2B8-2766-425A-9DC2-B0CE4EF09F45}" type="datetime1">
              <a:rPr lang="en-US" smtClean="0"/>
              <a:pPr/>
              <a:t>4/27/2015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14897-C9DB-4176-89A5-6441CBD0E7A4}" type="slidenum">
              <a:rPr lang="en-US" smtClean="0"/>
              <a:pPr/>
              <a:t>‹#›</a:t>
            </a:fld>
            <a:endParaRPr lang="en-US"/>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A8C6CB-3FCB-4A73-B6D8-690766EF51C0}" type="datetime1">
              <a:rPr lang="en-US" smtClean="0"/>
              <a:pPr/>
              <a:t>4/27/2015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314897-C9DB-4176-89A5-6441CBD0E7A4}" type="slidenum">
              <a:rPr lang="en-US" smtClean="0"/>
              <a:pPr/>
              <a:t>‹#›</a:t>
            </a:fld>
            <a:endParaRPr lang="en-US"/>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190171-8BA5-4AAF-8512-BB492746074B}" type="datetime1">
              <a:rPr lang="en-US" smtClean="0"/>
              <a:pPr/>
              <a:t>4/27/2015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14897-C9DB-4176-89A5-6441CBD0E7A4}" type="slidenum">
              <a:rPr lang="en-US" smtClean="0"/>
              <a:pPr/>
              <a:t>‹#›</a:t>
            </a:fld>
            <a:endParaRPr lang="en-US"/>
          </a:p>
        </p:txBody>
      </p:sp>
    </p:spTree>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444FF4-C39B-40DB-9225-223245838201}" type="datetime1">
              <a:rPr lang="en-US" smtClean="0"/>
              <a:pPr/>
              <a:t>4/27/2015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14897-C9DB-4176-89A5-6441CBD0E7A4}" type="slidenum">
              <a:rPr lang="en-US" smtClean="0"/>
              <a:pPr/>
              <a:t>‹#›</a:t>
            </a:fld>
            <a:endParaRPr lang="en-US"/>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3052CF-0EE5-47DF-BC47-4E1EAEEA5054}" type="datetime1">
              <a:rPr lang="en-US" smtClean="0"/>
              <a:pPr/>
              <a:t>4/27/2015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314897-C9DB-4176-89A5-6441CBD0E7A4}" type="slidenum">
              <a:rPr lang="en-US" smtClean="0"/>
              <a:pPr/>
              <a:t>‹#›</a:t>
            </a:fld>
            <a:endParaRPr lang="en-US"/>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75C544-EDFC-460C-BBC9-5564187F9DB4}" type="datetime1">
              <a:rPr lang="en-US" smtClean="0"/>
              <a:pPr/>
              <a:t>4/27/2015</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D314897-C9DB-4176-89A5-6441CBD0E7A4}" type="slidenum">
              <a:rPr lang="en-US" smtClean="0"/>
              <a:pPr/>
              <a:t>‹#›</a:t>
            </a:fld>
            <a:endParaRPr lang="en-US"/>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D203C6-68BA-4287-8C6F-80E94972C46A}" type="datetime1">
              <a:rPr lang="en-US" smtClean="0"/>
              <a:pPr/>
              <a:t>4/27/2015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14897-C9DB-4176-89A5-6441CBD0E7A4}" type="slidenum">
              <a:rPr lang="en-US" smtClean="0"/>
              <a:pPr/>
              <a:t>‹#›</a:t>
            </a:fld>
            <a:endParaRPr lang="en-US"/>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9DF81D-9552-4EEB-B7AF-7C0E6E9ACFBE}" type="datetime1">
              <a:rPr lang="en-US" smtClean="0"/>
              <a:pPr/>
              <a:t>4/27/2015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314897-C9DB-4176-89A5-6441CBD0E7A4}" type="slidenum">
              <a:rPr lang="en-US" smtClean="0"/>
              <a:pPr/>
              <a:t>‹#›</a:t>
            </a:fld>
            <a:endParaRPr lang="en-US"/>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5930416-63BA-43A3-8DD5-7BE055DBD42A}" type="datetime1">
              <a:rPr lang="en-US" smtClean="0"/>
              <a:pPr/>
              <a:t>4/27/2015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314897-C9DB-4176-89A5-6441CBD0E7A4}" type="slidenum">
              <a:rPr lang="en-US" smtClean="0"/>
              <a:pPr/>
              <a:t>‹#›</a:t>
            </a:fld>
            <a:endParaRPr lang="en-US"/>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F4E675-50F3-4190-A254-3A76CB4FB672}" type="datetime1">
              <a:rPr lang="en-US" smtClean="0"/>
              <a:pPr/>
              <a:t>4/27/2015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314897-C9DB-4176-89A5-6441CBD0E7A4}" type="slidenum">
              <a:rPr lang="en-US" smtClean="0"/>
              <a:pPr/>
              <a:t>‹#›</a:t>
            </a:fld>
            <a:endParaRPr lang="en-US"/>
          </a:p>
        </p:txBody>
      </p:sp>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F6A9DB-3724-45BA-A8CE-84F39FA27A98}" type="datetime1">
              <a:rPr lang="en-US" smtClean="0"/>
              <a:pPr/>
              <a:t>4/27/2015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314897-C9DB-4176-89A5-6441CBD0E7A4}" type="slidenum">
              <a:rPr lang="en-US" smtClean="0"/>
              <a:pPr/>
              <a:t>‹#›</a:t>
            </a:fld>
            <a:endParaRPr lang="en-US"/>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71E7AE-1B1E-46E3-8F32-1E7FA396C35B}" type="datetime1">
              <a:rPr lang="en-US" smtClean="0"/>
              <a:pPr/>
              <a:t>4/27/2015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314897-C9DB-4176-89A5-6441CBD0E7A4}" type="slidenum">
              <a:rPr lang="en-US" smtClean="0"/>
              <a:pPr/>
              <a:t>‹#›</a:t>
            </a:fld>
            <a:endParaRPr lang="en-US"/>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297725-F774-492E-93C2-09B73170C28B}" type="datetime1">
              <a:rPr lang="en-US" smtClean="0"/>
              <a:pPr/>
              <a:t>4/27/2015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314897-C9DB-4176-89A5-6441CBD0E7A4}" type="slidenum">
              <a:rPr lang="en-US" smtClean="0"/>
              <a:pPr/>
              <a:t>‹#›</a:t>
            </a:fld>
            <a:endParaRPr lang="en-US"/>
          </a:p>
        </p:txBody>
      </p:sp>
      <p:pic>
        <p:nvPicPr>
          <p:cNvPr id="7" name="Picture 2"/>
          <p:cNvPicPr>
            <a:picLocks noChangeAspect="1" noChangeArrowheads="1"/>
          </p:cNvPicPr>
          <p:nvPr/>
        </p:nvPicPr>
        <p:blipFill>
          <a:blip r:embed="rId14" cstate="print"/>
          <a:srcRect/>
          <a:stretch>
            <a:fillRect/>
          </a:stretch>
        </p:blipFill>
        <p:spPr bwMode="auto">
          <a:xfrm>
            <a:off x="2057400" y="5829300"/>
            <a:ext cx="5143500" cy="10287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spd="slow"/>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6.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6.png"/><Relationship Id="rId7"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png"/><Relationship Id="rId7"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9.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6.png"/><Relationship Id="rId7"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png"/><Relationship Id="rId7"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61.png"/></Relationships>
</file>

<file path=ppt/slides/_rels/slide3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8.png"/><Relationship Id="rId4" Type="http://schemas.openxmlformats.org/officeDocument/2006/relationships/image" Target="../media/image63.png"/><Relationship Id="rId9" Type="http://schemas.openxmlformats.org/officeDocument/2006/relationships/image" Target="../media/image6.pn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62.png"/><Relationship Id="rId7"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4.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0.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2.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79.png"/><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6.png"/><Relationship Id="rId7"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79.png"/><Relationship Id="rId10" Type="http://schemas.openxmlformats.org/officeDocument/2006/relationships/image" Target="../media/image86.png"/><Relationship Id="rId4" Type="http://schemas.openxmlformats.org/officeDocument/2006/relationships/image" Target="../media/image78.png"/><Relationship Id="rId9"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6.png"/><Relationship Id="rId7" Type="http://schemas.openxmlformats.org/officeDocument/2006/relationships/image" Target="../media/image89.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78.png"/><Relationship Id="rId4" Type="http://schemas.openxmlformats.org/officeDocument/2006/relationships/image" Target="../media/image79.png"/><Relationship Id="rId9" Type="http://schemas.openxmlformats.org/officeDocument/2006/relationships/image" Target="../media/image86.png"/></Relationships>
</file>

<file path=ppt/slides/_rels/slide4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6.png"/><Relationship Id="rId7" Type="http://schemas.openxmlformats.org/officeDocument/2006/relationships/image" Target="../media/image91.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78.png"/><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93.png"/></Relationships>
</file>

<file path=ppt/slides/_rels/slide4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3.png"/><Relationship Id="rId7" Type="http://schemas.openxmlformats.org/officeDocument/2006/relationships/image" Target="../media/image97.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7.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slideLayout" Target="../slideLayouts/slideLayout1.xml"/><Relationship Id="rId7" Type="http://schemas.microsoft.com/office/2007/relationships/hdphoto" Target="../media/hdphoto2.wdp"/><Relationship Id="rId12" Type="http://schemas.openxmlformats.org/officeDocument/2006/relationships/image" Target="../media/image100.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98.pn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5.png"/><Relationship Id="rId4" Type="http://schemas.openxmlformats.org/officeDocument/2006/relationships/notesSlide" Target="../notesSlides/notesSlide46.xml"/><Relationship Id="rId9" Type="http://schemas.openxmlformats.org/officeDocument/2006/relationships/image" Target="../media/image99.png"/></Relationships>
</file>

<file path=ppt/slides/_rels/slide48.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slideLayout" Target="../slideLayouts/slideLayout1.xml"/><Relationship Id="rId7" Type="http://schemas.microsoft.com/office/2007/relationships/hdphoto" Target="../media/hdphoto2.wdp"/><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98.pn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5.png"/><Relationship Id="rId4" Type="http://schemas.openxmlformats.org/officeDocument/2006/relationships/notesSlide" Target="../notesSlides/notesSlide47.xml"/><Relationship Id="rId9" Type="http://schemas.openxmlformats.org/officeDocument/2006/relationships/image" Target="../media/image99.png"/></Relationships>
</file>

<file path=ppt/slides/_rels/slide4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102.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101.png"/><Relationship Id="rId5" Type="http://schemas.microsoft.com/office/2007/relationships/hdphoto" Target="../media/hdphoto2.wdp"/><Relationship Id="rId4" Type="http://schemas.openxmlformats.org/officeDocument/2006/relationships/image" Target="../media/image98.pn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103.png"/><Relationship Id="rId5" Type="http://schemas.microsoft.com/office/2007/relationships/hdphoto" Target="../media/hdphoto2.wdp"/><Relationship Id="rId4" Type="http://schemas.openxmlformats.org/officeDocument/2006/relationships/image" Target="../media/image98.png"/></Relationships>
</file>

<file path=ppt/slides/_rels/slide5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104.png"/><Relationship Id="rId5" Type="http://schemas.microsoft.com/office/2007/relationships/hdphoto" Target="../media/hdphoto2.wdp"/><Relationship Id="rId4" Type="http://schemas.openxmlformats.org/officeDocument/2006/relationships/image" Target="../media/image98.png"/></Relationships>
</file>

<file path=ppt/slides/_rels/slide5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microsoft.com/office/2007/relationships/hdphoto" Target="../media/hdphoto3.wdp"/><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05.png"/><Relationship Id="rId11" Type="http://schemas.openxmlformats.org/officeDocument/2006/relationships/image" Target="../media/image6.png"/><Relationship Id="rId5" Type="http://schemas.microsoft.com/office/2007/relationships/hdphoto" Target="../media/hdphoto2.wdp"/><Relationship Id="rId10" Type="http://schemas.openxmlformats.org/officeDocument/2006/relationships/image" Target="../media/image107.png"/><Relationship Id="rId4" Type="http://schemas.openxmlformats.org/officeDocument/2006/relationships/image" Target="../media/image98.png"/><Relationship Id="rId9" Type="http://schemas.openxmlformats.org/officeDocument/2006/relationships/image" Target="../media/image106.png"/></Relationships>
</file>

<file path=ppt/slides/_rels/slide5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109.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08.png"/><Relationship Id="rId5" Type="http://schemas.microsoft.com/office/2007/relationships/hdphoto" Target="../media/hdphoto2.wdp"/><Relationship Id="rId4" Type="http://schemas.openxmlformats.org/officeDocument/2006/relationships/image" Target="../media/image98.png"/><Relationship Id="rId9" Type="http://schemas.openxmlformats.org/officeDocument/2006/relationships/image" Target="../media/image6.png"/></Relationships>
</file>

<file path=ppt/slides/_rels/slide54.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11.png"/><Relationship Id="rId3" Type="http://schemas.openxmlformats.org/officeDocument/2006/relationships/slideLayout" Target="../slideLayouts/slideLayout1.xml"/><Relationship Id="rId7" Type="http://schemas.microsoft.com/office/2007/relationships/hdphoto" Target="../media/hdphoto2.wdp"/><Relationship Id="rId12" Type="http://schemas.openxmlformats.org/officeDocument/2006/relationships/image" Target="../media/image110.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98.pn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5.png"/><Relationship Id="rId4" Type="http://schemas.openxmlformats.org/officeDocument/2006/relationships/notesSlide" Target="../notesSlides/notesSlide53.xml"/><Relationship Id="rId9" Type="http://schemas.openxmlformats.org/officeDocument/2006/relationships/image" Target="../media/image99.png"/></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113.png"/><Relationship Id="rId4" Type="http://schemas.openxmlformats.org/officeDocument/2006/relationships/image" Target="../media/image112.png"/></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114.png"/></Relationships>
</file>

<file path=ppt/slides/_rels/slide5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8.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8.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119.png"/><Relationship Id="rId5" Type="http://schemas.openxmlformats.org/officeDocument/2006/relationships/image" Target="../media/image116.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5.png"/><Relationship Id="rId7" Type="http://schemas.openxmlformats.org/officeDocument/2006/relationships/image" Target="../media/image123.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124.png"/></Relationships>
</file>

<file path=ppt/slides/_rels/slide61.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8.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27.png"/><Relationship Id="rId4" Type="http://schemas.openxmlformats.org/officeDocument/2006/relationships/image" Target="../media/image126.png"/></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9.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30.png"/><Relationship Id="rId7" Type="http://schemas.openxmlformats.org/officeDocument/2006/relationships/image" Target="../media/image133.png"/><Relationship Id="rId2" Type="http://schemas.openxmlformats.org/officeDocument/2006/relationships/notesSlide" Target="../notesSlides/notesSlide61.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32.png"/><Relationship Id="rId4" Type="http://schemas.openxmlformats.org/officeDocument/2006/relationships/image" Target="../media/image131.png"/></Relationships>
</file>

<file path=ppt/slides/_rels/slide6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8.xml"/><Relationship Id="rId5" Type="http://schemas.openxmlformats.org/officeDocument/2006/relationships/image" Target="../media/image137.png"/><Relationship Id="rId4" Type="http://schemas.openxmlformats.org/officeDocument/2006/relationships/image" Target="../media/image6.png"/></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1.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6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43.png"/></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6.png"/></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8.png"/><Relationship Id="rId2" Type="http://schemas.openxmlformats.org/officeDocument/2006/relationships/notesSlide" Target="../notesSlides/notesSlide66.xml"/><Relationship Id="rId1" Type="http://schemas.openxmlformats.org/officeDocument/2006/relationships/slideLayout" Target="../slideLayouts/slideLayout8.xml"/><Relationship Id="rId6" Type="http://schemas.openxmlformats.org/officeDocument/2006/relationships/image" Target="../media/image147.png"/><Relationship Id="rId5" Type="http://schemas.openxmlformats.org/officeDocument/2006/relationships/image" Target="../media/image145.png"/><Relationship Id="rId4" Type="http://schemas.openxmlformats.org/officeDocument/2006/relationships/image" Target="../media/image146.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6.png"/><Relationship Id="rId2" Type="http://schemas.openxmlformats.org/officeDocument/2006/relationships/notesSlide" Target="../notesSlides/notesSlide67.xml"/><Relationship Id="rId1" Type="http://schemas.openxmlformats.org/officeDocument/2006/relationships/slideLayout" Target="../slideLayouts/slideLayout8.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5.png"/></Relationships>
</file>

<file path=ppt/slides/_rels/slide71.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6.png"/><Relationship Id="rId2" Type="http://schemas.openxmlformats.org/officeDocument/2006/relationships/notesSlide" Target="../notesSlides/notesSlide68.xml"/><Relationship Id="rId1" Type="http://schemas.openxmlformats.org/officeDocument/2006/relationships/slideLayout" Target="../slideLayouts/slideLayout8.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72.xml.rels><?xml version="1.0" encoding="UTF-8" standalone="yes"?>
<Relationships xmlns="http://schemas.openxmlformats.org/package/2006/relationships"><Relationship Id="rId3" Type="http://schemas.openxmlformats.org/officeDocument/2006/relationships/image" Target="../media/image155.png"/><Relationship Id="rId7" Type="http://schemas.openxmlformats.org/officeDocument/2006/relationships/image" Target="../media/image6.png"/><Relationship Id="rId2" Type="http://schemas.openxmlformats.org/officeDocument/2006/relationships/notesSlide" Target="../notesSlides/notesSlide69.xml"/><Relationship Id="rId1" Type="http://schemas.openxmlformats.org/officeDocument/2006/relationships/slideLayout" Target="../slideLayouts/slideLayout8.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7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70.xml"/><Relationship Id="rId1" Type="http://schemas.openxmlformats.org/officeDocument/2006/relationships/slideLayout" Target="../slideLayouts/slideLayout8.xml"/><Relationship Id="rId5" Type="http://schemas.openxmlformats.org/officeDocument/2006/relationships/image" Target="../media/image160.png"/><Relationship Id="rId4" Type="http://schemas.openxmlformats.org/officeDocument/2006/relationships/image" Target="../media/image6.png"/></Relationships>
</file>

<file path=ppt/slides/_rels/slide7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7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62.png"/></Relationships>
</file>

<file path=ppt/slides/_rels/slide7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72.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76.xml.rels><?xml version="1.0" encoding="UTF-8" standalone="yes"?>
<Relationships xmlns="http://schemas.openxmlformats.org/package/2006/relationships"><Relationship Id="rId3" Type="http://schemas.openxmlformats.org/officeDocument/2006/relationships/image" Target="../media/image164.png"/><Relationship Id="rId7" Type="http://schemas.openxmlformats.org/officeDocument/2006/relationships/image" Target="../media/image6.png"/><Relationship Id="rId2" Type="http://schemas.openxmlformats.org/officeDocument/2006/relationships/notesSlide" Target="../notesSlides/notesSlide73.xml"/><Relationship Id="rId1" Type="http://schemas.openxmlformats.org/officeDocument/2006/relationships/slideLayout" Target="../slideLayouts/slideLayout8.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7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74.xml"/><Relationship Id="rId1" Type="http://schemas.openxmlformats.org/officeDocument/2006/relationships/slideLayout" Target="../slideLayouts/slideLayout8.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6.png"/></Relationships>
</file>

<file path=ppt/slides/_rels/slide7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7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72.png"/></Relationships>
</file>

<file path=ppt/slides/_rels/slide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9.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6.png"/><Relationship Id="rId7" Type="http://schemas.openxmlformats.org/officeDocument/2006/relationships/image" Target="../media/image91.png"/><Relationship Id="rId2" Type="http://schemas.openxmlformats.org/officeDocument/2006/relationships/notesSlide" Target="../notesSlides/notesSlide76.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78.png"/><Relationship Id="rId4" Type="http://schemas.openxmlformats.org/officeDocument/2006/relationships/image" Target="../media/image79.png"/></Relationships>
</file>

<file path=ppt/slides/_rels/slide81.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6.png"/><Relationship Id="rId7" Type="http://schemas.openxmlformats.org/officeDocument/2006/relationships/image" Target="../media/image176.png"/><Relationship Id="rId12" Type="http://schemas.openxmlformats.org/officeDocument/2006/relationships/image" Target="../media/image181.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75.png"/><Relationship Id="rId11" Type="http://schemas.openxmlformats.org/officeDocument/2006/relationships/image" Target="../media/image180.png"/><Relationship Id="rId5" Type="http://schemas.openxmlformats.org/officeDocument/2006/relationships/image" Target="../media/image174.png"/><Relationship Id="rId10" Type="http://schemas.openxmlformats.org/officeDocument/2006/relationships/image" Target="../media/image179.png"/><Relationship Id="rId4" Type="http://schemas.openxmlformats.org/officeDocument/2006/relationships/image" Target="../media/image173.png"/><Relationship Id="rId9" Type="http://schemas.openxmlformats.org/officeDocument/2006/relationships/image" Target="../media/image178.png"/></Relationships>
</file>

<file path=ppt/slides/_rels/slide8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85.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8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88.png"/><Relationship Id="rId5" Type="http://schemas.openxmlformats.org/officeDocument/2006/relationships/image" Target="../media/image6.png"/><Relationship Id="rId4" Type="http://schemas.openxmlformats.org/officeDocument/2006/relationships/image" Target="../media/image187.png"/></Relationships>
</file>

<file path=ppt/slides/_rels/slide84.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90.png"/><Relationship Id="rId4" Type="http://schemas.openxmlformats.org/officeDocument/2006/relationships/image" Target="../media/image189.png"/></Relationships>
</file>

<file path=ppt/slides/_rels/slide85.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192.png"/><Relationship Id="rId4" Type="http://schemas.openxmlformats.org/officeDocument/2006/relationships/image" Target="../media/image6.png"/></Relationships>
</file>

<file path=ppt/slides/_rels/slide86.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95.png"/><Relationship Id="rId4" Type="http://schemas.openxmlformats.org/officeDocument/2006/relationships/image" Target="../media/image194.png"/></Relationships>
</file>

<file path=ppt/slides/_rels/slide87.xml.rels><?xml version="1.0" encoding="UTF-8" standalone="yes"?>
<Relationships xmlns="http://schemas.openxmlformats.org/package/2006/relationships"><Relationship Id="rId3" Type="http://schemas.openxmlformats.org/officeDocument/2006/relationships/image" Target="../media/image197.png"/><Relationship Id="rId7" Type="http://schemas.openxmlformats.org/officeDocument/2006/relationships/image" Target="../media/image6.png"/><Relationship Id="rId2" Type="http://schemas.openxmlformats.org/officeDocument/2006/relationships/image" Target="../media/image196.png"/><Relationship Id="rId1" Type="http://schemas.openxmlformats.org/officeDocument/2006/relationships/slideLayout" Target="../slideLayouts/slideLayout8.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s>
</file>

<file path=ppt/slides/_rels/slide88.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03.png"/><Relationship Id="rId4" Type="http://schemas.openxmlformats.org/officeDocument/2006/relationships/image" Target="../media/image202.png"/></Relationships>
</file>

<file path=ppt/slides/_rels/slide89.xml.rels><?xml version="1.0" encoding="UTF-8" standalone="yes"?>
<Relationships xmlns="http://schemas.openxmlformats.org/package/2006/relationships"><Relationship Id="rId3" Type="http://schemas.openxmlformats.org/officeDocument/2006/relationships/image" Target="../media/image204.png"/><Relationship Id="rId7" Type="http://schemas.openxmlformats.org/officeDocument/2006/relationships/image" Target="../media/image6.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186.png"/><Relationship Id="rId7" Type="http://schemas.openxmlformats.org/officeDocument/2006/relationships/image" Target="../media/image210.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125.png"/><Relationship Id="rId9" Type="http://schemas.openxmlformats.org/officeDocument/2006/relationships/image" Target="../media/image6.png"/></Relationships>
</file>

<file path=ppt/slides/_rels/slide9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a:xfrm>
            <a:off x="762000" y="3352800"/>
            <a:ext cx="7772400" cy="1470025"/>
          </a:xfrm>
        </p:spPr>
        <p:txBody>
          <a:bodyPr>
            <a:normAutofit/>
          </a:bodyPr>
          <a:lstStyle/>
          <a:p>
            <a:r>
              <a:rPr lang="en-US" sz="3600" b="1" dirty="0" smtClean="0">
                <a:solidFill>
                  <a:schemeClr val="bg1">
                    <a:lumMod val="75000"/>
                  </a:schemeClr>
                </a:solidFill>
                <a:effectLst>
                  <a:outerShdw blurRad="38100" dist="38100" dir="2700000" algn="tl">
                    <a:srgbClr val="000000">
                      <a:alpha val="43137"/>
                    </a:srgbClr>
                  </a:outerShdw>
                  <a:reflection blurRad="6350" stA="55000" endA="300" endPos="45500" dir="5400000" sy="-100000" algn="bl" rotWithShape="0"/>
                </a:effectLst>
                <a:latin typeface="Arial" panose="020B0604020202020204" pitchFamily="34" charset="0"/>
                <a:cs typeface="Arial" panose="020B0604020202020204" pitchFamily="34" charset="0"/>
              </a:rPr>
              <a:t>Re-Intro to SA</a:t>
            </a:r>
            <a:endParaRPr lang="en-US" sz="3600" b="1" dirty="0">
              <a:solidFill>
                <a:schemeClr val="bg1">
                  <a:lumMod val="75000"/>
                </a:schemeClr>
              </a:solidFill>
              <a:effectLst>
                <a:outerShdw blurRad="38100" dist="38100" dir="2700000" algn="tl">
                  <a:srgbClr val="000000">
                    <a:alpha val="43137"/>
                  </a:srgbClr>
                </a:outerShdw>
                <a:reflection blurRad="6350" stA="55000" endA="300" endPos="45500" dir="5400000" sy="-100000" algn="bl" rotWithShape="0"/>
              </a:effectLst>
              <a:latin typeface="Arial" panose="020B0604020202020204" pitchFamily="34" charset="0"/>
              <a:cs typeface="Arial" panose="020B0604020202020204" pitchFamily="34" charset="0"/>
            </a:endParaRPr>
          </a:p>
        </p:txBody>
      </p:sp>
      <p:sp>
        <p:nvSpPr>
          <p:cNvPr id="4" name="Subtitle 2"/>
          <p:cNvSpPr>
            <a:spLocks noGrp="1"/>
          </p:cNvSpPr>
          <p:nvPr>
            <p:ph type="subTitle" idx="1"/>
          </p:nvPr>
        </p:nvSpPr>
        <p:spPr>
          <a:xfrm>
            <a:off x="304800" y="5410200"/>
            <a:ext cx="3124200" cy="762000"/>
          </a:xfrm>
        </p:spPr>
        <p:txBody>
          <a:bodyPr>
            <a:normAutofit/>
          </a:bodyPr>
          <a:lstStyle/>
          <a:p>
            <a:pPr>
              <a:spcBef>
                <a:spcPts val="0"/>
              </a:spcBef>
            </a:pPr>
            <a:r>
              <a:rPr lang="es-US" sz="1400" b="1" dirty="0" smtClean="0">
                <a:solidFill>
                  <a:schemeClr val="bg1">
                    <a:lumMod val="75000"/>
                  </a:schemeClr>
                </a:solidFill>
                <a:latin typeface="Arial" panose="020B0604020202020204" pitchFamily="34" charset="0"/>
                <a:cs typeface="Arial" panose="020B0604020202020204" pitchFamily="34" charset="0"/>
              </a:rPr>
              <a:t>Jeremy </a:t>
            </a:r>
            <a:r>
              <a:rPr lang="es-US" sz="1400" b="1" dirty="0" err="1" smtClean="0">
                <a:solidFill>
                  <a:schemeClr val="bg1">
                    <a:lumMod val="75000"/>
                  </a:schemeClr>
                </a:solidFill>
                <a:latin typeface="Arial" panose="020B0604020202020204" pitchFamily="34" charset="0"/>
                <a:cs typeface="Arial" panose="020B0604020202020204" pitchFamily="34" charset="0"/>
              </a:rPr>
              <a:t>Winn</a:t>
            </a:r>
            <a:endParaRPr lang="es-US" sz="1400" b="1" dirty="0" smtClean="0">
              <a:solidFill>
                <a:schemeClr val="bg1">
                  <a:lumMod val="75000"/>
                </a:schemeClr>
              </a:solidFill>
              <a:latin typeface="Arial" panose="020B0604020202020204" pitchFamily="34" charset="0"/>
              <a:cs typeface="Arial" panose="020B0604020202020204" pitchFamily="34" charset="0"/>
            </a:endParaRPr>
          </a:p>
          <a:p>
            <a:pPr>
              <a:spcBef>
                <a:spcPts val="0"/>
              </a:spcBef>
            </a:pPr>
            <a:r>
              <a:rPr lang="es-US" sz="1400" dirty="0" err="1" smtClean="0">
                <a:latin typeface="Arial" panose="020B0604020202020204" pitchFamily="34" charset="0"/>
                <a:cs typeface="Arial" panose="020B0604020202020204" pitchFamily="34" charset="0"/>
              </a:rPr>
              <a:t>Application</a:t>
            </a:r>
            <a:r>
              <a:rPr lang="es-US" sz="1400" dirty="0" smtClean="0">
                <a:latin typeface="Arial" panose="020B0604020202020204" pitchFamily="34" charset="0"/>
                <a:cs typeface="Arial" panose="020B0604020202020204" pitchFamily="34" charset="0"/>
              </a:rPr>
              <a:t> </a:t>
            </a:r>
            <a:r>
              <a:rPr lang="es-US" sz="1400" dirty="0" err="1" smtClean="0">
                <a:latin typeface="Arial" panose="020B0604020202020204" pitchFamily="34" charset="0"/>
                <a:cs typeface="Arial" panose="020B0604020202020204" pitchFamily="34" charset="0"/>
              </a:rPr>
              <a:t>Engineer</a:t>
            </a:r>
            <a:endParaRPr lang="es-US" sz="1400" dirty="0" smtClean="0">
              <a:latin typeface="Arial" panose="020B0604020202020204" pitchFamily="34" charset="0"/>
              <a:cs typeface="Arial" panose="020B0604020202020204" pitchFamily="34" charset="0"/>
            </a:endParaRPr>
          </a:p>
          <a:p>
            <a:pPr>
              <a:spcBef>
                <a:spcPts val="0"/>
              </a:spcBef>
            </a:pPr>
            <a:r>
              <a:rPr lang="es-US" sz="1400" dirty="0" smtClean="0">
                <a:latin typeface="Arial" panose="020B0604020202020204" pitchFamily="34" charset="0"/>
                <a:cs typeface="Arial" panose="020B0604020202020204" pitchFamily="34" charset="0"/>
              </a:rPr>
              <a:t>New </a:t>
            </a:r>
            <a:r>
              <a:rPr lang="es-US" sz="1400" dirty="0" err="1" smtClean="0">
                <a:latin typeface="Arial" panose="020B0604020202020204" pitchFamily="34" charset="0"/>
                <a:cs typeface="Arial" panose="020B0604020202020204" pitchFamily="34" charset="0"/>
              </a:rPr>
              <a:t>River</a:t>
            </a:r>
            <a:r>
              <a:rPr lang="es-US" sz="1400" dirty="0" smtClean="0">
                <a:latin typeface="Arial" panose="020B0604020202020204" pitchFamily="34" charset="0"/>
                <a:cs typeface="Arial" panose="020B0604020202020204" pitchFamily="34" charset="0"/>
              </a:rPr>
              <a:t> </a:t>
            </a:r>
            <a:r>
              <a:rPr lang="es-US" sz="1400" dirty="0" err="1" smtClean="0">
                <a:latin typeface="Arial" panose="020B0604020202020204" pitchFamily="34" charset="0"/>
                <a:cs typeface="Arial" panose="020B0604020202020204" pitchFamily="34" charset="0"/>
              </a:rPr>
              <a:t>Kinematics</a:t>
            </a:r>
            <a:endParaRPr lang="es-US" sz="1400" dirty="0" smtClean="0">
              <a:latin typeface="Arial" panose="020B0604020202020204" pitchFamily="34" charset="0"/>
              <a:cs typeface="Arial" panose="020B0604020202020204" pitchFamily="34" charset="0"/>
            </a:endParaRPr>
          </a:p>
        </p:txBody>
      </p:sp>
      <p:sp>
        <p:nvSpPr>
          <p:cNvPr id="5" name="Subtitle 2"/>
          <p:cNvSpPr txBox="1">
            <a:spLocks/>
          </p:cNvSpPr>
          <p:nvPr/>
        </p:nvSpPr>
        <p:spPr>
          <a:xfrm>
            <a:off x="5638800" y="5410200"/>
            <a:ext cx="3124200" cy="76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s-US" sz="1400" b="1" dirty="0" smtClean="0">
                <a:solidFill>
                  <a:schemeClr val="bg1">
                    <a:lumMod val="75000"/>
                  </a:schemeClr>
                </a:solidFill>
                <a:latin typeface="Arial" panose="020B0604020202020204" pitchFamily="34" charset="0"/>
                <a:cs typeface="Arial" panose="020B0604020202020204" pitchFamily="34" charset="0"/>
              </a:rPr>
              <a:t>Richard Nelson</a:t>
            </a:r>
          </a:p>
          <a:p>
            <a:pPr>
              <a:spcBef>
                <a:spcPts val="0"/>
              </a:spcBef>
            </a:pPr>
            <a:r>
              <a:rPr lang="es-US" sz="1400" dirty="0" err="1" smtClean="0">
                <a:latin typeface="Arial" panose="020B0604020202020204" pitchFamily="34" charset="0"/>
                <a:cs typeface="Arial" panose="020B0604020202020204" pitchFamily="34" charset="0"/>
              </a:rPr>
              <a:t>Application</a:t>
            </a:r>
            <a:r>
              <a:rPr lang="es-US" sz="1400" dirty="0" smtClean="0">
                <a:latin typeface="Arial" panose="020B0604020202020204" pitchFamily="34" charset="0"/>
                <a:cs typeface="Arial" panose="020B0604020202020204" pitchFamily="34" charset="0"/>
              </a:rPr>
              <a:t> </a:t>
            </a:r>
            <a:r>
              <a:rPr lang="es-US" sz="1400" dirty="0" err="1" smtClean="0">
                <a:latin typeface="Arial" panose="020B0604020202020204" pitchFamily="34" charset="0"/>
                <a:cs typeface="Arial" panose="020B0604020202020204" pitchFamily="34" charset="0"/>
              </a:rPr>
              <a:t>Engineer</a:t>
            </a:r>
            <a:endParaRPr lang="es-US" sz="1400" dirty="0" smtClean="0">
              <a:latin typeface="Arial" panose="020B0604020202020204" pitchFamily="34" charset="0"/>
              <a:cs typeface="Arial" panose="020B0604020202020204" pitchFamily="34" charset="0"/>
            </a:endParaRPr>
          </a:p>
          <a:p>
            <a:pPr>
              <a:spcBef>
                <a:spcPts val="0"/>
              </a:spcBef>
            </a:pPr>
            <a:r>
              <a:rPr lang="es-US" sz="1400" dirty="0" smtClean="0">
                <a:latin typeface="Arial" panose="020B0604020202020204" pitchFamily="34" charset="0"/>
                <a:cs typeface="Arial" panose="020B0604020202020204" pitchFamily="34" charset="0"/>
              </a:rPr>
              <a:t>New </a:t>
            </a:r>
            <a:r>
              <a:rPr lang="es-US" sz="1400" dirty="0" err="1" smtClean="0">
                <a:latin typeface="Arial" panose="020B0604020202020204" pitchFamily="34" charset="0"/>
                <a:cs typeface="Arial" panose="020B0604020202020204" pitchFamily="34" charset="0"/>
              </a:rPr>
              <a:t>River</a:t>
            </a:r>
            <a:r>
              <a:rPr lang="es-US" sz="1400" dirty="0" smtClean="0">
                <a:latin typeface="Arial" panose="020B0604020202020204" pitchFamily="34" charset="0"/>
                <a:cs typeface="Arial" panose="020B0604020202020204" pitchFamily="34" charset="0"/>
              </a:rPr>
              <a:t> </a:t>
            </a:r>
            <a:r>
              <a:rPr lang="es-US" sz="1400" dirty="0" err="1" smtClean="0">
                <a:latin typeface="Arial" panose="020B0604020202020204" pitchFamily="34" charset="0"/>
                <a:cs typeface="Arial" panose="020B0604020202020204" pitchFamily="34" charset="0"/>
              </a:rPr>
              <a:t>Kinematics</a:t>
            </a:r>
            <a:endParaRPr lang="es-US" sz="1400" dirty="0" smtClean="0">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481021"/>
            <a:ext cx="9144000" cy="605175"/>
            <a:chOff x="0" y="481021"/>
            <a:chExt cx="9144000" cy="605175"/>
          </a:xfrm>
        </p:grpSpPr>
        <p:sp>
          <p:nvSpPr>
            <p:cNvPr id="6" name="Rectangle 5"/>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2"/>
            <p:cNvPicPr>
              <a:picLocks noChangeAspect="1" noChangeArrowheads="1"/>
            </p:cNvPicPr>
            <p:nvPr/>
          </p:nvPicPr>
          <p:blipFill>
            <a:blip r:embed="rId2" cstate="print"/>
            <a:srcRect/>
            <a:stretch>
              <a:fillRect/>
            </a:stretch>
          </p:blipFill>
          <p:spPr bwMode="auto">
            <a:xfrm>
              <a:off x="1143000" y="486590"/>
              <a:ext cx="8001000" cy="152399"/>
            </a:xfrm>
            <a:prstGeom prst="rect">
              <a:avLst/>
            </a:prstGeom>
            <a:noFill/>
            <a:ln w="9525">
              <a:noFill/>
              <a:miter lim="800000"/>
              <a:headEnd/>
              <a:tailEnd/>
            </a:ln>
          </p:spPr>
        </p:pic>
      </p:grpSp>
      <p:sp>
        <p:nvSpPr>
          <p:cNvPr id="8" name="Subtitle 2"/>
          <p:cNvSpPr txBox="1">
            <a:spLocks/>
          </p:cNvSpPr>
          <p:nvPr/>
        </p:nvSpPr>
        <p:spPr>
          <a:xfrm>
            <a:off x="282197" y="762000"/>
            <a:ext cx="869768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Constructed vs. </a:t>
            </a:r>
            <a:r>
              <a:rPr lang="en-US" sz="2500" dirty="0">
                <a:solidFill>
                  <a:srgbClr val="00BEFF"/>
                </a:solidFill>
                <a:latin typeface="Oswald Light"/>
                <a:cs typeface="Oswald Light"/>
              </a:rPr>
              <a:t>Measured</a:t>
            </a:r>
            <a:endParaRPr lang="en-US" sz="2500" b="1" dirty="0">
              <a:solidFill>
                <a:srgbClr val="00BEFF"/>
              </a:solidFill>
              <a:latin typeface="Oswald Light"/>
              <a:cs typeface="Oswald Light"/>
            </a:endParaRPr>
          </a:p>
        </p:txBody>
      </p:sp>
      <p:pic>
        <p:nvPicPr>
          <p:cNvPr id="10" name="Picture 9"/>
          <p:cNvPicPr>
            <a:picLocks noChangeAspect="1"/>
          </p:cNvPicPr>
          <p:nvPr/>
        </p:nvPicPr>
        <p:blipFill>
          <a:blip r:embed="rId3"/>
          <a:stretch>
            <a:fillRect/>
          </a:stretch>
        </p:blipFill>
        <p:spPr>
          <a:xfrm>
            <a:off x="440883" y="1402280"/>
            <a:ext cx="8380307" cy="4267200"/>
          </a:xfrm>
          <a:prstGeom prst="rect">
            <a:avLst/>
          </a:prstGeom>
        </p:spPr>
      </p:pic>
      <p:sp>
        <p:nvSpPr>
          <p:cNvPr id="11" name="TextBox 10"/>
          <p:cNvSpPr txBox="1"/>
          <p:nvPr/>
        </p:nvSpPr>
        <p:spPr>
          <a:xfrm>
            <a:off x="440883" y="1279269"/>
            <a:ext cx="3257430" cy="646331"/>
          </a:xfrm>
          <a:prstGeom prst="rect">
            <a:avLst/>
          </a:prstGeom>
          <a:noFill/>
        </p:spPr>
        <p:txBody>
          <a:bodyPr wrap="none" rtlCol="0">
            <a:spAutoFit/>
          </a:bodyPr>
          <a:lstStyle/>
          <a:p>
            <a:r>
              <a:rPr lang="en-US" dirty="0" smtClean="0"/>
              <a:t>Measured points are tied to the </a:t>
            </a:r>
          </a:p>
          <a:p>
            <a:r>
              <a:rPr lang="en-US" dirty="0" smtClean="0"/>
              <a:t>Instrument that measured them </a:t>
            </a:r>
            <a:endParaRPr lang="en-US" dirty="0"/>
          </a:p>
        </p:txBody>
      </p:sp>
      <p:sp>
        <p:nvSpPr>
          <p:cNvPr id="12" name="TextBox 11"/>
          <p:cNvSpPr txBox="1"/>
          <p:nvPr/>
        </p:nvSpPr>
        <p:spPr>
          <a:xfrm>
            <a:off x="4953000" y="4876800"/>
            <a:ext cx="3703001" cy="646331"/>
          </a:xfrm>
          <a:prstGeom prst="rect">
            <a:avLst/>
          </a:prstGeom>
          <a:noFill/>
        </p:spPr>
        <p:txBody>
          <a:bodyPr wrap="none" rtlCol="0">
            <a:spAutoFit/>
          </a:bodyPr>
          <a:lstStyle/>
          <a:p>
            <a:r>
              <a:rPr lang="en-US" dirty="0" smtClean="0"/>
              <a:t>Instruments can be moved as needed</a:t>
            </a:r>
          </a:p>
          <a:p>
            <a:r>
              <a:rPr lang="en-US" dirty="0" smtClean="0"/>
              <a:t>without losing measurement integrity</a:t>
            </a:r>
            <a:endParaRPr lang="en-US" dirty="0"/>
          </a:p>
        </p:txBody>
      </p:sp>
      <p:pic>
        <p:nvPicPr>
          <p:cNvPr id="1026" name="Picture 2" descr="C:\Users\Jeremy\AppData\Local\Temp\SNAGHTML8ef22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3657600"/>
            <a:ext cx="1753108" cy="29432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98124" y="4596714"/>
            <a:ext cx="12954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812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01897">
            <a:off x="6286916" y="3019789"/>
            <a:ext cx="2657393" cy="2582739"/>
          </a:xfrm>
          <a:prstGeom prst="rect">
            <a:avLst/>
          </a:prstGeom>
          <a:solidFill>
            <a:schemeClr val="tx2"/>
          </a:solidFill>
        </p:spPr>
      </p:pic>
      <p:cxnSp>
        <p:nvCxnSpPr>
          <p:cNvPr id="4" name="Straight Connector 3"/>
          <p:cNvCxnSpPr/>
          <p:nvPr/>
        </p:nvCxnSpPr>
        <p:spPr>
          <a:xfrm flipV="1">
            <a:off x="1425454" y="1611458"/>
            <a:ext cx="5572369" cy="601785"/>
          </a:xfrm>
          <a:prstGeom prst="line">
            <a:avLst/>
          </a:prstGeom>
          <a:ln w="6350"/>
          <a:effectLst>
            <a:glow rad="1016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402007" y="2221058"/>
            <a:ext cx="4181230" cy="820614"/>
          </a:xfrm>
          <a:prstGeom prst="line">
            <a:avLst/>
          </a:prstGeom>
          <a:ln w="6350"/>
          <a:effectLst>
            <a:glow rad="1016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1386377" y="2228873"/>
            <a:ext cx="6416431" cy="1101969"/>
          </a:xfrm>
          <a:prstGeom prst="line">
            <a:avLst/>
          </a:prstGeom>
          <a:ln w="6350"/>
          <a:effectLst>
            <a:glow rad="1016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15" name="SMR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439604">
            <a:off x="7723223" y="3263769"/>
            <a:ext cx="154687" cy="152652"/>
          </a:xfrm>
          <a:prstGeom prst="rect">
            <a:avLst/>
          </a:prstGeom>
        </p:spPr>
      </p:pic>
      <p:pic>
        <p:nvPicPr>
          <p:cNvPr id="14" name="SMR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374278">
            <a:off x="5572741" y="2979459"/>
            <a:ext cx="154687" cy="152652"/>
          </a:xfrm>
          <a:prstGeom prst="rect">
            <a:avLst/>
          </a:prstGeom>
        </p:spPr>
      </p:pic>
      <p:pic>
        <p:nvPicPr>
          <p:cNvPr id="5" name="SMR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900000">
            <a:off x="6973446" y="1517243"/>
            <a:ext cx="154687" cy="152652"/>
          </a:xfrm>
          <a:prstGeom prst="rect">
            <a:avLst/>
          </a:prstGeom>
        </p:spPr>
      </p:pic>
      <p:cxnSp>
        <p:nvCxnSpPr>
          <p:cNvPr id="26" name="Straight Connector 25"/>
          <p:cNvCxnSpPr/>
          <p:nvPr/>
        </p:nvCxnSpPr>
        <p:spPr>
          <a:xfrm>
            <a:off x="1398100" y="2217254"/>
            <a:ext cx="4065373" cy="1746422"/>
          </a:xfrm>
          <a:prstGeom prst="line">
            <a:avLst/>
          </a:prstGeom>
          <a:ln w="6350"/>
          <a:effectLst>
            <a:glow rad="1016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2" name="Instrumen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645" y="2006572"/>
            <a:ext cx="1750776" cy="2472847"/>
          </a:xfrm>
          <a:prstGeom prst="rect">
            <a:avLst/>
          </a:prstGeom>
        </p:spPr>
      </p:pic>
      <p:pic>
        <p:nvPicPr>
          <p:cNvPr id="16" name="SMR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543265">
            <a:off x="5383815" y="3885621"/>
            <a:ext cx="154687" cy="152652"/>
          </a:xfrm>
          <a:prstGeom prst="rect">
            <a:avLst/>
          </a:prstGeom>
        </p:spPr>
      </p:pic>
      <p:pic>
        <p:nvPicPr>
          <p:cNvPr id="17" name="Tgt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7260" y="1479546"/>
            <a:ext cx="210503" cy="226695"/>
          </a:xfrm>
          <a:prstGeom prst="rect">
            <a:avLst/>
          </a:prstGeom>
        </p:spPr>
      </p:pic>
      <p:pic>
        <p:nvPicPr>
          <p:cNvPr id="30" name="Tgt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89319" y="3238556"/>
            <a:ext cx="210503" cy="226695"/>
          </a:xfrm>
          <a:prstGeom prst="rect">
            <a:avLst/>
          </a:prstGeom>
        </p:spPr>
      </p:pic>
      <p:pic>
        <p:nvPicPr>
          <p:cNvPr id="31" name="Tgt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2872" y="2939452"/>
            <a:ext cx="210503" cy="226695"/>
          </a:xfrm>
          <a:prstGeom prst="rect">
            <a:avLst/>
          </a:prstGeom>
        </p:spPr>
      </p:pic>
      <p:pic>
        <p:nvPicPr>
          <p:cNvPr id="32" name="Tgt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6318" y="3853853"/>
            <a:ext cx="210503" cy="226695"/>
          </a:xfrm>
          <a:prstGeom prst="rect">
            <a:avLst/>
          </a:prstGeom>
        </p:spPr>
      </p:pic>
      <p:grpSp>
        <p:nvGrpSpPr>
          <p:cNvPr id="34" name="Group 33"/>
          <p:cNvGrpSpPr/>
          <p:nvPr/>
        </p:nvGrpSpPr>
        <p:grpSpPr>
          <a:xfrm>
            <a:off x="0" y="481021"/>
            <a:ext cx="9144000" cy="605175"/>
            <a:chOff x="0" y="481021"/>
            <a:chExt cx="9144000" cy="605175"/>
          </a:xfrm>
        </p:grpSpPr>
        <p:sp>
          <p:nvSpPr>
            <p:cNvPr id="35" name="Rectangle 34"/>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 name="Picture 2"/>
            <p:cNvPicPr>
              <a:picLocks noChangeAspect="1" noChangeArrowheads="1"/>
            </p:cNvPicPr>
            <p:nvPr/>
          </p:nvPicPr>
          <p:blipFill>
            <a:blip r:embed="rId7" cstate="print"/>
            <a:srcRect/>
            <a:stretch>
              <a:fillRect/>
            </a:stretch>
          </p:blipFill>
          <p:spPr bwMode="auto">
            <a:xfrm>
              <a:off x="1143000" y="486590"/>
              <a:ext cx="8001000" cy="152399"/>
            </a:xfrm>
            <a:prstGeom prst="rect">
              <a:avLst/>
            </a:prstGeom>
            <a:noFill/>
            <a:ln w="9525">
              <a:noFill/>
              <a:miter lim="800000"/>
              <a:headEnd/>
              <a:tailEnd/>
            </a:ln>
          </p:spPr>
        </p:pic>
      </p:grpSp>
      <p:sp>
        <p:nvSpPr>
          <p:cNvPr id="37" name="Subtitle 2"/>
          <p:cNvSpPr txBox="1">
            <a:spLocks/>
          </p:cNvSpPr>
          <p:nvPr/>
        </p:nvSpPr>
        <p:spPr>
          <a:xfrm>
            <a:off x="282197" y="762000"/>
            <a:ext cx="869768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Best </a:t>
            </a:r>
            <a:r>
              <a:rPr lang="en-US" sz="2500" dirty="0" smtClean="0">
                <a:solidFill>
                  <a:srgbClr val="00BEFF"/>
                </a:solidFill>
                <a:latin typeface="Oswald Light"/>
                <a:cs typeface="Oswald Regular"/>
              </a:rPr>
              <a:t>Fit</a:t>
            </a:r>
            <a:endParaRPr lang="en-US" sz="2500" b="1" dirty="0">
              <a:solidFill>
                <a:srgbClr val="00BEFF"/>
              </a:solidFill>
              <a:latin typeface="Oswald Light"/>
              <a:cs typeface="Oswald Light"/>
            </a:endParaRPr>
          </a:p>
        </p:txBody>
      </p:sp>
      <p:sp>
        <p:nvSpPr>
          <p:cNvPr id="3" name="Rectangle 2"/>
          <p:cNvSpPr/>
          <p:nvPr/>
        </p:nvSpPr>
        <p:spPr>
          <a:xfrm>
            <a:off x="1524000" y="5811096"/>
            <a:ext cx="5791200" cy="10469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969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500"/>
                            </p:stCondLst>
                            <p:childTnLst>
                              <p:par>
                                <p:cTn id="11" presetID="22" presetClass="exit" presetSubtype="8" fill="hold" nodeType="afterEffect">
                                  <p:stCondLst>
                                    <p:cond delay="0"/>
                                  </p:stCondLst>
                                  <p:childTnLst>
                                    <p:animEffect transition="out" filter="wipe(left)">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1500"/>
                            </p:stCondLst>
                            <p:childTnLst>
                              <p:par>
                                <p:cTn id="26" presetID="10" presetClass="exit" presetSubtype="0" fill="hold" nodeType="afterEffect">
                                  <p:stCondLst>
                                    <p:cond delay="0"/>
                                  </p:stCondLst>
                                  <p:childTnLst>
                                    <p:animEffect transition="out" filter="fade">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22" presetClass="exit" presetSubtype="8" fill="hold" nodeType="withEffect">
                                  <p:stCondLst>
                                    <p:cond delay="0"/>
                                  </p:stCondLst>
                                  <p:childTnLst>
                                    <p:animEffect transition="out" filter="wipe(left)">
                                      <p:cBhvr>
                                        <p:cTn id="33" dur="500"/>
                                        <p:tgtEl>
                                          <p:spTgt spid="23"/>
                                        </p:tgtEl>
                                      </p:cBhvr>
                                    </p:animEffect>
                                    <p:set>
                                      <p:cBhvr>
                                        <p:cTn id="34" dur="1" fill="hold">
                                          <p:stCondLst>
                                            <p:cond delay="499"/>
                                          </p:stCondLst>
                                        </p:cTn>
                                        <p:tgtEl>
                                          <p:spTgt spid="23"/>
                                        </p:tgtEl>
                                        <p:attrNameLst>
                                          <p:attrName>style.visibility</p:attrName>
                                        </p:attrNameLst>
                                      </p:cBhvr>
                                      <p:to>
                                        <p:strVal val="hidden"/>
                                      </p:to>
                                    </p:set>
                                  </p:childTnLst>
                                </p:cTn>
                              </p:par>
                            </p:childTnLst>
                          </p:cTn>
                        </p:par>
                        <p:par>
                          <p:cTn id="35" fill="hold">
                            <p:stCondLst>
                              <p:cond delay="2000"/>
                            </p:stCondLst>
                            <p:childTnLst>
                              <p:par>
                                <p:cTn id="36" presetID="22" presetClass="entr" presetSubtype="8"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par>
                          <p:cTn id="41" fill="hold">
                            <p:stCondLst>
                              <p:cond delay="2500"/>
                            </p:stCondLst>
                            <p:childTnLst>
                              <p:par>
                                <p:cTn id="42" presetID="22" presetClass="exit" presetSubtype="8" fill="hold" nodeType="afterEffect">
                                  <p:stCondLst>
                                    <p:cond delay="0"/>
                                  </p:stCondLst>
                                  <p:childTnLst>
                                    <p:animEffect transition="out" filter="wipe(left)">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childTnLst>
                          </p:cTn>
                        </p:par>
                        <p:par>
                          <p:cTn id="51" fill="hold">
                            <p:stCondLst>
                              <p:cond delay="3000"/>
                            </p:stCondLst>
                            <p:childTnLst>
                              <p:par>
                                <p:cTn id="52" presetID="22" presetClass="entr" presetSubtype="8" fill="hold" nodeType="after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left)">
                                      <p:cBhvr>
                                        <p:cTn id="54" dur="500"/>
                                        <p:tgtEl>
                                          <p:spTgt spid="26"/>
                                        </p:tgtEl>
                                      </p:cBhvr>
                                    </p:animEffect>
                                  </p:childTnLst>
                                </p:cTn>
                              </p:par>
                              <p:par>
                                <p:cTn id="55" presetID="1"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par>
                          <p:cTn id="57" fill="hold">
                            <p:stCondLst>
                              <p:cond delay="3500"/>
                            </p:stCondLst>
                            <p:childTnLst>
                              <p:par>
                                <p:cTn id="58" presetID="22" presetClass="exit" presetSubtype="8" fill="hold" nodeType="afterEffect">
                                  <p:stCondLst>
                                    <p:cond delay="0"/>
                                  </p:stCondLst>
                                  <p:childTnLst>
                                    <p:animEffect transition="out" filter="wipe(left)">
                                      <p:cBhvr>
                                        <p:cTn id="59" dur="500"/>
                                        <p:tgtEl>
                                          <p:spTgt spid="26"/>
                                        </p:tgtEl>
                                      </p:cBhvr>
                                    </p:animEffect>
                                    <p:set>
                                      <p:cBhvr>
                                        <p:cTn id="60" dur="1" fill="hold">
                                          <p:stCondLst>
                                            <p:cond delay="499"/>
                                          </p:stCondLst>
                                        </p:cTn>
                                        <p:tgtEl>
                                          <p:spTgt spid="26"/>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pSp>
        <p:nvGrpSpPr>
          <p:cNvPr id="7" name="Group 6"/>
          <p:cNvGrpSpPr/>
          <p:nvPr/>
        </p:nvGrpSpPr>
        <p:grpSpPr>
          <a:xfrm>
            <a:off x="295645" y="1479546"/>
            <a:ext cx="7604176" cy="2999873"/>
            <a:chOff x="295645" y="622295"/>
            <a:chExt cx="7604176" cy="2999873"/>
          </a:xfrm>
        </p:grpSpPr>
        <p:cxnSp>
          <p:nvCxnSpPr>
            <p:cNvPr id="27" name="Straight Connector 26"/>
            <p:cNvCxnSpPr/>
            <p:nvPr/>
          </p:nvCxnSpPr>
          <p:spPr>
            <a:xfrm flipV="1">
              <a:off x="1425453" y="754207"/>
              <a:ext cx="5572369" cy="601785"/>
            </a:xfrm>
            <a:prstGeom prst="line">
              <a:avLst/>
            </a:prstGeom>
            <a:ln w="6350"/>
            <a:effectLst>
              <a:glow rad="1016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402007" y="1363808"/>
              <a:ext cx="4181230" cy="820614"/>
            </a:xfrm>
            <a:prstGeom prst="line">
              <a:avLst/>
            </a:prstGeom>
            <a:ln w="6350"/>
            <a:effectLst>
              <a:glow rad="1016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386376" y="1371622"/>
              <a:ext cx="6416431" cy="1101969"/>
            </a:xfrm>
            <a:prstGeom prst="line">
              <a:avLst/>
            </a:prstGeom>
            <a:ln w="6350"/>
            <a:effectLst>
              <a:glow rad="1016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33" name="SMR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439604">
              <a:off x="7723222" y="2406519"/>
              <a:ext cx="154687" cy="152652"/>
            </a:xfrm>
            <a:prstGeom prst="rect">
              <a:avLst/>
            </a:prstGeom>
          </p:spPr>
        </p:pic>
        <p:pic>
          <p:nvPicPr>
            <p:cNvPr id="34" name="SMR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374278">
              <a:off x="5572740" y="2122209"/>
              <a:ext cx="154687" cy="152652"/>
            </a:xfrm>
            <a:prstGeom prst="rect">
              <a:avLst/>
            </a:prstGeom>
          </p:spPr>
        </p:pic>
        <p:pic>
          <p:nvPicPr>
            <p:cNvPr id="35" name="SMR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900000">
              <a:off x="6973445" y="659993"/>
              <a:ext cx="154687" cy="152652"/>
            </a:xfrm>
            <a:prstGeom prst="rect">
              <a:avLst/>
            </a:prstGeom>
          </p:spPr>
        </p:pic>
        <p:cxnSp>
          <p:nvCxnSpPr>
            <p:cNvPr id="36" name="Straight Connector 35"/>
            <p:cNvCxnSpPr/>
            <p:nvPr/>
          </p:nvCxnSpPr>
          <p:spPr>
            <a:xfrm>
              <a:off x="1398099" y="1360004"/>
              <a:ext cx="4065373" cy="1746422"/>
            </a:xfrm>
            <a:prstGeom prst="line">
              <a:avLst/>
            </a:prstGeom>
            <a:ln w="6350"/>
            <a:effectLst>
              <a:glow rad="1016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37" name="Instrumen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645" y="1149321"/>
              <a:ext cx="1750776" cy="2472847"/>
            </a:xfrm>
            <a:prstGeom prst="rect">
              <a:avLst/>
            </a:prstGeom>
          </p:spPr>
        </p:pic>
        <p:pic>
          <p:nvPicPr>
            <p:cNvPr id="38" name="SMR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543265">
              <a:off x="5383814" y="3028371"/>
              <a:ext cx="154687" cy="152652"/>
            </a:xfrm>
            <a:prstGeom prst="rect">
              <a:avLst/>
            </a:prstGeom>
          </p:spPr>
        </p:pic>
        <p:pic>
          <p:nvPicPr>
            <p:cNvPr id="39" name="Tgt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7259" y="622295"/>
              <a:ext cx="210503" cy="226695"/>
            </a:xfrm>
            <a:prstGeom prst="rect">
              <a:avLst/>
            </a:prstGeom>
          </p:spPr>
        </p:pic>
        <p:pic>
          <p:nvPicPr>
            <p:cNvPr id="40" name="Tgt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9318" y="2381305"/>
              <a:ext cx="210503" cy="226695"/>
            </a:xfrm>
            <a:prstGeom prst="rect">
              <a:avLst/>
            </a:prstGeom>
          </p:spPr>
        </p:pic>
        <p:pic>
          <p:nvPicPr>
            <p:cNvPr id="41" name="Tgt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2871" y="2082201"/>
              <a:ext cx="210503" cy="226695"/>
            </a:xfrm>
            <a:prstGeom prst="rect">
              <a:avLst/>
            </a:prstGeom>
          </p:spPr>
        </p:pic>
        <p:pic>
          <p:nvPicPr>
            <p:cNvPr id="42" name="Tgt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6317" y="2996602"/>
              <a:ext cx="210503" cy="226695"/>
            </a:xfrm>
            <a:prstGeom prst="rect">
              <a:avLst/>
            </a:prstGeom>
          </p:spPr>
        </p:pic>
      </p:grpSp>
      <p:pic>
        <p:nvPicPr>
          <p:cNvPr id="43" name="Picture 4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01897">
            <a:off x="6286916" y="3019789"/>
            <a:ext cx="2657393" cy="2582739"/>
          </a:xfrm>
          <a:prstGeom prst="rect">
            <a:avLst/>
          </a:prstGeom>
        </p:spPr>
      </p:pic>
      <p:grpSp>
        <p:nvGrpSpPr>
          <p:cNvPr id="25" name="Group 24"/>
          <p:cNvGrpSpPr/>
          <p:nvPr/>
        </p:nvGrpSpPr>
        <p:grpSpPr>
          <a:xfrm>
            <a:off x="0" y="481021"/>
            <a:ext cx="9144000" cy="605175"/>
            <a:chOff x="0" y="481021"/>
            <a:chExt cx="9144000" cy="605175"/>
          </a:xfrm>
        </p:grpSpPr>
        <p:sp>
          <p:nvSpPr>
            <p:cNvPr id="46" name="Rectangle 45"/>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7" name="Picture 2"/>
            <p:cNvPicPr>
              <a:picLocks noChangeAspect="1" noChangeArrowheads="1"/>
            </p:cNvPicPr>
            <p:nvPr/>
          </p:nvPicPr>
          <p:blipFill>
            <a:blip r:embed="rId7" cstate="print"/>
            <a:srcRect/>
            <a:stretch>
              <a:fillRect/>
            </a:stretch>
          </p:blipFill>
          <p:spPr bwMode="auto">
            <a:xfrm>
              <a:off x="1143000" y="486590"/>
              <a:ext cx="8001000" cy="152399"/>
            </a:xfrm>
            <a:prstGeom prst="rect">
              <a:avLst/>
            </a:prstGeom>
            <a:noFill/>
            <a:ln w="9525">
              <a:noFill/>
              <a:miter lim="800000"/>
              <a:headEnd/>
              <a:tailEnd/>
            </a:ln>
          </p:spPr>
        </p:pic>
      </p:grpSp>
      <p:sp>
        <p:nvSpPr>
          <p:cNvPr id="48" name="Subtitle 2"/>
          <p:cNvSpPr txBox="1">
            <a:spLocks/>
          </p:cNvSpPr>
          <p:nvPr/>
        </p:nvSpPr>
        <p:spPr>
          <a:xfrm>
            <a:off x="282197" y="762000"/>
            <a:ext cx="869768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Best </a:t>
            </a:r>
            <a:r>
              <a:rPr lang="en-US" sz="2500" dirty="0" smtClean="0">
                <a:solidFill>
                  <a:srgbClr val="00BEFF"/>
                </a:solidFill>
                <a:latin typeface="Oswald Light"/>
                <a:cs typeface="Oswald Regular"/>
              </a:rPr>
              <a:t>Fit</a:t>
            </a:r>
            <a:endParaRPr lang="en-US" sz="2500" b="1" dirty="0">
              <a:solidFill>
                <a:srgbClr val="00BEFF"/>
              </a:solidFill>
              <a:latin typeface="Oswald Light"/>
              <a:cs typeface="Oswald Light"/>
            </a:endParaRPr>
          </a:p>
        </p:txBody>
      </p:sp>
      <p:sp>
        <p:nvSpPr>
          <p:cNvPr id="49" name="Rectangle 48"/>
          <p:cNvSpPr/>
          <p:nvPr/>
        </p:nvSpPr>
        <p:spPr>
          <a:xfrm>
            <a:off x="2046420" y="5811096"/>
            <a:ext cx="5268779" cy="10469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0636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77778E-7 -7.40741E-7 L 0.10938 0.21968 " pathEditMode="relative" rAng="0" ptsTypes="AA">
                                      <p:cBhvr>
                                        <p:cTn id="6" dur="2000" fill="hold"/>
                                        <p:tgtEl>
                                          <p:spTgt spid="7"/>
                                        </p:tgtEl>
                                        <p:attrNameLst>
                                          <p:attrName>ppt_x</p:attrName>
                                          <p:attrName>ppt_y</p:attrName>
                                        </p:attrNameLst>
                                      </p:cBhvr>
                                      <p:rCtr x="5469" y="10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481021"/>
            <a:ext cx="9144000" cy="605175"/>
            <a:chOff x="0" y="481021"/>
            <a:chExt cx="9144000" cy="605175"/>
          </a:xfrm>
        </p:grpSpPr>
        <p:sp>
          <p:nvSpPr>
            <p:cNvPr id="6" name="Rectangle 5"/>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2"/>
            <p:cNvPicPr>
              <a:picLocks noChangeAspect="1" noChangeArrowheads="1"/>
            </p:cNvPicPr>
            <p:nvPr/>
          </p:nvPicPr>
          <p:blipFill>
            <a:blip r:embed="rId3" cstate="print"/>
            <a:srcRect/>
            <a:stretch>
              <a:fillRect/>
            </a:stretch>
          </p:blipFill>
          <p:spPr bwMode="auto">
            <a:xfrm>
              <a:off x="1143000" y="486590"/>
              <a:ext cx="8001000" cy="152399"/>
            </a:xfrm>
            <a:prstGeom prst="rect">
              <a:avLst/>
            </a:prstGeom>
            <a:noFill/>
            <a:ln w="9525">
              <a:noFill/>
              <a:miter lim="800000"/>
              <a:headEnd/>
              <a:tailEnd/>
            </a:ln>
          </p:spPr>
        </p:pic>
      </p:grpSp>
      <p:pic>
        <p:nvPicPr>
          <p:cNvPr id="10" name="Picture 9"/>
          <p:cNvPicPr>
            <a:picLocks noChangeAspect="1"/>
          </p:cNvPicPr>
          <p:nvPr/>
        </p:nvPicPr>
        <p:blipFill>
          <a:blip r:embed="rId4"/>
          <a:stretch>
            <a:fillRect/>
          </a:stretch>
        </p:blipFill>
        <p:spPr>
          <a:xfrm>
            <a:off x="440883" y="1402280"/>
            <a:ext cx="8380307" cy="4267200"/>
          </a:xfrm>
          <a:prstGeom prst="rect">
            <a:avLst/>
          </a:prstGeom>
        </p:spPr>
      </p:pic>
      <p:sp>
        <p:nvSpPr>
          <p:cNvPr id="11" name="TextBox 10"/>
          <p:cNvSpPr txBox="1"/>
          <p:nvPr/>
        </p:nvSpPr>
        <p:spPr>
          <a:xfrm>
            <a:off x="440883" y="1279269"/>
            <a:ext cx="3257430" cy="646331"/>
          </a:xfrm>
          <a:prstGeom prst="rect">
            <a:avLst/>
          </a:prstGeom>
          <a:noFill/>
        </p:spPr>
        <p:txBody>
          <a:bodyPr wrap="none" rtlCol="0">
            <a:spAutoFit/>
          </a:bodyPr>
          <a:lstStyle/>
          <a:p>
            <a:r>
              <a:rPr lang="en-US" dirty="0" smtClean="0"/>
              <a:t>Measured points are tied to the </a:t>
            </a:r>
          </a:p>
          <a:p>
            <a:r>
              <a:rPr lang="en-US" dirty="0" smtClean="0"/>
              <a:t>Instrument that measured them </a:t>
            </a:r>
            <a:endParaRPr lang="en-US" dirty="0"/>
          </a:p>
        </p:txBody>
      </p:sp>
      <p:sp>
        <p:nvSpPr>
          <p:cNvPr id="12" name="TextBox 11"/>
          <p:cNvSpPr txBox="1"/>
          <p:nvPr/>
        </p:nvSpPr>
        <p:spPr>
          <a:xfrm>
            <a:off x="4953000" y="4876800"/>
            <a:ext cx="3703001" cy="646331"/>
          </a:xfrm>
          <a:prstGeom prst="rect">
            <a:avLst/>
          </a:prstGeom>
          <a:noFill/>
        </p:spPr>
        <p:txBody>
          <a:bodyPr wrap="none" rtlCol="0">
            <a:spAutoFit/>
          </a:bodyPr>
          <a:lstStyle/>
          <a:p>
            <a:r>
              <a:rPr lang="en-US" dirty="0" smtClean="0"/>
              <a:t>Instruments can be moved as needed</a:t>
            </a:r>
          </a:p>
          <a:p>
            <a:r>
              <a:rPr lang="en-US" dirty="0" smtClean="0"/>
              <a:t>without losing measurement integrity</a:t>
            </a:r>
            <a:endParaRPr lang="en-US" dirty="0"/>
          </a:p>
        </p:txBody>
      </p:sp>
      <p:pic>
        <p:nvPicPr>
          <p:cNvPr id="2050" name="Picture 2" descr="C:\Users\Jeremy\AppData\Local\Temp\SNAGHTML93013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2362200"/>
            <a:ext cx="5278378" cy="41116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Jeremy\AppData\Local\Temp\SNAGHTML9370d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2362200"/>
            <a:ext cx="5278378" cy="411166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3894589" y="2302400"/>
            <a:ext cx="3276600" cy="2710022"/>
            <a:chOff x="3886200" y="2319178"/>
            <a:chExt cx="3276600" cy="2710022"/>
          </a:xfrm>
        </p:grpSpPr>
        <p:sp>
          <p:nvSpPr>
            <p:cNvPr id="2" name="Rectangle 1"/>
            <p:cNvSpPr/>
            <p:nvPr/>
          </p:nvSpPr>
          <p:spPr>
            <a:xfrm>
              <a:off x="3886200" y="2667000"/>
              <a:ext cx="3276600" cy="2362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905279" y="2319178"/>
              <a:ext cx="1333442" cy="369332"/>
            </a:xfrm>
            <a:prstGeom prst="rect">
              <a:avLst/>
            </a:prstGeom>
            <a:noFill/>
          </p:spPr>
          <p:txBody>
            <a:bodyPr wrap="none" rtlCol="0">
              <a:spAutoFit/>
            </a:bodyPr>
            <a:lstStyle/>
            <a:p>
              <a:r>
                <a:rPr lang="en-US" b="1" i="1" dirty="0" smtClean="0">
                  <a:solidFill>
                    <a:schemeClr val="accent1"/>
                  </a:solidFill>
                </a:rPr>
                <a:t>Fit Statistics</a:t>
              </a:r>
              <a:endParaRPr lang="en-US" b="1" i="1" dirty="0">
                <a:solidFill>
                  <a:schemeClr val="accent1"/>
                </a:solidFill>
              </a:endParaRPr>
            </a:p>
          </p:txBody>
        </p:sp>
      </p:grpSp>
      <p:grpSp>
        <p:nvGrpSpPr>
          <p:cNvPr id="9" name="Group 8"/>
          <p:cNvGrpSpPr/>
          <p:nvPr/>
        </p:nvGrpSpPr>
        <p:grpSpPr>
          <a:xfrm>
            <a:off x="608209" y="5050899"/>
            <a:ext cx="4954391" cy="1197501"/>
            <a:chOff x="608209" y="5050899"/>
            <a:chExt cx="4954391" cy="1197501"/>
          </a:xfrm>
        </p:grpSpPr>
        <p:sp>
          <p:nvSpPr>
            <p:cNvPr id="14" name="Rectangle 13"/>
            <p:cNvSpPr/>
            <p:nvPr/>
          </p:nvSpPr>
          <p:spPr>
            <a:xfrm>
              <a:off x="2098260" y="5050899"/>
              <a:ext cx="3464340" cy="11975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08209" y="5632184"/>
              <a:ext cx="1436675" cy="369332"/>
            </a:xfrm>
            <a:prstGeom prst="rect">
              <a:avLst/>
            </a:prstGeom>
            <a:noFill/>
          </p:spPr>
          <p:txBody>
            <a:bodyPr wrap="none" rtlCol="0">
              <a:spAutoFit/>
            </a:bodyPr>
            <a:lstStyle/>
            <a:p>
              <a:r>
                <a:rPr lang="en-US" b="1" i="1" dirty="0" smtClean="0">
                  <a:solidFill>
                    <a:schemeClr val="accent1"/>
                  </a:solidFill>
                </a:rPr>
                <a:t>Point Control</a:t>
              </a:r>
              <a:endParaRPr lang="en-US" b="1" i="1" dirty="0">
                <a:solidFill>
                  <a:schemeClr val="accent1"/>
                </a:solidFill>
              </a:endParaRPr>
            </a:p>
          </p:txBody>
        </p:sp>
      </p:grpSp>
      <p:sp>
        <p:nvSpPr>
          <p:cNvPr id="19" name="Rectangle 18"/>
          <p:cNvSpPr/>
          <p:nvPr/>
        </p:nvSpPr>
        <p:spPr>
          <a:xfrm>
            <a:off x="2108907" y="5525685"/>
            <a:ext cx="3464340" cy="1693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C:\Users\Jeremy\AppData\Local\Temp\SNAGHTML940e7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8708" y="2671732"/>
            <a:ext cx="5259387" cy="4096871"/>
          </a:xfrm>
          <a:prstGeom prst="rect">
            <a:avLst/>
          </a:prstGeom>
          <a:noFill/>
          <a:extLst>
            <a:ext uri="{909E8E84-426E-40DD-AFC4-6F175D3DCCD1}">
              <a14:hiddenFill xmlns:a14="http://schemas.microsoft.com/office/drawing/2010/main">
                <a:solidFill>
                  <a:srgbClr val="FFFFFF"/>
                </a:solidFill>
              </a14:hiddenFill>
            </a:ext>
          </a:extLst>
        </p:spPr>
      </p:pic>
      <p:sp>
        <p:nvSpPr>
          <p:cNvPr id="20" name="Subtitle 2"/>
          <p:cNvSpPr txBox="1">
            <a:spLocks/>
          </p:cNvSpPr>
          <p:nvPr/>
        </p:nvSpPr>
        <p:spPr>
          <a:xfrm>
            <a:off x="282197" y="762000"/>
            <a:ext cx="869768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Best </a:t>
            </a:r>
            <a:r>
              <a:rPr lang="en-US" sz="2500" dirty="0" smtClean="0">
                <a:solidFill>
                  <a:srgbClr val="00BEFF"/>
                </a:solidFill>
                <a:latin typeface="Oswald Light"/>
                <a:cs typeface="Oswald Regular"/>
              </a:rPr>
              <a:t>Fit</a:t>
            </a:r>
            <a:endParaRPr lang="en-US" sz="2500" b="1" dirty="0">
              <a:solidFill>
                <a:srgbClr val="00BEFF"/>
              </a:solidFill>
              <a:latin typeface="Oswald Light"/>
              <a:cs typeface="Oswald Light"/>
            </a:endParaRPr>
          </a:p>
        </p:txBody>
      </p:sp>
    </p:spTree>
    <p:extLst>
      <p:ext uri="{BB962C8B-B14F-4D97-AF65-F5344CB8AC3E}">
        <p14:creationId xmlns:p14="http://schemas.microsoft.com/office/powerpoint/2010/main" val="1528482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054"/>
                                        </p:tgtEl>
                                        <p:attrNameLst>
                                          <p:attrName>style.visibility</p:attrName>
                                        </p:attrNameLst>
                                      </p:cBhvr>
                                      <p:to>
                                        <p:strVal val="visible"/>
                                      </p:to>
                                    </p:set>
                                    <p:animEffect transition="in" filter="fade">
                                      <p:cBhvr>
                                        <p:cTn id="26"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evron 2"/>
          <p:cNvSpPr/>
          <p:nvPr/>
        </p:nvSpPr>
        <p:spPr>
          <a:xfrm>
            <a:off x="2294338" y="5415136"/>
            <a:ext cx="283973" cy="280919"/>
          </a:xfrm>
          <a:prstGeom prst="chevron">
            <a:avLst/>
          </a:prstGeom>
          <a:no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solidFill>
                <a:schemeClr val="tx1"/>
              </a:solidFill>
            </a:endParaRPr>
          </a:p>
        </p:txBody>
      </p:sp>
      <p:sp>
        <p:nvSpPr>
          <p:cNvPr id="13" name="Content Placeholder 2"/>
          <p:cNvSpPr txBox="1">
            <a:spLocks/>
          </p:cNvSpPr>
          <p:nvPr/>
        </p:nvSpPr>
        <p:spPr>
          <a:xfrm>
            <a:off x="853712" y="1594381"/>
            <a:ext cx="8946541" cy="162998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Wingdings" panose="05000000000000000000" pitchFamily="2" charset="2"/>
              <a:buChar char="Ø"/>
            </a:pPr>
            <a:r>
              <a:rPr lang="en-US" sz="2400" dirty="0"/>
              <a:t>View Point List is now the one stop shop for all point settings</a:t>
            </a:r>
          </a:p>
          <a:p>
            <a:pPr marL="800100" lvl="1" indent="-342900" algn="l">
              <a:buFont typeface="Wingdings" panose="05000000000000000000" pitchFamily="2" charset="2"/>
              <a:buChar char="Ø"/>
            </a:pPr>
            <a:r>
              <a:rPr lang="en-US" sz="2000" dirty="0"/>
              <a:t>Tolerance</a:t>
            </a:r>
          </a:p>
          <a:p>
            <a:pPr marL="800100" lvl="1" indent="-342900" algn="l">
              <a:buFont typeface="Wingdings" panose="05000000000000000000" pitchFamily="2" charset="2"/>
              <a:buChar char="Ø"/>
            </a:pPr>
            <a:r>
              <a:rPr lang="en-US" sz="2000" dirty="0"/>
              <a:t>Weight</a:t>
            </a:r>
          </a:p>
          <a:p>
            <a:pPr marL="800100" lvl="1" indent="-342900" algn="l">
              <a:buFont typeface="Wingdings" panose="05000000000000000000" pitchFamily="2" charset="2"/>
              <a:buChar char="Ø"/>
            </a:pPr>
            <a:r>
              <a:rPr lang="en-US" sz="2000" dirty="0"/>
              <a:t>Offsets</a:t>
            </a:r>
          </a:p>
        </p:txBody>
      </p:sp>
      <p:sp>
        <p:nvSpPr>
          <p:cNvPr id="14" name="Content Placeholder 2"/>
          <p:cNvSpPr txBox="1">
            <a:spLocks/>
          </p:cNvSpPr>
          <p:nvPr/>
        </p:nvSpPr>
        <p:spPr>
          <a:xfrm>
            <a:off x="1015034" y="3065997"/>
            <a:ext cx="2964960" cy="162998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800100" lvl="1" indent="-342900">
              <a:buFont typeface="Wingdings" panose="05000000000000000000" pitchFamily="2" charset="2"/>
              <a:buChar char="Ø"/>
            </a:pPr>
            <a:r>
              <a:rPr lang="en-US" sz="2000" dirty="0"/>
              <a:t>Details	</a:t>
            </a:r>
          </a:p>
          <a:p>
            <a:pPr marL="800100" lvl="1" indent="-342900">
              <a:buFont typeface="Wingdings" panose="05000000000000000000" pitchFamily="2" charset="2"/>
              <a:buChar char="Ø"/>
            </a:pPr>
            <a:r>
              <a:rPr lang="en-US" sz="2000" dirty="0"/>
              <a:t>Notes</a:t>
            </a:r>
          </a:p>
          <a:p>
            <a:pPr marL="800100" lvl="1" indent="-342900">
              <a:buFont typeface="Wingdings" panose="05000000000000000000" pitchFamily="2" charset="2"/>
              <a:buChar char="Ø"/>
            </a:pPr>
            <a:r>
              <a:rPr lang="en-US" sz="2000" dirty="0"/>
              <a:t>Etc. </a:t>
            </a:r>
          </a:p>
        </p:txBody>
      </p:sp>
      <p:sp>
        <p:nvSpPr>
          <p:cNvPr id="25" name="Title 1"/>
          <p:cNvSpPr txBox="1">
            <a:spLocks/>
          </p:cNvSpPr>
          <p:nvPr/>
        </p:nvSpPr>
        <p:spPr>
          <a:xfrm>
            <a:off x="0" y="986112"/>
            <a:ext cx="3715092" cy="8303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t>View Point List Control</a:t>
            </a:r>
          </a:p>
        </p:txBody>
      </p:sp>
      <p:grpSp>
        <p:nvGrpSpPr>
          <p:cNvPr id="8" name="Group 7"/>
          <p:cNvGrpSpPr/>
          <p:nvPr/>
        </p:nvGrpSpPr>
        <p:grpSpPr>
          <a:xfrm>
            <a:off x="0" y="481021"/>
            <a:ext cx="9144000" cy="605175"/>
            <a:chOff x="0" y="481021"/>
            <a:chExt cx="9144000" cy="605175"/>
          </a:xfrm>
        </p:grpSpPr>
        <p:sp>
          <p:nvSpPr>
            <p:cNvPr id="9" name="Rectangle 8"/>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a:blip r:embed="rId3" cstate="print"/>
            <a:srcRect/>
            <a:stretch>
              <a:fillRect/>
            </a:stretch>
          </p:blipFill>
          <p:spPr bwMode="auto">
            <a:xfrm>
              <a:off x="1143000" y="486590"/>
              <a:ext cx="8001000" cy="152399"/>
            </a:xfrm>
            <a:prstGeom prst="rect">
              <a:avLst/>
            </a:prstGeom>
            <a:noFill/>
            <a:ln w="9525">
              <a:noFill/>
              <a:miter lim="800000"/>
              <a:headEnd/>
              <a:tailEnd/>
            </a:ln>
          </p:spPr>
        </p:pic>
      </p:grpSp>
      <p:sp>
        <p:nvSpPr>
          <p:cNvPr id="11" name="Subtitle 2"/>
          <p:cNvSpPr txBox="1">
            <a:spLocks/>
          </p:cNvSpPr>
          <p:nvPr/>
        </p:nvSpPr>
        <p:spPr>
          <a:xfrm>
            <a:off x="282197" y="762000"/>
            <a:ext cx="869768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Best </a:t>
            </a:r>
            <a:r>
              <a:rPr lang="en-US" sz="2500" dirty="0" smtClean="0">
                <a:solidFill>
                  <a:srgbClr val="00BEFF"/>
                </a:solidFill>
                <a:latin typeface="Oswald Light"/>
                <a:cs typeface="Oswald Regular"/>
              </a:rPr>
              <a:t>Fit</a:t>
            </a:r>
            <a:endParaRPr lang="en-US" sz="2500" b="1" dirty="0">
              <a:solidFill>
                <a:srgbClr val="00BEFF"/>
              </a:solidFill>
              <a:latin typeface="Oswald Light"/>
              <a:cs typeface="Oswald Light"/>
            </a:endParaRPr>
          </a:p>
        </p:txBody>
      </p:sp>
      <p:pic>
        <p:nvPicPr>
          <p:cNvPr id="4" name="Picture 3"/>
          <p:cNvPicPr>
            <a:picLocks noChangeAspect="1"/>
          </p:cNvPicPr>
          <p:nvPr/>
        </p:nvPicPr>
        <p:blipFill>
          <a:blip r:embed="rId4"/>
          <a:stretch>
            <a:fillRect/>
          </a:stretch>
        </p:blipFill>
        <p:spPr>
          <a:xfrm>
            <a:off x="3200596" y="2040614"/>
            <a:ext cx="1352869" cy="1407864"/>
          </a:xfrm>
          <a:prstGeom prst="rect">
            <a:avLst/>
          </a:prstGeom>
        </p:spPr>
      </p:pic>
      <p:pic>
        <p:nvPicPr>
          <p:cNvPr id="1026" name="Picture 2" descr="C:\Users\Jeremy\AppData\Local\Temp\SNAGHTML75708f.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6199" y="2185038"/>
            <a:ext cx="2080700" cy="18103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Jeremy\AppData\Local\Temp\SNAGHTML77ba1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9350" y="2726724"/>
            <a:ext cx="4800527" cy="266270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stretch>
            <a:fillRect/>
          </a:stretch>
        </p:blipFill>
        <p:spPr>
          <a:xfrm>
            <a:off x="3200400" y="2040615"/>
            <a:ext cx="5867400" cy="3731317"/>
          </a:xfrm>
          <a:prstGeom prst="rect">
            <a:avLst/>
          </a:prstGeom>
        </p:spPr>
      </p:pic>
      <p:pic>
        <p:nvPicPr>
          <p:cNvPr id="15" name="Picture 2" descr="C:\Users\Jeremy\AppData\Local\Temp\SNAGHTML127c21c.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5034" y="3168303"/>
            <a:ext cx="5456800" cy="3629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765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481021"/>
            <a:ext cx="9144000" cy="605175"/>
            <a:chOff x="0" y="481021"/>
            <a:chExt cx="9144000" cy="605175"/>
          </a:xfrm>
        </p:grpSpPr>
        <p:sp>
          <p:nvSpPr>
            <p:cNvPr id="14" name="Rectangle 13"/>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2"/>
            <p:cNvPicPr>
              <a:picLocks noChangeAspect="1" noChangeArrowheads="1"/>
            </p:cNvPicPr>
            <p:nvPr/>
          </p:nvPicPr>
          <p:blipFill>
            <a:blip r:embed="rId3" cstate="print"/>
            <a:srcRect/>
            <a:stretch>
              <a:fillRect/>
            </a:stretch>
          </p:blipFill>
          <p:spPr bwMode="auto">
            <a:xfrm>
              <a:off x="1143000" y="486590"/>
              <a:ext cx="8001000" cy="152399"/>
            </a:xfrm>
            <a:prstGeom prst="rect">
              <a:avLst/>
            </a:prstGeom>
            <a:noFill/>
            <a:ln w="9525">
              <a:noFill/>
              <a:miter lim="800000"/>
              <a:headEnd/>
              <a:tailEnd/>
            </a:ln>
          </p:spPr>
        </p:pic>
      </p:grpSp>
      <p:sp>
        <p:nvSpPr>
          <p:cNvPr id="24" name="Subtitle 2"/>
          <p:cNvSpPr txBox="1">
            <a:spLocks/>
          </p:cNvSpPr>
          <p:nvPr/>
        </p:nvSpPr>
        <p:spPr>
          <a:xfrm>
            <a:off x="280088" y="790299"/>
            <a:ext cx="8697681" cy="62589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Recorded </a:t>
            </a:r>
            <a:r>
              <a:rPr lang="en-US" sz="2500" dirty="0">
                <a:solidFill>
                  <a:srgbClr val="00BEFF"/>
                </a:solidFill>
                <a:latin typeface="Oswald Light"/>
                <a:cs typeface="Oswald Light"/>
              </a:rPr>
              <a:t>Measurements</a:t>
            </a:r>
            <a:endParaRPr lang="en-US" sz="2500" b="1" dirty="0">
              <a:solidFill>
                <a:srgbClr val="00BEFF"/>
              </a:solidFill>
              <a:latin typeface="Oswald Light"/>
              <a:cs typeface="Oswald Light"/>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600000">
            <a:off x="3421672" y="2786513"/>
            <a:ext cx="2124560" cy="2096605"/>
          </a:xfrm>
          <a:prstGeom prst="rect">
            <a:avLst/>
          </a:prstGeom>
        </p:spPr>
      </p:pic>
      <p:sp>
        <p:nvSpPr>
          <p:cNvPr id="9" name="4-Point Star 8"/>
          <p:cNvSpPr/>
          <p:nvPr/>
        </p:nvSpPr>
        <p:spPr>
          <a:xfrm>
            <a:off x="4398264" y="3630066"/>
            <a:ext cx="397934" cy="397934"/>
          </a:xfrm>
          <a:prstGeom prst="star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flipV="1">
            <a:off x="4597231" y="2534714"/>
            <a:ext cx="745236" cy="1294321"/>
          </a:xfrm>
          <a:prstGeom prst="straightConnector1">
            <a:avLst/>
          </a:prstGeom>
          <a:ln w="12700" cmpd="sng">
            <a:solidFill>
              <a:srgbClr val="00BEFF"/>
            </a:solidFill>
            <a:headEnd type="oval"/>
            <a:tailEnd type="none"/>
          </a:ln>
          <a:effectLst/>
        </p:spPr>
        <p:style>
          <a:lnRef idx="2">
            <a:schemeClr val="accent1"/>
          </a:lnRef>
          <a:fillRef idx="0">
            <a:schemeClr val="accent1"/>
          </a:fillRef>
          <a:effectRef idx="1">
            <a:schemeClr val="accent1"/>
          </a:effectRef>
          <a:fontRef idx="minor">
            <a:schemeClr val="tx1"/>
          </a:fontRef>
        </p:style>
      </p:cxnSp>
      <p:sp>
        <p:nvSpPr>
          <p:cNvPr id="43" name="Subtitle 2"/>
          <p:cNvSpPr txBox="1">
            <a:spLocks/>
          </p:cNvSpPr>
          <p:nvPr/>
        </p:nvSpPr>
        <p:spPr>
          <a:xfrm>
            <a:off x="4260937" y="1915040"/>
            <a:ext cx="3334257" cy="947952"/>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600" dirty="0">
                <a:solidFill>
                  <a:srgbClr val="00BEFF"/>
                </a:solidFill>
                <a:latin typeface="Oswald Regular"/>
                <a:cs typeface="Oswald Regular"/>
              </a:rPr>
              <a:t>Recorded Point</a:t>
            </a:r>
          </a:p>
          <a:p>
            <a:pPr>
              <a:lnSpc>
                <a:spcPct val="120000"/>
              </a:lnSpc>
            </a:pPr>
            <a:r>
              <a:rPr lang="en-US" sz="1400" dirty="0">
                <a:solidFill>
                  <a:schemeClr val="tx1">
                    <a:lumMod val="60000"/>
                    <a:lumOff val="40000"/>
                  </a:schemeClr>
                </a:solidFill>
                <a:latin typeface="Oswald Light"/>
                <a:cs typeface="Oswald Light"/>
              </a:rPr>
              <a:t>The recorded point is </a:t>
            </a:r>
            <a:r>
              <a:rPr lang="en-US" sz="1400" dirty="0" smtClean="0">
                <a:solidFill>
                  <a:schemeClr val="tx1">
                    <a:lumMod val="60000"/>
                    <a:lumOff val="40000"/>
                  </a:schemeClr>
                </a:solidFill>
                <a:latin typeface="Oswald Light"/>
                <a:cs typeface="Oswald Light"/>
              </a:rPr>
              <a:t>always </a:t>
            </a:r>
            <a:r>
              <a:rPr lang="en-US" sz="1400" dirty="0">
                <a:solidFill>
                  <a:schemeClr val="tx1">
                    <a:lumMod val="60000"/>
                    <a:lumOff val="40000"/>
                  </a:schemeClr>
                </a:solidFill>
                <a:latin typeface="Oswald Light"/>
                <a:cs typeface="Oswald Light"/>
              </a:rPr>
              <a:t>the </a:t>
            </a:r>
            <a:r>
              <a:rPr lang="en-US" sz="1400" dirty="0" smtClean="0">
                <a:solidFill>
                  <a:srgbClr val="FFC000"/>
                </a:solidFill>
                <a:latin typeface="Oswald Light" panose="02000303000000000000" pitchFamily="2" charset="0"/>
                <a:cs typeface="Oswald Light"/>
              </a:rPr>
              <a:t>center</a:t>
            </a:r>
            <a:r>
              <a:rPr lang="en-US" sz="1400" dirty="0" smtClean="0">
                <a:solidFill>
                  <a:srgbClr val="FFC000"/>
                </a:solidFill>
                <a:latin typeface="Oswald Light"/>
                <a:cs typeface="Oswald Light"/>
              </a:rPr>
              <a:t> </a:t>
            </a:r>
            <a:r>
              <a:rPr lang="en-US" sz="1400" dirty="0">
                <a:solidFill>
                  <a:schemeClr val="tx1">
                    <a:lumMod val="60000"/>
                    <a:lumOff val="40000"/>
                  </a:schemeClr>
                </a:solidFill>
                <a:latin typeface="Oswald Light"/>
                <a:cs typeface="Oswald Light"/>
              </a:rPr>
              <a:t>of the probe.</a:t>
            </a:r>
          </a:p>
        </p:txBody>
      </p:sp>
      <p:grpSp>
        <p:nvGrpSpPr>
          <p:cNvPr id="3" name="Group 2"/>
          <p:cNvGrpSpPr/>
          <p:nvPr/>
        </p:nvGrpSpPr>
        <p:grpSpPr>
          <a:xfrm>
            <a:off x="-25402" y="2462965"/>
            <a:ext cx="9214294" cy="3533552"/>
            <a:chOff x="-25402" y="2462965"/>
            <a:chExt cx="9214294" cy="3533552"/>
          </a:xfrm>
        </p:grpSpPr>
        <p:sp>
          <p:nvSpPr>
            <p:cNvPr id="11" name="Freeform 10"/>
            <p:cNvSpPr/>
            <p:nvPr/>
          </p:nvSpPr>
          <p:spPr>
            <a:xfrm>
              <a:off x="-25402" y="2462965"/>
              <a:ext cx="9214294" cy="3533552"/>
            </a:xfrm>
            <a:custGeom>
              <a:avLst/>
              <a:gdLst>
                <a:gd name="connsiteX0" fmla="*/ 68071 w 5639138"/>
                <a:gd name="connsiteY0" fmla="*/ 2700866 h 2700866"/>
                <a:gd name="connsiteX1" fmla="*/ 499871 w 5639138"/>
                <a:gd name="connsiteY1" fmla="*/ 2269066 h 2700866"/>
                <a:gd name="connsiteX2" fmla="*/ 3784938 w 5639138"/>
                <a:gd name="connsiteY2" fmla="*/ 1498600 h 2700866"/>
                <a:gd name="connsiteX3" fmla="*/ 5639138 w 5639138"/>
                <a:gd name="connsiteY3" fmla="*/ 0 h 2700866"/>
                <a:gd name="connsiteX0" fmla="*/ 4294 w 7446495"/>
                <a:gd name="connsiteY0" fmla="*/ 2895599 h 2895599"/>
                <a:gd name="connsiteX1" fmla="*/ 2307228 w 7446495"/>
                <a:gd name="connsiteY1" fmla="*/ 2269066 h 2895599"/>
                <a:gd name="connsiteX2" fmla="*/ 5592295 w 7446495"/>
                <a:gd name="connsiteY2" fmla="*/ 1498600 h 2895599"/>
                <a:gd name="connsiteX3" fmla="*/ 7446495 w 7446495"/>
                <a:gd name="connsiteY3" fmla="*/ 0 h 2895599"/>
                <a:gd name="connsiteX0" fmla="*/ 0 w 7442201"/>
                <a:gd name="connsiteY0" fmla="*/ 2895599 h 2895599"/>
                <a:gd name="connsiteX1" fmla="*/ 2302934 w 7442201"/>
                <a:gd name="connsiteY1" fmla="*/ 2269066 h 2895599"/>
                <a:gd name="connsiteX2" fmla="*/ 5588001 w 7442201"/>
                <a:gd name="connsiteY2" fmla="*/ 1498600 h 2895599"/>
                <a:gd name="connsiteX3" fmla="*/ 7442201 w 7442201"/>
                <a:gd name="connsiteY3" fmla="*/ 0 h 2895599"/>
                <a:gd name="connsiteX0" fmla="*/ 0 w 7442201"/>
                <a:gd name="connsiteY0" fmla="*/ 2895599 h 2895599"/>
                <a:gd name="connsiteX1" fmla="*/ 2302934 w 7442201"/>
                <a:gd name="connsiteY1" fmla="*/ 2269066 h 2895599"/>
                <a:gd name="connsiteX2" fmla="*/ 5588001 w 7442201"/>
                <a:gd name="connsiteY2" fmla="*/ 1498600 h 2895599"/>
                <a:gd name="connsiteX3" fmla="*/ 7442201 w 7442201"/>
                <a:gd name="connsiteY3" fmla="*/ 0 h 2895599"/>
                <a:gd name="connsiteX0" fmla="*/ 0 w 6570331"/>
                <a:gd name="connsiteY0" fmla="*/ 1995376 h 1995376"/>
                <a:gd name="connsiteX1" fmla="*/ 2302934 w 6570331"/>
                <a:gd name="connsiteY1" fmla="*/ 1368843 h 1995376"/>
                <a:gd name="connsiteX2" fmla="*/ 5588001 w 6570331"/>
                <a:gd name="connsiteY2" fmla="*/ 598377 h 1995376"/>
                <a:gd name="connsiteX3" fmla="*/ 6570331 w 6570331"/>
                <a:gd name="connsiteY3" fmla="*/ 0 h 1995376"/>
                <a:gd name="connsiteX0" fmla="*/ 0 w 6570331"/>
                <a:gd name="connsiteY0" fmla="*/ 1995376 h 1995376"/>
                <a:gd name="connsiteX1" fmla="*/ 2302934 w 6570331"/>
                <a:gd name="connsiteY1" fmla="*/ 1368843 h 1995376"/>
                <a:gd name="connsiteX2" fmla="*/ 5588001 w 6570331"/>
                <a:gd name="connsiteY2" fmla="*/ 598377 h 1995376"/>
                <a:gd name="connsiteX3" fmla="*/ 6570331 w 6570331"/>
                <a:gd name="connsiteY3" fmla="*/ 0 h 1995376"/>
                <a:gd name="connsiteX0" fmla="*/ 0 w 5964047"/>
                <a:gd name="connsiteY0" fmla="*/ 2307264 h 2307264"/>
                <a:gd name="connsiteX1" fmla="*/ 2302934 w 5964047"/>
                <a:gd name="connsiteY1" fmla="*/ 1680731 h 2307264"/>
                <a:gd name="connsiteX2" fmla="*/ 5588001 w 5964047"/>
                <a:gd name="connsiteY2" fmla="*/ 910265 h 2307264"/>
                <a:gd name="connsiteX3" fmla="*/ 5882759 w 5964047"/>
                <a:gd name="connsiteY3" fmla="*/ 0 h 2307264"/>
                <a:gd name="connsiteX0" fmla="*/ 0 w 6085605"/>
                <a:gd name="connsiteY0" fmla="*/ 2307264 h 2307264"/>
                <a:gd name="connsiteX1" fmla="*/ 2302934 w 6085605"/>
                <a:gd name="connsiteY1" fmla="*/ 1680731 h 2307264"/>
                <a:gd name="connsiteX2" fmla="*/ 5588001 w 6085605"/>
                <a:gd name="connsiteY2" fmla="*/ 910265 h 2307264"/>
                <a:gd name="connsiteX3" fmla="*/ 5882759 w 6085605"/>
                <a:gd name="connsiteY3" fmla="*/ 0 h 2307264"/>
                <a:gd name="connsiteX0" fmla="*/ 0 w 5902324"/>
                <a:gd name="connsiteY0" fmla="*/ 2307264 h 2307264"/>
                <a:gd name="connsiteX1" fmla="*/ 2302934 w 5902324"/>
                <a:gd name="connsiteY1" fmla="*/ 1680731 h 2307264"/>
                <a:gd name="connsiteX2" fmla="*/ 5588001 w 5902324"/>
                <a:gd name="connsiteY2" fmla="*/ 910265 h 2307264"/>
                <a:gd name="connsiteX3" fmla="*/ 5882759 w 5902324"/>
                <a:gd name="connsiteY3" fmla="*/ 0 h 2307264"/>
                <a:gd name="connsiteX0" fmla="*/ 0 w 5892354"/>
                <a:gd name="connsiteY0" fmla="*/ 2307264 h 2307264"/>
                <a:gd name="connsiteX1" fmla="*/ 2302934 w 5892354"/>
                <a:gd name="connsiteY1" fmla="*/ 1680731 h 2307264"/>
                <a:gd name="connsiteX2" fmla="*/ 5396615 w 5892354"/>
                <a:gd name="connsiteY2" fmla="*/ 896088 h 2307264"/>
                <a:gd name="connsiteX3" fmla="*/ 5882759 w 5892354"/>
                <a:gd name="connsiteY3" fmla="*/ 0 h 2307264"/>
                <a:gd name="connsiteX0" fmla="*/ 0 w 5892354"/>
                <a:gd name="connsiteY0" fmla="*/ 2307264 h 2307264"/>
                <a:gd name="connsiteX1" fmla="*/ 2302934 w 5892354"/>
                <a:gd name="connsiteY1" fmla="*/ 1680731 h 2307264"/>
                <a:gd name="connsiteX2" fmla="*/ 5396615 w 5892354"/>
                <a:gd name="connsiteY2" fmla="*/ 896088 h 2307264"/>
                <a:gd name="connsiteX3" fmla="*/ 5882759 w 5892354"/>
                <a:gd name="connsiteY3" fmla="*/ 0 h 2307264"/>
                <a:gd name="connsiteX0" fmla="*/ 0 w 9215216"/>
                <a:gd name="connsiteY0" fmla="*/ 3533552 h 3533552"/>
                <a:gd name="connsiteX1" fmla="*/ 2302934 w 9215216"/>
                <a:gd name="connsiteY1" fmla="*/ 2907019 h 3533552"/>
                <a:gd name="connsiteX2" fmla="*/ 5396615 w 9215216"/>
                <a:gd name="connsiteY2" fmla="*/ 2122376 h 3533552"/>
                <a:gd name="connsiteX3" fmla="*/ 9214294 w 9215216"/>
                <a:gd name="connsiteY3" fmla="*/ 0 h 3533552"/>
                <a:gd name="connsiteX0" fmla="*/ 0 w 9214294"/>
                <a:gd name="connsiteY0" fmla="*/ 3533552 h 3533552"/>
                <a:gd name="connsiteX1" fmla="*/ 2302934 w 9214294"/>
                <a:gd name="connsiteY1" fmla="*/ 2907019 h 3533552"/>
                <a:gd name="connsiteX2" fmla="*/ 5396615 w 9214294"/>
                <a:gd name="connsiteY2" fmla="*/ 2122376 h 3533552"/>
                <a:gd name="connsiteX3" fmla="*/ 9214294 w 9214294"/>
                <a:gd name="connsiteY3" fmla="*/ 0 h 3533552"/>
                <a:gd name="connsiteX0" fmla="*/ 0 w 9214294"/>
                <a:gd name="connsiteY0" fmla="*/ 3533552 h 3533552"/>
                <a:gd name="connsiteX1" fmla="*/ 2302934 w 9214294"/>
                <a:gd name="connsiteY1" fmla="*/ 2907019 h 3533552"/>
                <a:gd name="connsiteX2" fmla="*/ 5396615 w 9214294"/>
                <a:gd name="connsiteY2" fmla="*/ 2122376 h 3533552"/>
                <a:gd name="connsiteX3" fmla="*/ 9214294 w 9214294"/>
                <a:gd name="connsiteY3" fmla="*/ 0 h 3533552"/>
              </a:gdLst>
              <a:ahLst/>
              <a:cxnLst>
                <a:cxn ang="0">
                  <a:pos x="connsiteX0" y="connsiteY0"/>
                </a:cxn>
                <a:cxn ang="0">
                  <a:pos x="connsiteX1" y="connsiteY1"/>
                </a:cxn>
                <a:cxn ang="0">
                  <a:pos x="connsiteX2" y="connsiteY2"/>
                </a:cxn>
                <a:cxn ang="0">
                  <a:pos x="connsiteX3" y="connsiteY3"/>
                </a:cxn>
              </a:cxnLst>
              <a:rect l="l" t="t" r="r" b="b"/>
              <a:pathLst>
                <a:path w="9214294" h="3533552">
                  <a:moveTo>
                    <a:pt x="0" y="3533552"/>
                  </a:moveTo>
                  <a:cubicBezTo>
                    <a:pt x="710495" y="3324708"/>
                    <a:pt x="1403498" y="3142215"/>
                    <a:pt x="2302934" y="2907019"/>
                  </a:cubicBezTo>
                  <a:cubicBezTo>
                    <a:pt x="3202370" y="2671823"/>
                    <a:pt x="4660574" y="2571438"/>
                    <a:pt x="5396615" y="2122376"/>
                  </a:cubicBezTo>
                  <a:cubicBezTo>
                    <a:pt x="6387839" y="1368513"/>
                    <a:pt x="5560139" y="532054"/>
                    <a:pt x="9214294" y="0"/>
                  </a:cubicBezTo>
                </a:path>
              </a:pathLst>
            </a:cu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ubtitle 2"/>
            <p:cNvSpPr txBox="1">
              <a:spLocks/>
            </p:cNvSpPr>
            <p:nvPr/>
          </p:nvSpPr>
          <p:spPr>
            <a:xfrm>
              <a:off x="6320823" y="3281789"/>
              <a:ext cx="2656946" cy="947952"/>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600" dirty="0">
                  <a:solidFill>
                    <a:srgbClr val="00BEFF"/>
                  </a:solidFill>
                  <a:latin typeface="Oswald Regular"/>
                  <a:cs typeface="Oswald Regular"/>
                </a:rPr>
                <a:t>Offsets</a:t>
              </a:r>
            </a:p>
            <a:p>
              <a:pPr algn="l">
                <a:lnSpc>
                  <a:spcPct val="120000"/>
                </a:lnSpc>
              </a:pPr>
              <a:r>
                <a:rPr lang="en-US" sz="1400" dirty="0">
                  <a:solidFill>
                    <a:schemeClr val="tx1">
                      <a:lumMod val="60000"/>
                      <a:lumOff val="40000"/>
                    </a:schemeClr>
                  </a:solidFill>
                  <a:latin typeface="Oswald Light"/>
                  <a:cs typeface="Oswald Light"/>
                </a:rPr>
                <a:t>Probe offsets are stored with every measured point.</a:t>
              </a:r>
            </a:p>
          </p:txBody>
        </p:sp>
        <p:cxnSp>
          <p:nvCxnSpPr>
            <p:cNvPr id="16" name="Straight Arrow Connector 15"/>
            <p:cNvCxnSpPr/>
            <p:nvPr/>
          </p:nvCxnSpPr>
          <p:spPr>
            <a:xfrm>
              <a:off x="5833731" y="3437417"/>
              <a:ext cx="350147" cy="962722"/>
            </a:xfrm>
            <a:prstGeom prst="straightConnector1">
              <a:avLst/>
            </a:prstGeom>
            <a:ln w="12700" cmpd="sng">
              <a:solidFill>
                <a:srgbClr val="00BEFF"/>
              </a:solidFill>
              <a:headEnd type="stealth"/>
              <a:tailEnd type="stealth"/>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4270673" y="3238943"/>
              <a:ext cx="2115951" cy="689820"/>
            </a:xfrm>
            <a:prstGeom prst="straightConnector1">
              <a:avLst/>
            </a:prstGeom>
            <a:ln w="12700" cmpd="sng">
              <a:solidFill>
                <a:srgbClr val="00BE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4621547" y="4220683"/>
              <a:ext cx="2115951" cy="689820"/>
            </a:xfrm>
            <a:prstGeom prst="straightConnector1">
              <a:avLst/>
            </a:prstGeom>
            <a:ln w="12700" cmpd="sng">
              <a:solidFill>
                <a:srgbClr val="00BEFF"/>
              </a:solidFill>
              <a:headEnd type="none"/>
              <a:tailEnd type="non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549061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481021"/>
            <a:ext cx="9144000" cy="605175"/>
            <a:chOff x="0" y="481021"/>
            <a:chExt cx="9144000" cy="605175"/>
          </a:xfrm>
        </p:grpSpPr>
        <p:sp>
          <p:nvSpPr>
            <p:cNvPr id="14" name="Rectangle 13"/>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2"/>
            <p:cNvPicPr>
              <a:picLocks noChangeAspect="1" noChangeArrowheads="1"/>
            </p:cNvPicPr>
            <p:nvPr/>
          </p:nvPicPr>
          <p:blipFill>
            <a:blip r:embed="rId3" cstate="print"/>
            <a:srcRect/>
            <a:stretch>
              <a:fillRect/>
            </a:stretch>
          </p:blipFill>
          <p:spPr bwMode="auto">
            <a:xfrm>
              <a:off x="1143000" y="486590"/>
              <a:ext cx="8001000" cy="152399"/>
            </a:xfrm>
            <a:prstGeom prst="rect">
              <a:avLst/>
            </a:prstGeom>
            <a:noFill/>
            <a:ln w="9525">
              <a:noFill/>
              <a:miter lim="800000"/>
              <a:headEnd/>
              <a:tailEnd/>
            </a:ln>
          </p:spPr>
        </p:pic>
      </p:grpSp>
      <p:sp>
        <p:nvSpPr>
          <p:cNvPr id="24" name="Subtitle 2"/>
          <p:cNvSpPr txBox="1">
            <a:spLocks/>
          </p:cNvSpPr>
          <p:nvPr/>
        </p:nvSpPr>
        <p:spPr>
          <a:xfrm>
            <a:off x="280088" y="790299"/>
            <a:ext cx="8697681" cy="62589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Recorded </a:t>
            </a:r>
            <a:r>
              <a:rPr lang="en-US" sz="2500" dirty="0">
                <a:solidFill>
                  <a:srgbClr val="00BEFF"/>
                </a:solidFill>
                <a:latin typeface="Oswald Light"/>
                <a:cs typeface="Oswald Light"/>
              </a:rPr>
              <a:t>Measurements</a:t>
            </a:r>
            <a:endParaRPr lang="en-US" sz="2500" b="1" dirty="0">
              <a:solidFill>
                <a:srgbClr val="00BEFF"/>
              </a:solidFill>
              <a:latin typeface="Oswald Light"/>
              <a:cs typeface="Oswald Light"/>
            </a:endParaRPr>
          </a:p>
        </p:txBody>
      </p:sp>
      <p:pic>
        <p:nvPicPr>
          <p:cNvPr id="6146" name="Picture 2" descr="C:\Users\Jeremy\AppData\Local\Temp\SNAGHTMLb7589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229974"/>
            <a:ext cx="3774687" cy="2569251"/>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476655" y="1600200"/>
            <a:ext cx="8491519" cy="4143009"/>
            <a:chOff x="476655" y="1600200"/>
            <a:chExt cx="8491519" cy="4143009"/>
          </a:xfrm>
        </p:grpSpPr>
        <p:pic>
          <p:nvPicPr>
            <p:cNvPr id="6" name="Picture 5"/>
            <p:cNvPicPr>
              <a:picLocks noChangeAspect="1"/>
            </p:cNvPicPr>
            <p:nvPr/>
          </p:nvPicPr>
          <p:blipFill>
            <a:blip r:embed="rId5"/>
            <a:stretch>
              <a:fillRect/>
            </a:stretch>
          </p:blipFill>
          <p:spPr>
            <a:xfrm>
              <a:off x="4568757" y="1600200"/>
              <a:ext cx="4399417" cy="4143009"/>
            </a:xfrm>
            <a:prstGeom prst="rect">
              <a:avLst/>
            </a:prstGeom>
          </p:spPr>
        </p:pic>
        <p:sp>
          <p:nvSpPr>
            <p:cNvPr id="7" name="Rectangle 6"/>
            <p:cNvSpPr/>
            <p:nvPr/>
          </p:nvSpPr>
          <p:spPr>
            <a:xfrm>
              <a:off x="476655" y="1675753"/>
              <a:ext cx="1384571" cy="1643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1861226" y="1676400"/>
              <a:ext cx="5911174" cy="1524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76655" y="3319633"/>
              <a:ext cx="4152273" cy="231916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pic>
        <p:nvPicPr>
          <p:cNvPr id="27" name="Picture 26"/>
          <p:cNvPicPr>
            <a:picLocks noChangeAspect="1"/>
          </p:cNvPicPr>
          <p:nvPr/>
        </p:nvPicPr>
        <p:blipFill>
          <a:blip r:embed="rId6"/>
          <a:stretch>
            <a:fillRect/>
          </a:stretch>
        </p:blipFill>
        <p:spPr>
          <a:xfrm>
            <a:off x="4333467" y="2181301"/>
            <a:ext cx="4272661" cy="3638107"/>
          </a:xfrm>
          <a:prstGeom prst="rect">
            <a:avLst/>
          </a:prstGeom>
        </p:spPr>
      </p:pic>
      <p:grpSp>
        <p:nvGrpSpPr>
          <p:cNvPr id="32" name="Group 31"/>
          <p:cNvGrpSpPr/>
          <p:nvPr/>
        </p:nvGrpSpPr>
        <p:grpSpPr>
          <a:xfrm>
            <a:off x="2148585" y="2036687"/>
            <a:ext cx="5076637" cy="3562709"/>
            <a:chOff x="2148585" y="2036687"/>
            <a:chExt cx="5076637" cy="3562709"/>
          </a:xfrm>
        </p:grpSpPr>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600000">
              <a:off x="2148585" y="4021533"/>
              <a:ext cx="1598901" cy="1577863"/>
            </a:xfrm>
            <a:prstGeom prst="rect">
              <a:avLst/>
            </a:prstGeom>
          </p:spPr>
        </p:pic>
        <p:sp>
          <p:nvSpPr>
            <p:cNvPr id="37" name="4-Point Star 36"/>
            <p:cNvSpPr/>
            <p:nvPr/>
          </p:nvSpPr>
          <p:spPr>
            <a:xfrm>
              <a:off x="2805535" y="4609681"/>
              <a:ext cx="397934" cy="397934"/>
            </a:xfrm>
            <a:prstGeom prst="star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Subtitle 2"/>
            <p:cNvSpPr txBox="1">
              <a:spLocks/>
            </p:cNvSpPr>
            <p:nvPr/>
          </p:nvSpPr>
          <p:spPr>
            <a:xfrm>
              <a:off x="4568276" y="2036687"/>
              <a:ext cx="2656946" cy="947952"/>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600" dirty="0" smtClean="0">
                  <a:solidFill>
                    <a:srgbClr val="00BEFF"/>
                  </a:solidFill>
                  <a:latin typeface="Oswald Regular"/>
                  <a:cs typeface="Oswald Regular"/>
                </a:rPr>
                <a:t>Offsets -</a:t>
              </a:r>
              <a:endParaRPr lang="en-US" sz="1600" dirty="0">
                <a:solidFill>
                  <a:srgbClr val="00BEFF"/>
                </a:solidFill>
                <a:latin typeface="Oswald Regular"/>
                <a:cs typeface="Oswald Regular"/>
              </a:endParaRPr>
            </a:p>
            <a:p>
              <a:pPr algn="l">
                <a:lnSpc>
                  <a:spcPct val="120000"/>
                </a:lnSpc>
              </a:pPr>
              <a:r>
                <a:rPr lang="en-US" sz="1400" dirty="0" smtClean="0">
                  <a:solidFill>
                    <a:schemeClr val="tx1">
                      <a:lumMod val="60000"/>
                      <a:lumOff val="40000"/>
                    </a:schemeClr>
                  </a:solidFill>
                  <a:latin typeface="Oswald Light"/>
                  <a:cs typeface="Oswald Light"/>
                </a:rPr>
                <a:t>Are applied automatically when a comparison is made</a:t>
              </a:r>
              <a:endParaRPr lang="en-US" sz="1400" dirty="0">
                <a:solidFill>
                  <a:schemeClr val="tx1">
                    <a:lumMod val="60000"/>
                    <a:lumOff val="40000"/>
                  </a:schemeClr>
                </a:solidFill>
                <a:latin typeface="Oswald Light"/>
                <a:cs typeface="Oswald Light"/>
              </a:endParaRPr>
            </a:p>
          </p:txBody>
        </p:sp>
      </p:grpSp>
    </p:spTree>
    <p:extLst>
      <p:ext uri="{BB962C8B-B14F-4D97-AF65-F5344CB8AC3E}">
        <p14:creationId xmlns:p14="http://schemas.microsoft.com/office/powerpoint/2010/main" val="1000354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637453" y="2539101"/>
            <a:ext cx="1728192" cy="353943"/>
          </a:xfrm>
          <a:prstGeom prst="rect">
            <a:avLst/>
          </a:prstGeom>
          <a:noFill/>
        </p:spPr>
        <p:txBody>
          <a:bodyPr wrap="square" rtlCol="0">
            <a:spAutoFit/>
          </a:bodyPr>
          <a:lstStyle/>
          <a:p>
            <a:r>
              <a:rPr lang="en-US" sz="1700" b="1" dirty="0">
                <a:solidFill>
                  <a:srgbClr val="000000"/>
                </a:solidFill>
                <a:latin typeface="Oswald" panose="02000503000000000000" pitchFamily="2" charset="0"/>
              </a:rPr>
              <a:t>Radius: 0.75”</a:t>
            </a:r>
          </a:p>
        </p:txBody>
      </p:sp>
      <p:pic>
        <p:nvPicPr>
          <p:cNvPr id="21" name="Recorded Point"/>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335" y="1683012"/>
            <a:ext cx="2374805" cy="1097190"/>
          </a:xfrm>
          <a:prstGeom prst="rect">
            <a:avLst/>
          </a:prstGeom>
        </p:spPr>
      </p:pic>
      <p:sp>
        <p:nvSpPr>
          <p:cNvPr id="26" name="TextBox 25"/>
          <p:cNvSpPr txBox="1"/>
          <p:nvPr/>
        </p:nvSpPr>
        <p:spPr>
          <a:xfrm>
            <a:off x="7481339" y="3294522"/>
            <a:ext cx="1693752" cy="615553"/>
          </a:xfrm>
          <a:prstGeom prst="rect">
            <a:avLst/>
          </a:prstGeom>
          <a:noFill/>
        </p:spPr>
        <p:txBody>
          <a:bodyPr wrap="square" rtlCol="0">
            <a:spAutoFit/>
          </a:bodyPr>
          <a:lstStyle/>
          <a:p>
            <a:r>
              <a:rPr lang="en-US" sz="1700" b="1" dirty="0">
                <a:solidFill>
                  <a:srgbClr val="000000"/>
                </a:solidFill>
                <a:latin typeface="Oswald Bold" panose="02000803000000000000" pitchFamily="2" charset="0"/>
              </a:rPr>
              <a:t>Design Surface</a:t>
            </a:r>
          </a:p>
        </p:txBody>
      </p:sp>
      <p:sp>
        <p:nvSpPr>
          <p:cNvPr id="28" name="Freeform 27"/>
          <p:cNvSpPr/>
          <p:nvPr/>
        </p:nvSpPr>
        <p:spPr>
          <a:xfrm>
            <a:off x="-369700" y="-342401"/>
            <a:ext cx="10268904" cy="4804357"/>
          </a:xfrm>
          <a:custGeom>
            <a:avLst/>
            <a:gdLst>
              <a:gd name="connsiteX0" fmla="*/ 0 w 8974183"/>
              <a:gd name="connsiteY0" fmla="*/ 0 h 2495005"/>
              <a:gd name="connsiteX1" fmla="*/ 293915 w 8974183"/>
              <a:gd name="connsiteY1" fmla="*/ 346165 h 2495005"/>
              <a:gd name="connsiteX2" fmla="*/ 1587138 w 8974183"/>
              <a:gd name="connsiteY2" fmla="*/ 888274 h 2495005"/>
              <a:gd name="connsiteX3" fmla="*/ 5179423 w 8974183"/>
              <a:gd name="connsiteY3" fmla="*/ 1136468 h 2495005"/>
              <a:gd name="connsiteX4" fmla="*/ 8974183 w 8974183"/>
              <a:gd name="connsiteY4" fmla="*/ 2495005 h 2495005"/>
              <a:gd name="connsiteX0" fmla="*/ 0 w 9257049"/>
              <a:gd name="connsiteY0" fmla="*/ 0 h 2597708"/>
              <a:gd name="connsiteX1" fmla="*/ 293915 w 9257049"/>
              <a:gd name="connsiteY1" fmla="*/ 346165 h 2597708"/>
              <a:gd name="connsiteX2" fmla="*/ 1587138 w 9257049"/>
              <a:gd name="connsiteY2" fmla="*/ 888274 h 2597708"/>
              <a:gd name="connsiteX3" fmla="*/ 5179423 w 9257049"/>
              <a:gd name="connsiteY3" fmla="*/ 1136468 h 2597708"/>
              <a:gd name="connsiteX4" fmla="*/ 8974183 w 9257049"/>
              <a:gd name="connsiteY4" fmla="*/ 2495005 h 2597708"/>
              <a:gd name="connsiteX5" fmla="*/ 8980339 w 9257049"/>
              <a:gd name="connsiteY5" fmla="*/ 2502137 h 2597708"/>
              <a:gd name="connsiteX0" fmla="*/ 0 w 9968311"/>
              <a:gd name="connsiteY0" fmla="*/ 0 h 2555818"/>
              <a:gd name="connsiteX1" fmla="*/ 293915 w 9968311"/>
              <a:gd name="connsiteY1" fmla="*/ 346165 h 2555818"/>
              <a:gd name="connsiteX2" fmla="*/ 1587138 w 9968311"/>
              <a:gd name="connsiteY2" fmla="*/ 888274 h 2555818"/>
              <a:gd name="connsiteX3" fmla="*/ 5179423 w 9968311"/>
              <a:gd name="connsiteY3" fmla="*/ 1136468 h 2555818"/>
              <a:gd name="connsiteX4" fmla="*/ 8974183 w 9968311"/>
              <a:gd name="connsiteY4" fmla="*/ 2495005 h 2555818"/>
              <a:gd name="connsiteX5" fmla="*/ 9968311 w 9968311"/>
              <a:gd name="connsiteY5" fmla="*/ 2239378 h 2555818"/>
              <a:gd name="connsiteX0" fmla="*/ 0 w 10036185"/>
              <a:gd name="connsiteY0" fmla="*/ 0 h 2555818"/>
              <a:gd name="connsiteX1" fmla="*/ 293915 w 10036185"/>
              <a:gd name="connsiteY1" fmla="*/ 346165 h 2555818"/>
              <a:gd name="connsiteX2" fmla="*/ 1587138 w 10036185"/>
              <a:gd name="connsiteY2" fmla="*/ 888274 h 2555818"/>
              <a:gd name="connsiteX3" fmla="*/ 5179423 w 10036185"/>
              <a:gd name="connsiteY3" fmla="*/ 1136468 h 2555818"/>
              <a:gd name="connsiteX4" fmla="*/ 8974183 w 10036185"/>
              <a:gd name="connsiteY4" fmla="*/ 2495005 h 2555818"/>
              <a:gd name="connsiteX5" fmla="*/ 9968311 w 10036185"/>
              <a:gd name="connsiteY5" fmla="*/ 2239378 h 2555818"/>
              <a:gd name="connsiteX6" fmla="*/ 9947291 w 10036185"/>
              <a:gd name="connsiteY6" fmla="*/ 2249888 h 2555818"/>
              <a:gd name="connsiteX0" fmla="*/ 0 w 10021096"/>
              <a:gd name="connsiteY0" fmla="*/ 1943740 h 4499558"/>
              <a:gd name="connsiteX1" fmla="*/ 293915 w 10021096"/>
              <a:gd name="connsiteY1" fmla="*/ 2289905 h 4499558"/>
              <a:gd name="connsiteX2" fmla="*/ 1587138 w 10021096"/>
              <a:gd name="connsiteY2" fmla="*/ 2832014 h 4499558"/>
              <a:gd name="connsiteX3" fmla="*/ 5179423 w 10021096"/>
              <a:gd name="connsiteY3" fmla="*/ 3080208 h 4499558"/>
              <a:gd name="connsiteX4" fmla="*/ 8974183 w 10021096"/>
              <a:gd name="connsiteY4" fmla="*/ 4438745 h 4499558"/>
              <a:gd name="connsiteX5" fmla="*/ 9968311 w 10021096"/>
              <a:gd name="connsiteY5" fmla="*/ 4183118 h 4499558"/>
              <a:gd name="connsiteX6" fmla="*/ 9863208 w 10021096"/>
              <a:gd name="connsiteY6" fmla="*/ 0 h 4499558"/>
              <a:gd name="connsiteX0" fmla="*/ 0 w 10021096"/>
              <a:gd name="connsiteY0" fmla="*/ 2265940 h 4821758"/>
              <a:gd name="connsiteX1" fmla="*/ 293915 w 10021096"/>
              <a:gd name="connsiteY1" fmla="*/ 2612105 h 4821758"/>
              <a:gd name="connsiteX2" fmla="*/ 1587138 w 10021096"/>
              <a:gd name="connsiteY2" fmla="*/ 3154214 h 4821758"/>
              <a:gd name="connsiteX3" fmla="*/ 5179423 w 10021096"/>
              <a:gd name="connsiteY3" fmla="*/ 3402408 h 4821758"/>
              <a:gd name="connsiteX4" fmla="*/ 8974183 w 10021096"/>
              <a:gd name="connsiteY4" fmla="*/ 4760945 h 4821758"/>
              <a:gd name="connsiteX5" fmla="*/ 9968311 w 10021096"/>
              <a:gd name="connsiteY5" fmla="*/ 4505318 h 4821758"/>
              <a:gd name="connsiteX6" fmla="*/ 9863208 w 10021096"/>
              <a:gd name="connsiteY6" fmla="*/ 322200 h 4821758"/>
              <a:gd name="connsiteX7" fmla="*/ 9863208 w 10021096"/>
              <a:gd name="connsiteY7" fmla="*/ 280159 h 4821758"/>
              <a:gd name="connsiteX0" fmla="*/ 0 w 10021096"/>
              <a:gd name="connsiteY0" fmla="*/ 2274843 h 4830661"/>
              <a:gd name="connsiteX1" fmla="*/ 293915 w 10021096"/>
              <a:gd name="connsiteY1" fmla="*/ 2621008 h 4830661"/>
              <a:gd name="connsiteX2" fmla="*/ 1587138 w 10021096"/>
              <a:gd name="connsiteY2" fmla="*/ 3163117 h 4830661"/>
              <a:gd name="connsiteX3" fmla="*/ 5179423 w 10021096"/>
              <a:gd name="connsiteY3" fmla="*/ 3411311 h 4830661"/>
              <a:gd name="connsiteX4" fmla="*/ 8974183 w 10021096"/>
              <a:gd name="connsiteY4" fmla="*/ 4769848 h 4830661"/>
              <a:gd name="connsiteX5" fmla="*/ 9968311 w 10021096"/>
              <a:gd name="connsiteY5" fmla="*/ 4514221 h 4830661"/>
              <a:gd name="connsiteX6" fmla="*/ 9863208 w 10021096"/>
              <a:gd name="connsiteY6" fmla="*/ 331103 h 4830661"/>
              <a:gd name="connsiteX7" fmla="*/ 1770243 w 10021096"/>
              <a:gd name="connsiteY7" fmla="*/ 257531 h 4830661"/>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0" fmla="*/ 1002763 w 11023859"/>
              <a:gd name="connsiteY0" fmla="*/ 2358297 h 4914115"/>
              <a:gd name="connsiteX1" fmla="*/ 1296678 w 11023859"/>
              <a:gd name="connsiteY1" fmla="*/ 2704462 h 4914115"/>
              <a:gd name="connsiteX2" fmla="*/ 2589901 w 11023859"/>
              <a:gd name="connsiteY2" fmla="*/ 3246571 h 4914115"/>
              <a:gd name="connsiteX3" fmla="*/ 6182186 w 11023859"/>
              <a:gd name="connsiteY3" fmla="*/ 3494765 h 4914115"/>
              <a:gd name="connsiteX4" fmla="*/ 9976946 w 11023859"/>
              <a:gd name="connsiteY4" fmla="*/ 4853302 h 4914115"/>
              <a:gd name="connsiteX5" fmla="*/ 10971074 w 11023859"/>
              <a:gd name="connsiteY5" fmla="*/ 4597675 h 4914115"/>
              <a:gd name="connsiteX6" fmla="*/ 10865971 w 11023859"/>
              <a:gd name="connsiteY6" fmla="*/ 414557 h 4914115"/>
              <a:gd name="connsiteX7" fmla="*/ 755020 w 11023859"/>
              <a:gd name="connsiteY7" fmla="*/ 109758 h 4914115"/>
              <a:gd name="connsiteX8" fmla="*/ 734000 w 11023859"/>
              <a:gd name="connsiteY8" fmla="*/ 109759 h 4914115"/>
              <a:gd name="connsiteX0" fmla="*/ 1005531 w 11026627"/>
              <a:gd name="connsiteY0" fmla="*/ 2358297 h 4914115"/>
              <a:gd name="connsiteX1" fmla="*/ 1299446 w 11026627"/>
              <a:gd name="connsiteY1" fmla="*/ 2704462 h 4914115"/>
              <a:gd name="connsiteX2" fmla="*/ 2592669 w 11026627"/>
              <a:gd name="connsiteY2" fmla="*/ 3246571 h 4914115"/>
              <a:gd name="connsiteX3" fmla="*/ 6184954 w 11026627"/>
              <a:gd name="connsiteY3" fmla="*/ 3494765 h 4914115"/>
              <a:gd name="connsiteX4" fmla="*/ 9979714 w 11026627"/>
              <a:gd name="connsiteY4" fmla="*/ 4853302 h 4914115"/>
              <a:gd name="connsiteX5" fmla="*/ 10973842 w 11026627"/>
              <a:gd name="connsiteY5" fmla="*/ 4597675 h 4914115"/>
              <a:gd name="connsiteX6" fmla="*/ 10868739 w 11026627"/>
              <a:gd name="connsiteY6" fmla="*/ 414557 h 4914115"/>
              <a:gd name="connsiteX7" fmla="*/ 757788 w 11026627"/>
              <a:gd name="connsiteY7" fmla="*/ 109758 h 4914115"/>
              <a:gd name="connsiteX8" fmla="*/ 726257 w 11026627"/>
              <a:gd name="connsiteY8" fmla="*/ 940076 h 4914115"/>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8" fmla="*/ 247743 w 10268839"/>
              <a:gd name="connsiteY8" fmla="*/ 2358297 h 4914115"/>
              <a:gd name="connsiteX0" fmla="*/ 247743 w 10268303"/>
              <a:gd name="connsiteY0" fmla="*/ 2358297 h 4914115"/>
              <a:gd name="connsiteX1" fmla="*/ 541658 w 10268303"/>
              <a:gd name="connsiteY1" fmla="*/ 2704462 h 4914115"/>
              <a:gd name="connsiteX2" fmla="*/ 1834881 w 10268303"/>
              <a:gd name="connsiteY2" fmla="*/ 3246571 h 4914115"/>
              <a:gd name="connsiteX3" fmla="*/ 5427166 w 10268303"/>
              <a:gd name="connsiteY3" fmla="*/ 3494765 h 4914115"/>
              <a:gd name="connsiteX4" fmla="*/ 9221926 w 10268303"/>
              <a:gd name="connsiteY4" fmla="*/ 4853302 h 4914115"/>
              <a:gd name="connsiteX5" fmla="*/ 10216054 w 10268303"/>
              <a:gd name="connsiteY5" fmla="*/ 4597675 h 4914115"/>
              <a:gd name="connsiteX6" fmla="*/ 10110951 w 10268303"/>
              <a:gd name="connsiteY6" fmla="*/ 414557 h 4914115"/>
              <a:gd name="connsiteX7" fmla="*/ 0 w 10268303"/>
              <a:gd name="connsiteY7" fmla="*/ 109758 h 4914115"/>
              <a:gd name="connsiteX8" fmla="*/ 247743 w 10268303"/>
              <a:gd name="connsiteY8" fmla="*/ 2358297 h 4914115"/>
              <a:gd name="connsiteX0" fmla="*/ 247743 w 10268303"/>
              <a:gd name="connsiteY0" fmla="*/ 2358297 h 4914115"/>
              <a:gd name="connsiteX1" fmla="*/ 541658 w 10268303"/>
              <a:gd name="connsiteY1" fmla="*/ 2704462 h 4914115"/>
              <a:gd name="connsiteX2" fmla="*/ 1834881 w 10268303"/>
              <a:gd name="connsiteY2" fmla="*/ 3246571 h 4914115"/>
              <a:gd name="connsiteX3" fmla="*/ 5427166 w 10268303"/>
              <a:gd name="connsiteY3" fmla="*/ 3494765 h 4914115"/>
              <a:gd name="connsiteX4" fmla="*/ 9221926 w 10268303"/>
              <a:gd name="connsiteY4" fmla="*/ 4853302 h 4914115"/>
              <a:gd name="connsiteX5" fmla="*/ 10216054 w 10268303"/>
              <a:gd name="connsiteY5" fmla="*/ 4597675 h 4914115"/>
              <a:gd name="connsiteX6" fmla="*/ 10110951 w 10268303"/>
              <a:gd name="connsiteY6" fmla="*/ 414557 h 4914115"/>
              <a:gd name="connsiteX7" fmla="*/ 0 w 10268303"/>
              <a:gd name="connsiteY7" fmla="*/ 109758 h 4914115"/>
              <a:gd name="connsiteX8" fmla="*/ 247743 w 10268303"/>
              <a:gd name="connsiteY8" fmla="*/ 2358297 h 4914115"/>
              <a:gd name="connsiteX0" fmla="*/ 247743 w 10268303"/>
              <a:gd name="connsiteY0" fmla="*/ 2248539 h 4804357"/>
              <a:gd name="connsiteX1" fmla="*/ 541658 w 10268303"/>
              <a:gd name="connsiteY1" fmla="*/ 2594704 h 4804357"/>
              <a:gd name="connsiteX2" fmla="*/ 1834881 w 10268303"/>
              <a:gd name="connsiteY2" fmla="*/ 3136813 h 4804357"/>
              <a:gd name="connsiteX3" fmla="*/ 5427166 w 10268303"/>
              <a:gd name="connsiteY3" fmla="*/ 3385007 h 4804357"/>
              <a:gd name="connsiteX4" fmla="*/ 9221926 w 10268303"/>
              <a:gd name="connsiteY4" fmla="*/ 4743544 h 4804357"/>
              <a:gd name="connsiteX5" fmla="*/ 10216054 w 10268303"/>
              <a:gd name="connsiteY5" fmla="*/ 4487917 h 4804357"/>
              <a:gd name="connsiteX6" fmla="*/ 10110951 w 10268303"/>
              <a:gd name="connsiteY6" fmla="*/ 304799 h 4804357"/>
              <a:gd name="connsiteX7" fmla="*/ 0 w 10268303"/>
              <a:gd name="connsiteY7" fmla="*/ 0 h 4804357"/>
              <a:gd name="connsiteX8" fmla="*/ 247743 w 10268303"/>
              <a:gd name="connsiteY8" fmla="*/ 2248539 h 4804357"/>
              <a:gd name="connsiteX0" fmla="*/ 247743 w 10268904"/>
              <a:gd name="connsiteY0" fmla="*/ 2248539 h 4804357"/>
              <a:gd name="connsiteX1" fmla="*/ 541658 w 10268904"/>
              <a:gd name="connsiteY1" fmla="*/ 2594704 h 4804357"/>
              <a:gd name="connsiteX2" fmla="*/ 1834881 w 10268904"/>
              <a:gd name="connsiteY2" fmla="*/ 3136813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8904" h="4804357">
                <a:moveTo>
                  <a:pt x="247743" y="2248539"/>
                </a:moveTo>
                <a:cubicBezTo>
                  <a:pt x="262439" y="2347598"/>
                  <a:pt x="277135" y="2446658"/>
                  <a:pt x="541658" y="2594704"/>
                </a:cubicBezTo>
                <a:cubicBezTo>
                  <a:pt x="806181" y="2742750"/>
                  <a:pt x="1020630" y="3005096"/>
                  <a:pt x="1834881" y="3136813"/>
                </a:cubicBezTo>
                <a:cubicBezTo>
                  <a:pt x="2649132" y="3268530"/>
                  <a:pt x="4195992" y="3117219"/>
                  <a:pt x="5427166" y="3385007"/>
                </a:cubicBezTo>
                <a:cubicBezTo>
                  <a:pt x="6658340" y="3652795"/>
                  <a:pt x="8377195" y="4523653"/>
                  <a:pt x="9221926" y="4743544"/>
                </a:cubicBezTo>
                <a:cubicBezTo>
                  <a:pt x="9855412" y="4971156"/>
                  <a:pt x="10214772" y="4486431"/>
                  <a:pt x="10216054" y="4487917"/>
                </a:cubicBezTo>
                <a:cubicBezTo>
                  <a:pt x="10378239" y="4447064"/>
                  <a:pt x="10115842" y="305001"/>
                  <a:pt x="10110951" y="304799"/>
                </a:cubicBezTo>
                <a:cubicBezTo>
                  <a:pt x="9094951" y="262758"/>
                  <a:pt x="0" y="8759"/>
                  <a:pt x="0" y="0"/>
                </a:cubicBezTo>
                <a:lnTo>
                  <a:pt x="247743" y="2248539"/>
                </a:lnTo>
                <a:close/>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reeform 3"/>
          <p:cNvSpPr/>
          <p:nvPr/>
        </p:nvSpPr>
        <p:spPr>
          <a:xfrm>
            <a:off x="6740014" y="3283283"/>
            <a:ext cx="811161" cy="280297"/>
          </a:xfrm>
          <a:custGeom>
            <a:avLst/>
            <a:gdLst>
              <a:gd name="connsiteX0" fmla="*/ 811161 w 811161"/>
              <a:gd name="connsiteY0" fmla="*/ 169684 h 280297"/>
              <a:gd name="connsiteX1" fmla="*/ 449826 w 811161"/>
              <a:gd name="connsiteY1" fmla="*/ 250800 h 280297"/>
              <a:gd name="connsiteX2" fmla="*/ 405581 w 811161"/>
              <a:gd name="connsiteY2" fmla="*/ 78 h 280297"/>
              <a:gd name="connsiteX3" fmla="*/ 0 w 811161"/>
              <a:gd name="connsiteY3" fmla="*/ 280297 h 280297"/>
            </a:gdLst>
            <a:ahLst/>
            <a:cxnLst>
              <a:cxn ang="0">
                <a:pos x="connsiteX0" y="connsiteY0"/>
              </a:cxn>
              <a:cxn ang="0">
                <a:pos x="connsiteX1" y="connsiteY1"/>
              </a:cxn>
              <a:cxn ang="0">
                <a:pos x="connsiteX2" y="connsiteY2"/>
              </a:cxn>
              <a:cxn ang="0">
                <a:pos x="connsiteX3" y="connsiteY3"/>
              </a:cxn>
            </a:cxnLst>
            <a:rect l="l" t="t" r="r" b="b"/>
            <a:pathLst>
              <a:path w="811161" h="280297">
                <a:moveTo>
                  <a:pt x="811161" y="169684"/>
                </a:moveTo>
                <a:cubicBezTo>
                  <a:pt x="664292" y="224376"/>
                  <a:pt x="517423" y="279068"/>
                  <a:pt x="449826" y="250800"/>
                </a:cubicBezTo>
                <a:cubicBezTo>
                  <a:pt x="382229" y="222532"/>
                  <a:pt x="480552" y="-4838"/>
                  <a:pt x="405581" y="78"/>
                </a:cubicBezTo>
                <a:cubicBezTo>
                  <a:pt x="330610" y="4994"/>
                  <a:pt x="156087" y="253258"/>
                  <a:pt x="0" y="280297"/>
                </a:cubicBezTo>
              </a:path>
            </a:pathLst>
          </a:custGeom>
          <a:noFill/>
          <a:ln w="19050">
            <a:solidFill>
              <a:srgbClr val="00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0" y="481021"/>
            <a:ext cx="9144000" cy="605175"/>
            <a:chOff x="0" y="481021"/>
            <a:chExt cx="9144000" cy="605175"/>
          </a:xfrm>
        </p:grpSpPr>
        <p:sp>
          <p:nvSpPr>
            <p:cNvPr id="8" name="Rectangle 7"/>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4" cstate="print"/>
            <a:srcRect/>
            <a:stretch>
              <a:fillRect/>
            </a:stretch>
          </p:blipFill>
          <p:spPr bwMode="auto">
            <a:xfrm>
              <a:off x="1143000" y="486590"/>
              <a:ext cx="8001000" cy="152399"/>
            </a:xfrm>
            <a:prstGeom prst="rect">
              <a:avLst/>
            </a:prstGeom>
            <a:noFill/>
            <a:ln w="9525">
              <a:noFill/>
              <a:miter lim="800000"/>
              <a:headEnd/>
              <a:tailEnd/>
            </a:ln>
          </p:spPr>
        </p:pic>
      </p:grpSp>
      <p:sp>
        <p:nvSpPr>
          <p:cNvPr id="11" name="Subtitle 2"/>
          <p:cNvSpPr txBox="1">
            <a:spLocks/>
          </p:cNvSpPr>
          <p:nvPr/>
        </p:nvSpPr>
        <p:spPr>
          <a:xfrm>
            <a:off x="280088" y="790299"/>
            <a:ext cx="8697681" cy="62589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Recorded </a:t>
            </a:r>
            <a:r>
              <a:rPr lang="en-US" sz="2500" dirty="0">
                <a:solidFill>
                  <a:srgbClr val="00BEFF"/>
                </a:solidFill>
                <a:latin typeface="Oswald Light"/>
                <a:cs typeface="Oswald Light"/>
              </a:rPr>
              <a:t>Measurements</a:t>
            </a:r>
            <a:endParaRPr lang="en-US" sz="2500" b="1" dirty="0">
              <a:solidFill>
                <a:srgbClr val="00BEFF"/>
              </a:solidFill>
              <a:latin typeface="Oswald Light"/>
              <a:cs typeface="Oswald Light"/>
            </a:endParaRPr>
          </a:p>
        </p:txBody>
      </p:sp>
    </p:spTree>
    <p:extLst>
      <p:ext uri="{BB962C8B-B14F-4D97-AF65-F5344CB8AC3E}">
        <p14:creationId xmlns:p14="http://schemas.microsoft.com/office/powerpoint/2010/main" val="25666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Recorded Point"/>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335" y="1683012"/>
            <a:ext cx="2374805" cy="1097190"/>
          </a:xfrm>
          <a:prstGeom prst="rect">
            <a:avLst/>
          </a:prstGeom>
        </p:spPr>
      </p:pic>
      <p:sp>
        <p:nvSpPr>
          <p:cNvPr id="2" name="Oval 1"/>
          <p:cNvSpPr/>
          <p:nvPr/>
        </p:nvSpPr>
        <p:spPr>
          <a:xfrm>
            <a:off x="4153990" y="2300698"/>
            <a:ext cx="875211" cy="875211"/>
          </a:xfrm>
          <a:prstGeom prst="ellipse">
            <a:avLst/>
          </a:prstGeom>
          <a:noFill/>
          <a:ln w="28575">
            <a:solidFill>
              <a:schemeClr val="bg1">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p:cNvSpPr/>
          <p:nvPr/>
        </p:nvSpPr>
        <p:spPr>
          <a:xfrm>
            <a:off x="-369700" y="-342401"/>
            <a:ext cx="10268904" cy="4804357"/>
          </a:xfrm>
          <a:custGeom>
            <a:avLst/>
            <a:gdLst>
              <a:gd name="connsiteX0" fmla="*/ 0 w 8974183"/>
              <a:gd name="connsiteY0" fmla="*/ 0 h 2495005"/>
              <a:gd name="connsiteX1" fmla="*/ 293915 w 8974183"/>
              <a:gd name="connsiteY1" fmla="*/ 346165 h 2495005"/>
              <a:gd name="connsiteX2" fmla="*/ 1587138 w 8974183"/>
              <a:gd name="connsiteY2" fmla="*/ 888274 h 2495005"/>
              <a:gd name="connsiteX3" fmla="*/ 5179423 w 8974183"/>
              <a:gd name="connsiteY3" fmla="*/ 1136468 h 2495005"/>
              <a:gd name="connsiteX4" fmla="*/ 8974183 w 8974183"/>
              <a:gd name="connsiteY4" fmla="*/ 2495005 h 2495005"/>
              <a:gd name="connsiteX0" fmla="*/ 0 w 9257049"/>
              <a:gd name="connsiteY0" fmla="*/ 0 h 2597708"/>
              <a:gd name="connsiteX1" fmla="*/ 293915 w 9257049"/>
              <a:gd name="connsiteY1" fmla="*/ 346165 h 2597708"/>
              <a:gd name="connsiteX2" fmla="*/ 1587138 w 9257049"/>
              <a:gd name="connsiteY2" fmla="*/ 888274 h 2597708"/>
              <a:gd name="connsiteX3" fmla="*/ 5179423 w 9257049"/>
              <a:gd name="connsiteY3" fmla="*/ 1136468 h 2597708"/>
              <a:gd name="connsiteX4" fmla="*/ 8974183 w 9257049"/>
              <a:gd name="connsiteY4" fmla="*/ 2495005 h 2597708"/>
              <a:gd name="connsiteX5" fmla="*/ 8980339 w 9257049"/>
              <a:gd name="connsiteY5" fmla="*/ 2502137 h 2597708"/>
              <a:gd name="connsiteX0" fmla="*/ 0 w 9968311"/>
              <a:gd name="connsiteY0" fmla="*/ 0 h 2555818"/>
              <a:gd name="connsiteX1" fmla="*/ 293915 w 9968311"/>
              <a:gd name="connsiteY1" fmla="*/ 346165 h 2555818"/>
              <a:gd name="connsiteX2" fmla="*/ 1587138 w 9968311"/>
              <a:gd name="connsiteY2" fmla="*/ 888274 h 2555818"/>
              <a:gd name="connsiteX3" fmla="*/ 5179423 w 9968311"/>
              <a:gd name="connsiteY3" fmla="*/ 1136468 h 2555818"/>
              <a:gd name="connsiteX4" fmla="*/ 8974183 w 9968311"/>
              <a:gd name="connsiteY4" fmla="*/ 2495005 h 2555818"/>
              <a:gd name="connsiteX5" fmla="*/ 9968311 w 9968311"/>
              <a:gd name="connsiteY5" fmla="*/ 2239378 h 2555818"/>
              <a:gd name="connsiteX0" fmla="*/ 0 w 10036185"/>
              <a:gd name="connsiteY0" fmla="*/ 0 h 2555818"/>
              <a:gd name="connsiteX1" fmla="*/ 293915 w 10036185"/>
              <a:gd name="connsiteY1" fmla="*/ 346165 h 2555818"/>
              <a:gd name="connsiteX2" fmla="*/ 1587138 w 10036185"/>
              <a:gd name="connsiteY2" fmla="*/ 888274 h 2555818"/>
              <a:gd name="connsiteX3" fmla="*/ 5179423 w 10036185"/>
              <a:gd name="connsiteY3" fmla="*/ 1136468 h 2555818"/>
              <a:gd name="connsiteX4" fmla="*/ 8974183 w 10036185"/>
              <a:gd name="connsiteY4" fmla="*/ 2495005 h 2555818"/>
              <a:gd name="connsiteX5" fmla="*/ 9968311 w 10036185"/>
              <a:gd name="connsiteY5" fmla="*/ 2239378 h 2555818"/>
              <a:gd name="connsiteX6" fmla="*/ 9947291 w 10036185"/>
              <a:gd name="connsiteY6" fmla="*/ 2249888 h 2555818"/>
              <a:gd name="connsiteX0" fmla="*/ 0 w 10021096"/>
              <a:gd name="connsiteY0" fmla="*/ 1943740 h 4499558"/>
              <a:gd name="connsiteX1" fmla="*/ 293915 w 10021096"/>
              <a:gd name="connsiteY1" fmla="*/ 2289905 h 4499558"/>
              <a:gd name="connsiteX2" fmla="*/ 1587138 w 10021096"/>
              <a:gd name="connsiteY2" fmla="*/ 2832014 h 4499558"/>
              <a:gd name="connsiteX3" fmla="*/ 5179423 w 10021096"/>
              <a:gd name="connsiteY3" fmla="*/ 3080208 h 4499558"/>
              <a:gd name="connsiteX4" fmla="*/ 8974183 w 10021096"/>
              <a:gd name="connsiteY4" fmla="*/ 4438745 h 4499558"/>
              <a:gd name="connsiteX5" fmla="*/ 9968311 w 10021096"/>
              <a:gd name="connsiteY5" fmla="*/ 4183118 h 4499558"/>
              <a:gd name="connsiteX6" fmla="*/ 9863208 w 10021096"/>
              <a:gd name="connsiteY6" fmla="*/ 0 h 4499558"/>
              <a:gd name="connsiteX0" fmla="*/ 0 w 10021096"/>
              <a:gd name="connsiteY0" fmla="*/ 2265940 h 4821758"/>
              <a:gd name="connsiteX1" fmla="*/ 293915 w 10021096"/>
              <a:gd name="connsiteY1" fmla="*/ 2612105 h 4821758"/>
              <a:gd name="connsiteX2" fmla="*/ 1587138 w 10021096"/>
              <a:gd name="connsiteY2" fmla="*/ 3154214 h 4821758"/>
              <a:gd name="connsiteX3" fmla="*/ 5179423 w 10021096"/>
              <a:gd name="connsiteY3" fmla="*/ 3402408 h 4821758"/>
              <a:gd name="connsiteX4" fmla="*/ 8974183 w 10021096"/>
              <a:gd name="connsiteY4" fmla="*/ 4760945 h 4821758"/>
              <a:gd name="connsiteX5" fmla="*/ 9968311 w 10021096"/>
              <a:gd name="connsiteY5" fmla="*/ 4505318 h 4821758"/>
              <a:gd name="connsiteX6" fmla="*/ 9863208 w 10021096"/>
              <a:gd name="connsiteY6" fmla="*/ 322200 h 4821758"/>
              <a:gd name="connsiteX7" fmla="*/ 9863208 w 10021096"/>
              <a:gd name="connsiteY7" fmla="*/ 280159 h 4821758"/>
              <a:gd name="connsiteX0" fmla="*/ 0 w 10021096"/>
              <a:gd name="connsiteY0" fmla="*/ 2274843 h 4830661"/>
              <a:gd name="connsiteX1" fmla="*/ 293915 w 10021096"/>
              <a:gd name="connsiteY1" fmla="*/ 2621008 h 4830661"/>
              <a:gd name="connsiteX2" fmla="*/ 1587138 w 10021096"/>
              <a:gd name="connsiteY2" fmla="*/ 3163117 h 4830661"/>
              <a:gd name="connsiteX3" fmla="*/ 5179423 w 10021096"/>
              <a:gd name="connsiteY3" fmla="*/ 3411311 h 4830661"/>
              <a:gd name="connsiteX4" fmla="*/ 8974183 w 10021096"/>
              <a:gd name="connsiteY4" fmla="*/ 4769848 h 4830661"/>
              <a:gd name="connsiteX5" fmla="*/ 9968311 w 10021096"/>
              <a:gd name="connsiteY5" fmla="*/ 4514221 h 4830661"/>
              <a:gd name="connsiteX6" fmla="*/ 9863208 w 10021096"/>
              <a:gd name="connsiteY6" fmla="*/ 331103 h 4830661"/>
              <a:gd name="connsiteX7" fmla="*/ 1770243 w 10021096"/>
              <a:gd name="connsiteY7" fmla="*/ 257531 h 4830661"/>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0" fmla="*/ 1002763 w 11023859"/>
              <a:gd name="connsiteY0" fmla="*/ 2358297 h 4914115"/>
              <a:gd name="connsiteX1" fmla="*/ 1296678 w 11023859"/>
              <a:gd name="connsiteY1" fmla="*/ 2704462 h 4914115"/>
              <a:gd name="connsiteX2" fmla="*/ 2589901 w 11023859"/>
              <a:gd name="connsiteY2" fmla="*/ 3246571 h 4914115"/>
              <a:gd name="connsiteX3" fmla="*/ 6182186 w 11023859"/>
              <a:gd name="connsiteY3" fmla="*/ 3494765 h 4914115"/>
              <a:gd name="connsiteX4" fmla="*/ 9976946 w 11023859"/>
              <a:gd name="connsiteY4" fmla="*/ 4853302 h 4914115"/>
              <a:gd name="connsiteX5" fmla="*/ 10971074 w 11023859"/>
              <a:gd name="connsiteY5" fmla="*/ 4597675 h 4914115"/>
              <a:gd name="connsiteX6" fmla="*/ 10865971 w 11023859"/>
              <a:gd name="connsiteY6" fmla="*/ 414557 h 4914115"/>
              <a:gd name="connsiteX7" fmla="*/ 755020 w 11023859"/>
              <a:gd name="connsiteY7" fmla="*/ 109758 h 4914115"/>
              <a:gd name="connsiteX8" fmla="*/ 734000 w 11023859"/>
              <a:gd name="connsiteY8" fmla="*/ 109759 h 4914115"/>
              <a:gd name="connsiteX0" fmla="*/ 1005531 w 11026627"/>
              <a:gd name="connsiteY0" fmla="*/ 2358297 h 4914115"/>
              <a:gd name="connsiteX1" fmla="*/ 1299446 w 11026627"/>
              <a:gd name="connsiteY1" fmla="*/ 2704462 h 4914115"/>
              <a:gd name="connsiteX2" fmla="*/ 2592669 w 11026627"/>
              <a:gd name="connsiteY2" fmla="*/ 3246571 h 4914115"/>
              <a:gd name="connsiteX3" fmla="*/ 6184954 w 11026627"/>
              <a:gd name="connsiteY3" fmla="*/ 3494765 h 4914115"/>
              <a:gd name="connsiteX4" fmla="*/ 9979714 w 11026627"/>
              <a:gd name="connsiteY4" fmla="*/ 4853302 h 4914115"/>
              <a:gd name="connsiteX5" fmla="*/ 10973842 w 11026627"/>
              <a:gd name="connsiteY5" fmla="*/ 4597675 h 4914115"/>
              <a:gd name="connsiteX6" fmla="*/ 10868739 w 11026627"/>
              <a:gd name="connsiteY6" fmla="*/ 414557 h 4914115"/>
              <a:gd name="connsiteX7" fmla="*/ 757788 w 11026627"/>
              <a:gd name="connsiteY7" fmla="*/ 109758 h 4914115"/>
              <a:gd name="connsiteX8" fmla="*/ 726257 w 11026627"/>
              <a:gd name="connsiteY8" fmla="*/ 940076 h 4914115"/>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8" fmla="*/ 247743 w 10268839"/>
              <a:gd name="connsiteY8" fmla="*/ 2358297 h 4914115"/>
              <a:gd name="connsiteX0" fmla="*/ 247743 w 10268303"/>
              <a:gd name="connsiteY0" fmla="*/ 2358297 h 4914115"/>
              <a:gd name="connsiteX1" fmla="*/ 541658 w 10268303"/>
              <a:gd name="connsiteY1" fmla="*/ 2704462 h 4914115"/>
              <a:gd name="connsiteX2" fmla="*/ 1834881 w 10268303"/>
              <a:gd name="connsiteY2" fmla="*/ 3246571 h 4914115"/>
              <a:gd name="connsiteX3" fmla="*/ 5427166 w 10268303"/>
              <a:gd name="connsiteY3" fmla="*/ 3494765 h 4914115"/>
              <a:gd name="connsiteX4" fmla="*/ 9221926 w 10268303"/>
              <a:gd name="connsiteY4" fmla="*/ 4853302 h 4914115"/>
              <a:gd name="connsiteX5" fmla="*/ 10216054 w 10268303"/>
              <a:gd name="connsiteY5" fmla="*/ 4597675 h 4914115"/>
              <a:gd name="connsiteX6" fmla="*/ 10110951 w 10268303"/>
              <a:gd name="connsiteY6" fmla="*/ 414557 h 4914115"/>
              <a:gd name="connsiteX7" fmla="*/ 0 w 10268303"/>
              <a:gd name="connsiteY7" fmla="*/ 109758 h 4914115"/>
              <a:gd name="connsiteX8" fmla="*/ 247743 w 10268303"/>
              <a:gd name="connsiteY8" fmla="*/ 2358297 h 4914115"/>
              <a:gd name="connsiteX0" fmla="*/ 247743 w 10268303"/>
              <a:gd name="connsiteY0" fmla="*/ 2358297 h 4914115"/>
              <a:gd name="connsiteX1" fmla="*/ 541658 w 10268303"/>
              <a:gd name="connsiteY1" fmla="*/ 2704462 h 4914115"/>
              <a:gd name="connsiteX2" fmla="*/ 1834881 w 10268303"/>
              <a:gd name="connsiteY2" fmla="*/ 3246571 h 4914115"/>
              <a:gd name="connsiteX3" fmla="*/ 5427166 w 10268303"/>
              <a:gd name="connsiteY3" fmla="*/ 3494765 h 4914115"/>
              <a:gd name="connsiteX4" fmla="*/ 9221926 w 10268303"/>
              <a:gd name="connsiteY4" fmla="*/ 4853302 h 4914115"/>
              <a:gd name="connsiteX5" fmla="*/ 10216054 w 10268303"/>
              <a:gd name="connsiteY5" fmla="*/ 4597675 h 4914115"/>
              <a:gd name="connsiteX6" fmla="*/ 10110951 w 10268303"/>
              <a:gd name="connsiteY6" fmla="*/ 414557 h 4914115"/>
              <a:gd name="connsiteX7" fmla="*/ 0 w 10268303"/>
              <a:gd name="connsiteY7" fmla="*/ 109758 h 4914115"/>
              <a:gd name="connsiteX8" fmla="*/ 247743 w 10268303"/>
              <a:gd name="connsiteY8" fmla="*/ 2358297 h 4914115"/>
              <a:gd name="connsiteX0" fmla="*/ 247743 w 10268303"/>
              <a:gd name="connsiteY0" fmla="*/ 2248539 h 4804357"/>
              <a:gd name="connsiteX1" fmla="*/ 541658 w 10268303"/>
              <a:gd name="connsiteY1" fmla="*/ 2594704 h 4804357"/>
              <a:gd name="connsiteX2" fmla="*/ 1834881 w 10268303"/>
              <a:gd name="connsiteY2" fmla="*/ 3136813 h 4804357"/>
              <a:gd name="connsiteX3" fmla="*/ 5427166 w 10268303"/>
              <a:gd name="connsiteY3" fmla="*/ 3385007 h 4804357"/>
              <a:gd name="connsiteX4" fmla="*/ 9221926 w 10268303"/>
              <a:gd name="connsiteY4" fmla="*/ 4743544 h 4804357"/>
              <a:gd name="connsiteX5" fmla="*/ 10216054 w 10268303"/>
              <a:gd name="connsiteY5" fmla="*/ 4487917 h 4804357"/>
              <a:gd name="connsiteX6" fmla="*/ 10110951 w 10268303"/>
              <a:gd name="connsiteY6" fmla="*/ 304799 h 4804357"/>
              <a:gd name="connsiteX7" fmla="*/ 0 w 10268303"/>
              <a:gd name="connsiteY7" fmla="*/ 0 h 4804357"/>
              <a:gd name="connsiteX8" fmla="*/ 247743 w 10268303"/>
              <a:gd name="connsiteY8" fmla="*/ 2248539 h 4804357"/>
              <a:gd name="connsiteX0" fmla="*/ 247743 w 10268904"/>
              <a:gd name="connsiteY0" fmla="*/ 2248539 h 4804357"/>
              <a:gd name="connsiteX1" fmla="*/ 541658 w 10268904"/>
              <a:gd name="connsiteY1" fmla="*/ 2594704 h 4804357"/>
              <a:gd name="connsiteX2" fmla="*/ 1834881 w 10268904"/>
              <a:gd name="connsiteY2" fmla="*/ 3136813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8904" h="4804357">
                <a:moveTo>
                  <a:pt x="247743" y="2248539"/>
                </a:moveTo>
                <a:cubicBezTo>
                  <a:pt x="262439" y="2347598"/>
                  <a:pt x="277135" y="2446658"/>
                  <a:pt x="541658" y="2594704"/>
                </a:cubicBezTo>
                <a:cubicBezTo>
                  <a:pt x="806181" y="2742750"/>
                  <a:pt x="1020630" y="3005096"/>
                  <a:pt x="1834881" y="3136813"/>
                </a:cubicBezTo>
                <a:cubicBezTo>
                  <a:pt x="2649132" y="3268530"/>
                  <a:pt x="4195992" y="3117219"/>
                  <a:pt x="5427166" y="3385007"/>
                </a:cubicBezTo>
                <a:cubicBezTo>
                  <a:pt x="6658340" y="3652795"/>
                  <a:pt x="8377195" y="4523653"/>
                  <a:pt x="9221926" y="4743544"/>
                </a:cubicBezTo>
                <a:cubicBezTo>
                  <a:pt x="9855412" y="4971156"/>
                  <a:pt x="10214772" y="4486431"/>
                  <a:pt x="10216054" y="4487917"/>
                </a:cubicBezTo>
                <a:cubicBezTo>
                  <a:pt x="10378239" y="4447064"/>
                  <a:pt x="10115842" y="305001"/>
                  <a:pt x="10110951" y="304799"/>
                </a:cubicBezTo>
                <a:cubicBezTo>
                  <a:pt x="9094951" y="262758"/>
                  <a:pt x="0" y="8759"/>
                  <a:pt x="0" y="0"/>
                </a:cubicBezTo>
                <a:lnTo>
                  <a:pt x="247743" y="2248539"/>
                </a:lnTo>
                <a:close/>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7481339" y="3294522"/>
            <a:ext cx="1693752" cy="615553"/>
          </a:xfrm>
          <a:prstGeom prst="rect">
            <a:avLst/>
          </a:prstGeom>
          <a:noFill/>
        </p:spPr>
        <p:txBody>
          <a:bodyPr wrap="square" rtlCol="0">
            <a:spAutoFit/>
          </a:bodyPr>
          <a:lstStyle/>
          <a:p>
            <a:r>
              <a:rPr lang="en-US" sz="1700" b="1" dirty="0">
                <a:solidFill>
                  <a:srgbClr val="000000"/>
                </a:solidFill>
                <a:latin typeface="Oswald Bold" panose="02000803000000000000" pitchFamily="2" charset="0"/>
              </a:rPr>
              <a:t>Design Surface</a:t>
            </a:r>
          </a:p>
        </p:txBody>
      </p:sp>
      <p:sp>
        <p:nvSpPr>
          <p:cNvPr id="35" name="Freeform 34"/>
          <p:cNvSpPr/>
          <p:nvPr/>
        </p:nvSpPr>
        <p:spPr>
          <a:xfrm>
            <a:off x="6740014" y="3283283"/>
            <a:ext cx="811161" cy="280297"/>
          </a:xfrm>
          <a:custGeom>
            <a:avLst/>
            <a:gdLst>
              <a:gd name="connsiteX0" fmla="*/ 811161 w 811161"/>
              <a:gd name="connsiteY0" fmla="*/ 169684 h 280297"/>
              <a:gd name="connsiteX1" fmla="*/ 449826 w 811161"/>
              <a:gd name="connsiteY1" fmla="*/ 250800 h 280297"/>
              <a:gd name="connsiteX2" fmla="*/ 405581 w 811161"/>
              <a:gd name="connsiteY2" fmla="*/ 78 h 280297"/>
              <a:gd name="connsiteX3" fmla="*/ 0 w 811161"/>
              <a:gd name="connsiteY3" fmla="*/ 280297 h 280297"/>
            </a:gdLst>
            <a:ahLst/>
            <a:cxnLst>
              <a:cxn ang="0">
                <a:pos x="connsiteX0" y="connsiteY0"/>
              </a:cxn>
              <a:cxn ang="0">
                <a:pos x="connsiteX1" y="connsiteY1"/>
              </a:cxn>
              <a:cxn ang="0">
                <a:pos x="connsiteX2" y="connsiteY2"/>
              </a:cxn>
              <a:cxn ang="0">
                <a:pos x="connsiteX3" y="connsiteY3"/>
              </a:cxn>
            </a:cxnLst>
            <a:rect l="l" t="t" r="r" b="b"/>
            <a:pathLst>
              <a:path w="811161" h="280297">
                <a:moveTo>
                  <a:pt x="811161" y="169684"/>
                </a:moveTo>
                <a:cubicBezTo>
                  <a:pt x="664292" y="224376"/>
                  <a:pt x="517423" y="279068"/>
                  <a:pt x="449826" y="250800"/>
                </a:cubicBezTo>
                <a:cubicBezTo>
                  <a:pt x="382229" y="222532"/>
                  <a:pt x="480552" y="-4838"/>
                  <a:pt x="405581" y="78"/>
                </a:cubicBezTo>
                <a:cubicBezTo>
                  <a:pt x="330610" y="4994"/>
                  <a:pt x="156087" y="253258"/>
                  <a:pt x="0" y="280297"/>
                </a:cubicBezTo>
              </a:path>
            </a:pathLst>
          </a:custGeom>
          <a:noFill/>
          <a:ln w="19050">
            <a:solidFill>
              <a:srgbClr val="00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0" y="481021"/>
            <a:ext cx="9144000" cy="605175"/>
            <a:chOff x="0" y="481021"/>
            <a:chExt cx="9144000" cy="605175"/>
          </a:xfrm>
        </p:grpSpPr>
        <p:sp>
          <p:nvSpPr>
            <p:cNvPr id="8" name="Rectangle 7"/>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4" cstate="print"/>
            <a:srcRect/>
            <a:stretch>
              <a:fillRect/>
            </a:stretch>
          </p:blipFill>
          <p:spPr bwMode="auto">
            <a:xfrm>
              <a:off x="1143000" y="486590"/>
              <a:ext cx="8001000" cy="152399"/>
            </a:xfrm>
            <a:prstGeom prst="rect">
              <a:avLst/>
            </a:prstGeom>
            <a:noFill/>
            <a:ln w="9525">
              <a:noFill/>
              <a:miter lim="800000"/>
              <a:headEnd/>
              <a:tailEnd/>
            </a:ln>
          </p:spPr>
        </p:pic>
      </p:grpSp>
      <p:sp>
        <p:nvSpPr>
          <p:cNvPr id="10" name="Subtitle 2"/>
          <p:cNvSpPr txBox="1">
            <a:spLocks/>
          </p:cNvSpPr>
          <p:nvPr/>
        </p:nvSpPr>
        <p:spPr>
          <a:xfrm>
            <a:off x="280088" y="790299"/>
            <a:ext cx="8697681" cy="62589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Recorded </a:t>
            </a:r>
            <a:r>
              <a:rPr lang="en-US" sz="2500" dirty="0">
                <a:solidFill>
                  <a:srgbClr val="00BEFF"/>
                </a:solidFill>
                <a:latin typeface="Oswald Light"/>
                <a:cs typeface="Oswald Light"/>
              </a:rPr>
              <a:t>Measurements</a:t>
            </a:r>
            <a:endParaRPr lang="en-US" sz="2500" b="1" dirty="0">
              <a:solidFill>
                <a:srgbClr val="00BEFF"/>
              </a:solidFill>
              <a:latin typeface="Oswald Light"/>
              <a:cs typeface="Oswald Light"/>
            </a:endParaRPr>
          </a:p>
        </p:txBody>
      </p:sp>
    </p:spTree>
    <p:extLst>
      <p:ext uri="{BB962C8B-B14F-4D97-AF65-F5344CB8AC3E}">
        <p14:creationId xmlns:p14="http://schemas.microsoft.com/office/powerpoint/2010/main" val="370535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p:cNvCxnSpPr/>
          <p:nvPr/>
        </p:nvCxnSpPr>
        <p:spPr bwMode="auto">
          <a:xfrm flipV="1">
            <a:off x="4487524" y="2059777"/>
            <a:ext cx="197029" cy="1346583"/>
          </a:xfrm>
          <a:prstGeom prst="line">
            <a:avLst/>
          </a:prstGeom>
          <a:solidFill>
            <a:schemeClr val="accent1"/>
          </a:solidFill>
          <a:ln w="25400" cap="flat" cmpd="sng" algn="ctr">
            <a:solidFill>
              <a:schemeClr val="accent1"/>
            </a:solidFill>
            <a:prstDash val="solid"/>
            <a:round/>
            <a:headEnd type="none" w="med" len="med"/>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21" name="Recorded Point"/>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335" y="1683012"/>
            <a:ext cx="2374805" cy="1097190"/>
          </a:xfrm>
          <a:prstGeom prst="rect">
            <a:avLst/>
          </a:prstGeom>
        </p:spPr>
      </p:pic>
      <p:sp>
        <p:nvSpPr>
          <p:cNvPr id="22" name="Oval 21"/>
          <p:cNvSpPr/>
          <p:nvPr/>
        </p:nvSpPr>
        <p:spPr>
          <a:xfrm>
            <a:off x="4153990" y="2300698"/>
            <a:ext cx="875211" cy="875211"/>
          </a:xfrm>
          <a:prstGeom prst="ellipse">
            <a:avLst/>
          </a:prstGeom>
          <a:noFill/>
          <a:ln w="28575">
            <a:solidFill>
              <a:schemeClr val="bg1">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a:off x="-369700" y="-342401"/>
            <a:ext cx="10268904" cy="4804357"/>
          </a:xfrm>
          <a:custGeom>
            <a:avLst/>
            <a:gdLst>
              <a:gd name="connsiteX0" fmla="*/ 0 w 8974183"/>
              <a:gd name="connsiteY0" fmla="*/ 0 h 2495005"/>
              <a:gd name="connsiteX1" fmla="*/ 293915 w 8974183"/>
              <a:gd name="connsiteY1" fmla="*/ 346165 h 2495005"/>
              <a:gd name="connsiteX2" fmla="*/ 1587138 w 8974183"/>
              <a:gd name="connsiteY2" fmla="*/ 888274 h 2495005"/>
              <a:gd name="connsiteX3" fmla="*/ 5179423 w 8974183"/>
              <a:gd name="connsiteY3" fmla="*/ 1136468 h 2495005"/>
              <a:gd name="connsiteX4" fmla="*/ 8974183 w 8974183"/>
              <a:gd name="connsiteY4" fmla="*/ 2495005 h 2495005"/>
              <a:gd name="connsiteX0" fmla="*/ 0 w 9257049"/>
              <a:gd name="connsiteY0" fmla="*/ 0 h 2597708"/>
              <a:gd name="connsiteX1" fmla="*/ 293915 w 9257049"/>
              <a:gd name="connsiteY1" fmla="*/ 346165 h 2597708"/>
              <a:gd name="connsiteX2" fmla="*/ 1587138 w 9257049"/>
              <a:gd name="connsiteY2" fmla="*/ 888274 h 2597708"/>
              <a:gd name="connsiteX3" fmla="*/ 5179423 w 9257049"/>
              <a:gd name="connsiteY3" fmla="*/ 1136468 h 2597708"/>
              <a:gd name="connsiteX4" fmla="*/ 8974183 w 9257049"/>
              <a:gd name="connsiteY4" fmla="*/ 2495005 h 2597708"/>
              <a:gd name="connsiteX5" fmla="*/ 8980339 w 9257049"/>
              <a:gd name="connsiteY5" fmla="*/ 2502137 h 2597708"/>
              <a:gd name="connsiteX0" fmla="*/ 0 w 9968311"/>
              <a:gd name="connsiteY0" fmla="*/ 0 h 2555818"/>
              <a:gd name="connsiteX1" fmla="*/ 293915 w 9968311"/>
              <a:gd name="connsiteY1" fmla="*/ 346165 h 2555818"/>
              <a:gd name="connsiteX2" fmla="*/ 1587138 w 9968311"/>
              <a:gd name="connsiteY2" fmla="*/ 888274 h 2555818"/>
              <a:gd name="connsiteX3" fmla="*/ 5179423 w 9968311"/>
              <a:gd name="connsiteY3" fmla="*/ 1136468 h 2555818"/>
              <a:gd name="connsiteX4" fmla="*/ 8974183 w 9968311"/>
              <a:gd name="connsiteY4" fmla="*/ 2495005 h 2555818"/>
              <a:gd name="connsiteX5" fmla="*/ 9968311 w 9968311"/>
              <a:gd name="connsiteY5" fmla="*/ 2239378 h 2555818"/>
              <a:gd name="connsiteX0" fmla="*/ 0 w 10036185"/>
              <a:gd name="connsiteY0" fmla="*/ 0 h 2555818"/>
              <a:gd name="connsiteX1" fmla="*/ 293915 w 10036185"/>
              <a:gd name="connsiteY1" fmla="*/ 346165 h 2555818"/>
              <a:gd name="connsiteX2" fmla="*/ 1587138 w 10036185"/>
              <a:gd name="connsiteY2" fmla="*/ 888274 h 2555818"/>
              <a:gd name="connsiteX3" fmla="*/ 5179423 w 10036185"/>
              <a:gd name="connsiteY3" fmla="*/ 1136468 h 2555818"/>
              <a:gd name="connsiteX4" fmla="*/ 8974183 w 10036185"/>
              <a:gd name="connsiteY4" fmla="*/ 2495005 h 2555818"/>
              <a:gd name="connsiteX5" fmla="*/ 9968311 w 10036185"/>
              <a:gd name="connsiteY5" fmla="*/ 2239378 h 2555818"/>
              <a:gd name="connsiteX6" fmla="*/ 9947291 w 10036185"/>
              <a:gd name="connsiteY6" fmla="*/ 2249888 h 2555818"/>
              <a:gd name="connsiteX0" fmla="*/ 0 w 10021096"/>
              <a:gd name="connsiteY0" fmla="*/ 1943740 h 4499558"/>
              <a:gd name="connsiteX1" fmla="*/ 293915 w 10021096"/>
              <a:gd name="connsiteY1" fmla="*/ 2289905 h 4499558"/>
              <a:gd name="connsiteX2" fmla="*/ 1587138 w 10021096"/>
              <a:gd name="connsiteY2" fmla="*/ 2832014 h 4499558"/>
              <a:gd name="connsiteX3" fmla="*/ 5179423 w 10021096"/>
              <a:gd name="connsiteY3" fmla="*/ 3080208 h 4499558"/>
              <a:gd name="connsiteX4" fmla="*/ 8974183 w 10021096"/>
              <a:gd name="connsiteY4" fmla="*/ 4438745 h 4499558"/>
              <a:gd name="connsiteX5" fmla="*/ 9968311 w 10021096"/>
              <a:gd name="connsiteY5" fmla="*/ 4183118 h 4499558"/>
              <a:gd name="connsiteX6" fmla="*/ 9863208 w 10021096"/>
              <a:gd name="connsiteY6" fmla="*/ 0 h 4499558"/>
              <a:gd name="connsiteX0" fmla="*/ 0 w 10021096"/>
              <a:gd name="connsiteY0" fmla="*/ 2265940 h 4821758"/>
              <a:gd name="connsiteX1" fmla="*/ 293915 w 10021096"/>
              <a:gd name="connsiteY1" fmla="*/ 2612105 h 4821758"/>
              <a:gd name="connsiteX2" fmla="*/ 1587138 w 10021096"/>
              <a:gd name="connsiteY2" fmla="*/ 3154214 h 4821758"/>
              <a:gd name="connsiteX3" fmla="*/ 5179423 w 10021096"/>
              <a:gd name="connsiteY3" fmla="*/ 3402408 h 4821758"/>
              <a:gd name="connsiteX4" fmla="*/ 8974183 w 10021096"/>
              <a:gd name="connsiteY4" fmla="*/ 4760945 h 4821758"/>
              <a:gd name="connsiteX5" fmla="*/ 9968311 w 10021096"/>
              <a:gd name="connsiteY5" fmla="*/ 4505318 h 4821758"/>
              <a:gd name="connsiteX6" fmla="*/ 9863208 w 10021096"/>
              <a:gd name="connsiteY6" fmla="*/ 322200 h 4821758"/>
              <a:gd name="connsiteX7" fmla="*/ 9863208 w 10021096"/>
              <a:gd name="connsiteY7" fmla="*/ 280159 h 4821758"/>
              <a:gd name="connsiteX0" fmla="*/ 0 w 10021096"/>
              <a:gd name="connsiteY0" fmla="*/ 2274843 h 4830661"/>
              <a:gd name="connsiteX1" fmla="*/ 293915 w 10021096"/>
              <a:gd name="connsiteY1" fmla="*/ 2621008 h 4830661"/>
              <a:gd name="connsiteX2" fmla="*/ 1587138 w 10021096"/>
              <a:gd name="connsiteY2" fmla="*/ 3163117 h 4830661"/>
              <a:gd name="connsiteX3" fmla="*/ 5179423 w 10021096"/>
              <a:gd name="connsiteY3" fmla="*/ 3411311 h 4830661"/>
              <a:gd name="connsiteX4" fmla="*/ 8974183 w 10021096"/>
              <a:gd name="connsiteY4" fmla="*/ 4769848 h 4830661"/>
              <a:gd name="connsiteX5" fmla="*/ 9968311 w 10021096"/>
              <a:gd name="connsiteY5" fmla="*/ 4514221 h 4830661"/>
              <a:gd name="connsiteX6" fmla="*/ 9863208 w 10021096"/>
              <a:gd name="connsiteY6" fmla="*/ 331103 h 4830661"/>
              <a:gd name="connsiteX7" fmla="*/ 1770243 w 10021096"/>
              <a:gd name="connsiteY7" fmla="*/ 257531 h 4830661"/>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0" fmla="*/ 1002763 w 11023859"/>
              <a:gd name="connsiteY0" fmla="*/ 2358297 h 4914115"/>
              <a:gd name="connsiteX1" fmla="*/ 1296678 w 11023859"/>
              <a:gd name="connsiteY1" fmla="*/ 2704462 h 4914115"/>
              <a:gd name="connsiteX2" fmla="*/ 2589901 w 11023859"/>
              <a:gd name="connsiteY2" fmla="*/ 3246571 h 4914115"/>
              <a:gd name="connsiteX3" fmla="*/ 6182186 w 11023859"/>
              <a:gd name="connsiteY3" fmla="*/ 3494765 h 4914115"/>
              <a:gd name="connsiteX4" fmla="*/ 9976946 w 11023859"/>
              <a:gd name="connsiteY4" fmla="*/ 4853302 h 4914115"/>
              <a:gd name="connsiteX5" fmla="*/ 10971074 w 11023859"/>
              <a:gd name="connsiteY5" fmla="*/ 4597675 h 4914115"/>
              <a:gd name="connsiteX6" fmla="*/ 10865971 w 11023859"/>
              <a:gd name="connsiteY6" fmla="*/ 414557 h 4914115"/>
              <a:gd name="connsiteX7" fmla="*/ 755020 w 11023859"/>
              <a:gd name="connsiteY7" fmla="*/ 109758 h 4914115"/>
              <a:gd name="connsiteX8" fmla="*/ 734000 w 11023859"/>
              <a:gd name="connsiteY8" fmla="*/ 109759 h 4914115"/>
              <a:gd name="connsiteX0" fmla="*/ 1005531 w 11026627"/>
              <a:gd name="connsiteY0" fmla="*/ 2358297 h 4914115"/>
              <a:gd name="connsiteX1" fmla="*/ 1299446 w 11026627"/>
              <a:gd name="connsiteY1" fmla="*/ 2704462 h 4914115"/>
              <a:gd name="connsiteX2" fmla="*/ 2592669 w 11026627"/>
              <a:gd name="connsiteY2" fmla="*/ 3246571 h 4914115"/>
              <a:gd name="connsiteX3" fmla="*/ 6184954 w 11026627"/>
              <a:gd name="connsiteY3" fmla="*/ 3494765 h 4914115"/>
              <a:gd name="connsiteX4" fmla="*/ 9979714 w 11026627"/>
              <a:gd name="connsiteY4" fmla="*/ 4853302 h 4914115"/>
              <a:gd name="connsiteX5" fmla="*/ 10973842 w 11026627"/>
              <a:gd name="connsiteY5" fmla="*/ 4597675 h 4914115"/>
              <a:gd name="connsiteX6" fmla="*/ 10868739 w 11026627"/>
              <a:gd name="connsiteY6" fmla="*/ 414557 h 4914115"/>
              <a:gd name="connsiteX7" fmla="*/ 757788 w 11026627"/>
              <a:gd name="connsiteY7" fmla="*/ 109758 h 4914115"/>
              <a:gd name="connsiteX8" fmla="*/ 726257 w 11026627"/>
              <a:gd name="connsiteY8" fmla="*/ 940076 h 4914115"/>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8" fmla="*/ 247743 w 10268839"/>
              <a:gd name="connsiteY8" fmla="*/ 2358297 h 4914115"/>
              <a:gd name="connsiteX0" fmla="*/ 247743 w 10268303"/>
              <a:gd name="connsiteY0" fmla="*/ 2358297 h 4914115"/>
              <a:gd name="connsiteX1" fmla="*/ 541658 w 10268303"/>
              <a:gd name="connsiteY1" fmla="*/ 2704462 h 4914115"/>
              <a:gd name="connsiteX2" fmla="*/ 1834881 w 10268303"/>
              <a:gd name="connsiteY2" fmla="*/ 3246571 h 4914115"/>
              <a:gd name="connsiteX3" fmla="*/ 5427166 w 10268303"/>
              <a:gd name="connsiteY3" fmla="*/ 3494765 h 4914115"/>
              <a:gd name="connsiteX4" fmla="*/ 9221926 w 10268303"/>
              <a:gd name="connsiteY4" fmla="*/ 4853302 h 4914115"/>
              <a:gd name="connsiteX5" fmla="*/ 10216054 w 10268303"/>
              <a:gd name="connsiteY5" fmla="*/ 4597675 h 4914115"/>
              <a:gd name="connsiteX6" fmla="*/ 10110951 w 10268303"/>
              <a:gd name="connsiteY6" fmla="*/ 414557 h 4914115"/>
              <a:gd name="connsiteX7" fmla="*/ 0 w 10268303"/>
              <a:gd name="connsiteY7" fmla="*/ 109758 h 4914115"/>
              <a:gd name="connsiteX8" fmla="*/ 247743 w 10268303"/>
              <a:gd name="connsiteY8" fmla="*/ 2358297 h 4914115"/>
              <a:gd name="connsiteX0" fmla="*/ 247743 w 10268303"/>
              <a:gd name="connsiteY0" fmla="*/ 2358297 h 4914115"/>
              <a:gd name="connsiteX1" fmla="*/ 541658 w 10268303"/>
              <a:gd name="connsiteY1" fmla="*/ 2704462 h 4914115"/>
              <a:gd name="connsiteX2" fmla="*/ 1834881 w 10268303"/>
              <a:gd name="connsiteY2" fmla="*/ 3246571 h 4914115"/>
              <a:gd name="connsiteX3" fmla="*/ 5427166 w 10268303"/>
              <a:gd name="connsiteY3" fmla="*/ 3494765 h 4914115"/>
              <a:gd name="connsiteX4" fmla="*/ 9221926 w 10268303"/>
              <a:gd name="connsiteY4" fmla="*/ 4853302 h 4914115"/>
              <a:gd name="connsiteX5" fmla="*/ 10216054 w 10268303"/>
              <a:gd name="connsiteY5" fmla="*/ 4597675 h 4914115"/>
              <a:gd name="connsiteX6" fmla="*/ 10110951 w 10268303"/>
              <a:gd name="connsiteY6" fmla="*/ 414557 h 4914115"/>
              <a:gd name="connsiteX7" fmla="*/ 0 w 10268303"/>
              <a:gd name="connsiteY7" fmla="*/ 109758 h 4914115"/>
              <a:gd name="connsiteX8" fmla="*/ 247743 w 10268303"/>
              <a:gd name="connsiteY8" fmla="*/ 2358297 h 4914115"/>
              <a:gd name="connsiteX0" fmla="*/ 247743 w 10268303"/>
              <a:gd name="connsiteY0" fmla="*/ 2248539 h 4804357"/>
              <a:gd name="connsiteX1" fmla="*/ 541658 w 10268303"/>
              <a:gd name="connsiteY1" fmla="*/ 2594704 h 4804357"/>
              <a:gd name="connsiteX2" fmla="*/ 1834881 w 10268303"/>
              <a:gd name="connsiteY2" fmla="*/ 3136813 h 4804357"/>
              <a:gd name="connsiteX3" fmla="*/ 5427166 w 10268303"/>
              <a:gd name="connsiteY3" fmla="*/ 3385007 h 4804357"/>
              <a:gd name="connsiteX4" fmla="*/ 9221926 w 10268303"/>
              <a:gd name="connsiteY4" fmla="*/ 4743544 h 4804357"/>
              <a:gd name="connsiteX5" fmla="*/ 10216054 w 10268303"/>
              <a:gd name="connsiteY5" fmla="*/ 4487917 h 4804357"/>
              <a:gd name="connsiteX6" fmla="*/ 10110951 w 10268303"/>
              <a:gd name="connsiteY6" fmla="*/ 304799 h 4804357"/>
              <a:gd name="connsiteX7" fmla="*/ 0 w 10268303"/>
              <a:gd name="connsiteY7" fmla="*/ 0 h 4804357"/>
              <a:gd name="connsiteX8" fmla="*/ 247743 w 10268303"/>
              <a:gd name="connsiteY8" fmla="*/ 2248539 h 4804357"/>
              <a:gd name="connsiteX0" fmla="*/ 247743 w 10268904"/>
              <a:gd name="connsiteY0" fmla="*/ 2248539 h 4804357"/>
              <a:gd name="connsiteX1" fmla="*/ 541658 w 10268904"/>
              <a:gd name="connsiteY1" fmla="*/ 2594704 h 4804357"/>
              <a:gd name="connsiteX2" fmla="*/ 1834881 w 10268904"/>
              <a:gd name="connsiteY2" fmla="*/ 3136813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8904" h="4804357">
                <a:moveTo>
                  <a:pt x="247743" y="2248539"/>
                </a:moveTo>
                <a:cubicBezTo>
                  <a:pt x="262439" y="2347598"/>
                  <a:pt x="277135" y="2446658"/>
                  <a:pt x="541658" y="2594704"/>
                </a:cubicBezTo>
                <a:cubicBezTo>
                  <a:pt x="806181" y="2742750"/>
                  <a:pt x="1020630" y="3005096"/>
                  <a:pt x="1834881" y="3136813"/>
                </a:cubicBezTo>
                <a:cubicBezTo>
                  <a:pt x="2649132" y="3268530"/>
                  <a:pt x="4195992" y="3117219"/>
                  <a:pt x="5427166" y="3385007"/>
                </a:cubicBezTo>
                <a:cubicBezTo>
                  <a:pt x="6658340" y="3652795"/>
                  <a:pt x="8377195" y="4523653"/>
                  <a:pt x="9221926" y="4743544"/>
                </a:cubicBezTo>
                <a:cubicBezTo>
                  <a:pt x="9855412" y="4971156"/>
                  <a:pt x="10214772" y="4486431"/>
                  <a:pt x="10216054" y="4487917"/>
                </a:cubicBezTo>
                <a:cubicBezTo>
                  <a:pt x="10378239" y="4447064"/>
                  <a:pt x="10115842" y="305001"/>
                  <a:pt x="10110951" y="304799"/>
                </a:cubicBezTo>
                <a:cubicBezTo>
                  <a:pt x="9094951" y="262758"/>
                  <a:pt x="0" y="8759"/>
                  <a:pt x="0" y="0"/>
                </a:cubicBezTo>
                <a:lnTo>
                  <a:pt x="247743" y="2248539"/>
                </a:lnTo>
                <a:close/>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Multiply 22"/>
          <p:cNvSpPr/>
          <p:nvPr/>
        </p:nvSpPr>
        <p:spPr>
          <a:xfrm>
            <a:off x="4465886" y="2873320"/>
            <a:ext cx="163286" cy="163286"/>
          </a:xfrm>
          <a:prstGeom prst="mathMultiply">
            <a:avLst/>
          </a:prstGeom>
          <a:ln w="12700">
            <a:solidFill>
              <a:schemeClr val="bg2"/>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2" name="TextBox 31"/>
          <p:cNvSpPr txBox="1"/>
          <p:nvPr/>
        </p:nvSpPr>
        <p:spPr>
          <a:xfrm>
            <a:off x="7481339" y="3294522"/>
            <a:ext cx="1693752" cy="615553"/>
          </a:xfrm>
          <a:prstGeom prst="rect">
            <a:avLst/>
          </a:prstGeom>
          <a:noFill/>
        </p:spPr>
        <p:txBody>
          <a:bodyPr wrap="square" rtlCol="0">
            <a:spAutoFit/>
          </a:bodyPr>
          <a:lstStyle/>
          <a:p>
            <a:r>
              <a:rPr lang="en-US" sz="1700" b="1" dirty="0">
                <a:solidFill>
                  <a:srgbClr val="000000"/>
                </a:solidFill>
                <a:latin typeface="Oswald Bold" panose="02000803000000000000" pitchFamily="2" charset="0"/>
              </a:rPr>
              <a:t>Design Surface</a:t>
            </a:r>
          </a:p>
        </p:txBody>
      </p:sp>
      <p:sp>
        <p:nvSpPr>
          <p:cNvPr id="33" name="Freeform 32"/>
          <p:cNvSpPr/>
          <p:nvPr/>
        </p:nvSpPr>
        <p:spPr>
          <a:xfrm>
            <a:off x="6740014" y="3283283"/>
            <a:ext cx="811161" cy="280297"/>
          </a:xfrm>
          <a:custGeom>
            <a:avLst/>
            <a:gdLst>
              <a:gd name="connsiteX0" fmla="*/ 811161 w 811161"/>
              <a:gd name="connsiteY0" fmla="*/ 169684 h 280297"/>
              <a:gd name="connsiteX1" fmla="*/ 449826 w 811161"/>
              <a:gd name="connsiteY1" fmla="*/ 250800 h 280297"/>
              <a:gd name="connsiteX2" fmla="*/ 405581 w 811161"/>
              <a:gd name="connsiteY2" fmla="*/ 78 h 280297"/>
              <a:gd name="connsiteX3" fmla="*/ 0 w 811161"/>
              <a:gd name="connsiteY3" fmla="*/ 280297 h 280297"/>
            </a:gdLst>
            <a:ahLst/>
            <a:cxnLst>
              <a:cxn ang="0">
                <a:pos x="connsiteX0" y="connsiteY0"/>
              </a:cxn>
              <a:cxn ang="0">
                <a:pos x="connsiteX1" y="connsiteY1"/>
              </a:cxn>
              <a:cxn ang="0">
                <a:pos x="connsiteX2" y="connsiteY2"/>
              </a:cxn>
              <a:cxn ang="0">
                <a:pos x="connsiteX3" y="connsiteY3"/>
              </a:cxn>
            </a:cxnLst>
            <a:rect l="l" t="t" r="r" b="b"/>
            <a:pathLst>
              <a:path w="811161" h="280297">
                <a:moveTo>
                  <a:pt x="811161" y="169684"/>
                </a:moveTo>
                <a:cubicBezTo>
                  <a:pt x="664292" y="224376"/>
                  <a:pt x="517423" y="279068"/>
                  <a:pt x="449826" y="250800"/>
                </a:cubicBezTo>
                <a:cubicBezTo>
                  <a:pt x="382229" y="222532"/>
                  <a:pt x="480552" y="-4838"/>
                  <a:pt x="405581" y="78"/>
                </a:cubicBezTo>
                <a:cubicBezTo>
                  <a:pt x="330610" y="4994"/>
                  <a:pt x="156087" y="253258"/>
                  <a:pt x="0" y="280297"/>
                </a:cubicBezTo>
              </a:path>
            </a:pathLst>
          </a:custGeom>
          <a:noFill/>
          <a:ln w="19050">
            <a:solidFill>
              <a:srgbClr val="00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0" y="481021"/>
            <a:ext cx="9144000" cy="605175"/>
            <a:chOff x="0" y="481021"/>
            <a:chExt cx="9144000" cy="605175"/>
          </a:xfrm>
        </p:grpSpPr>
        <p:sp>
          <p:nvSpPr>
            <p:cNvPr id="11" name="Rectangle 10"/>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2"/>
            <p:cNvPicPr>
              <a:picLocks noChangeAspect="1" noChangeArrowheads="1"/>
            </p:cNvPicPr>
            <p:nvPr/>
          </p:nvPicPr>
          <p:blipFill>
            <a:blip r:embed="rId4" cstate="print"/>
            <a:srcRect/>
            <a:stretch>
              <a:fillRect/>
            </a:stretch>
          </p:blipFill>
          <p:spPr bwMode="auto">
            <a:xfrm>
              <a:off x="1143000" y="486590"/>
              <a:ext cx="8001000" cy="152399"/>
            </a:xfrm>
            <a:prstGeom prst="rect">
              <a:avLst/>
            </a:prstGeom>
            <a:noFill/>
            <a:ln w="9525">
              <a:noFill/>
              <a:miter lim="800000"/>
              <a:headEnd/>
              <a:tailEnd/>
            </a:ln>
          </p:spPr>
        </p:pic>
      </p:grpSp>
      <p:sp>
        <p:nvSpPr>
          <p:cNvPr id="13" name="Subtitle 2"/>
          <p:cNvSpPr txBox="1">
            <a:spLocks/>
          </p:cNvSpPr>
          <p:nvPr/>
        </p:nvSpPr>
        <p:spPr>
          <a:xfrm>
            <a:off x="280088" y="790299"/>
            <a:ext cx="8697681" cy="62589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Recorded </a:t>
            </a:r>
            <a:r>
              <a:rPr lang="en-US" sz="2500" dirty="0">
                <a:solidFill>
                  <a:srgbClr val="00BEFF"/>
                </a:solidFill>
                <a:latin typeface="Oswald Light"/>
                <a:cs typeface="Oswald Light"/>
              </a:rPr>
              <a:t>Measurements</a:t>
            </a:r>
            <a:endParaRPr lang="en-US" sz="2500" b="1" dirty="0">
              <a:solidFill>
                <a:srgbClr val="00BEFF"/>
              </a:solidFill>
              <a:latin typeface="Oswald Light"/>
              <a:cs typeface="Oswald Light"/>
            </a:endParaRPr>
          </a:p>
        </p:txBody>
      </p:sp>
      <p:sp>
        <p:nvSpPr>
          <p:cNvPr id="16" name="Freeform 15"/>
          <p:cNvSpPr/>
          <p:nvPr/>
        </p:nvSpPr>
        <p:spPr>
          <a:xfrm>
            <a:off x="-369700" y="-126329"/>
            <a:ext cx="10268904" cy="4487917"/>
          </a:xfrm>
          <a:custGeom>
            <a:avLst/>
            <a:gdLst>
              <a:gd name="connsiteX0" fmla="*/ 0 w 8974183"/>
              <a:gd name="connsiteY0" fmla="*/ 0 h 2495005"/>
              <a:gd name="connsiteX1" fmla="*/ 293915 w 8974183"/>
              <a:gd name="connsiteY1" fmla="*/ 346165 h 2495005"/>
              <a:gd name="connsiteX2" fmla="*/ 1587138 w 8974183"/>
              <a:gd name="connsiteY2" fmla="*/ 888274 h 2495005"/>
              <a:gd name="connsiteX3" fmla="*/ 5179423 w 8974183"/>
              <a:gd name="connsiteY3" fmla="*/ 1136468 h 2495005"/>
              <a:gd name="connsiteX4" fmla="*/ 8974183 w 8974183"/>
              <a:gd name="connsiteY4" fmla="*/ 2495005 h 2495005"/>
              <a:gd name="connsiteX0" fmla="*/ 0 w 9257049"/>
              <a:gd name="connsiteY0" fmla="*/ 0 h 2597708"/>
              <a:gd name="connsiteX1" fmla="*/ 293915 w 9257049"/>
              <a:gd name="connsiteY1" fmla="*/ 346165 h 2597708"/>
              <a:gd name="connsiteX2" fmla="*/ 1587138 w 9257049"/>
              <a:gd name="connsiteY2" fmla="*/ 888274 h 2597708"/>
              <a:gd name="connsiteX3" fmla="*/ 5179423 w 9257049"/>
              <a:gd name="connsiteY3" fmla="*/ 1136468 h 2597708"/>
              <a:gd name="connsiteX4" fmla="*/ 8974183 w 9257049"/>
              <a:gd name="connsiteY4" fmla="*/ 2495005 h 2597708"/>
              <a:gd name="connsiteX5" fmla="*/ 8980339 w 9257049"/>
              <a:gd name="connsiteY5" fmla="*/ 2502137 h 2597708"/>
              <a:gd name="connsiteX0" fmla="*/ 0 w 9968311"/>
              <a:gd name="connsiteY0" fmla="*/ 0 h 2555818"/>
              <a:gd name="connsiteX1" fmla="*/ 293915 w 9968311"/>
              <a:gd name="connsiteY1" fmla="*/ 346165 h 2555818"/>
              <a:gd name="connsiteX2" fmla="*/ 1587138 w 9968311"/>
              <a:gd name="connsiteY2" fmla="*/ 888274 h 2555818"/>
              <a:gd name="connsiteX3" fmla="*/ 5179423 w 9968311"/>
              <a:gd name="connsiteY3" fmla="*/ 1136468 h 2555818"/>
              <a:gd name="connsiteX4" fmla="*/ 8974183 w 9968311"/>
              <a:gd name="connsiteY4" fmla="*/ 2495005 h 2555818"/>
              <a:gd name="connsiteX5" fmla="*/ 9968311 w 9968311"/>
              <a:gd name="connsiteY5" fmla="*/ 2239378 h 2555818"/>
              <a:gd name="connsiteX0" fmla="*/ 0 w 10036185"/>
              <a:gd name="connsiteY0" fmla="*/ 0 h 2555818"/>
              <a:gd name="connsiteX1" fmla="*/ 293915 w 10036185"/>
              <a:gd name="connsiteY1" fmla="*/ 346165 h 2555818"/>
              <a:gd name="connsiteX2" fmla="*/ 1587138 w 10036185"/>
              <a:gd name="connsiteY2" fmla="*/ 888274 h 2555818"/>
              <a:gd name="connsiteX3" fmla="*/ 5179423 w 10036185"/>
              <a:gd name="connsiteY3" fmla="*/ 1136468 h 2555818"/>
              <a:gd name="connsiteX4" fmla="*/ 8974183 w 10036185"/>
              <a:gd name="connsiteY4" fmla="*/ 2495005 h 2555818"/>
              <a:gd name="connsiteX5" fmla="*/ 9968311 w 10036185"/>
              <a:gd name="connsiteY5" fmla="*/ 2239378 h 2555818"/>
              <a:gd name="connsiteX6" fmla="*/ 9947291 w 10036185"/>
              <a:gd name="connsiteY6" fmla="*/ 2249888 h 2555818"/>
              <a:gd name="connsiteX0" fmla="*/ 0 w 10021096"/>
              <a:gd name="connsiteY0" fmla="*/ 1943740 h 4499558"/>
              <a:gd name="connsiteX1" fmla="*/ 293915 w 10021096"/>
              <a:gd name="connsiteY1" fmla="*/ 2289905 h 4499558"/>
              <a:gd name="connsiteX2" fmla="*/ 1587138 w 10021096"/>
              <a:gd name="connsiteY2" fmla="*/ 2832014 h 4499558"/>
              <a:gd name="connsiteX3" fmla="*/ 5179423 w 10021096"/>
              <a:gd name="connsiteY3" fmla="*/ 3080208 h 4499558"/>
              <a:gd name="connsiteX4" fmla="*/ 8974183 w 10021096"/>
              <a:gd name="connsiteY4" fmla="*/ 4438745 h 4499558"/>
              <a:gd name="connsiteX5" fmla="*/ 9968311 w 10021096"/>
              <a:gd name="connsiteY5" fmla="*/ 4183118 h 4499558"/>
              <a:gd name="connsiteX6" fmla="*/ 9863208 w 10021096"/>
              <a:gd name="connsiteY6" fmla="*/ 0 h 4499558"/>
              <a:gd name="connsiteX0" fmla="*/ 0 w 10021096"/>
              <a:gd name="connsiteY0" fmla="*/ 2265940 h 4821758"/>
              <a:gd name="connsiteX1" fmla="*/ 293915 w 10021096"/>
              <a:gd name="connsiteY1" fmla="*/ 2612105 h 4821758"/>
              <a:gd name="connsiteX2" fmla="*/ 1587138 w 10021096"/>
              <a:gd name="connsiteY2" fmla="*/ 3154214 h 4821758"/>
              <a:gd name="connsiteX3" fmla="*/ 5179423 w 10021096"/>
              <a:gd name="connsiteY3" fmla="*/ 3402408 h 4821758"/>
              <a:gd name="connsiteX4" fmla="*/ 8974183 w 10021096"/>
              <a:gd name="connsiteY4" fmla="*/ 4760945 h 4821758"/>
              <a:gd name="connsiteX5" fmla="*/ 9968311 w 10021096"/>
              <a:gd name="connsiteY5" fmla="*/ 4505318 h 4821758"/>
              <a:gd name="connsiteX6" fmla="*/ 9863208 w 10021096"/>
              <a:gd name="connsiteY6" fmla="*/ 322200 h 4821758"/>
              <a:gd name="connsiteX7" fmla="*/ 9863208 w 10021096"/>
              <a:gd name="connsiteY7" fmla="*/ 280159 h 4821758"/>
              <a:gd name="connsiteX0" fmla="*/ 0 w 10021096"/>
              <a:gd name="connsiteY0" fmla="*/ 2274843 h 4830661"/>
              <a:gd name="connsiteX1" fmla="*/ 293915 w 10021096"/>
              <a:gd name="connsiteY1" fmla="*/ 2621008 h 4830661"/>
              <a:gd name="connsiteX2" fmla="*/ 1587138 w 10021096"/>
              <a:gd name="connsiteY2" fmla="*/ 3163117 h 4830661"/>
              <a:gd name="connsiteX3" fmla="*/ 5179423 w 10021096"/>
              <a:gd name="connsiteY3" fmla="*/ 3411311 h 4830661"/>
              <a:gd name="connsiteX4" fmla="*/ 8974183 w 10021096"/>
              <a:gd name="connsiteY4" fmla="*/ 4769848 h 4830661"/>
              <a:gd name="connsiteX5" fmla="*/ 9968311 w 10021096"/>
              <a:gd name="connsiteY5" fmla="*/ 4514221 h 4830661"/>
              <a:gd name="connsiteX6" fmla="*/ 9863208 w 10021096"/>
              <a:gd name="connsiteY6" fmla="*/ 331103 h 4830661"/>
              <a:gd name="connsiteX7" fmla="*/ 1770243 w 10021096"/>
              <a:gd name="connsiteY7" fmla="*/ 257531 h 4830661"/>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0" fmla="*/ 1002763 w 11023859"/>
              <a:gd name="connsiteY0" fmla="*/ 2358297 h 4914115"/>
              <a:gd name="connsiteX1" fmla="*/ 1296678 w 11023859"/>
              <a:gd name="connsiteY1" fmla="*/ 2704462 h 4914115"/>
              <a:gd name="connsiteX2" fmla="*/ 2589901 w 11023859"/>
              <a:gd name="connsiteY2" fmla="*/ 3246571 h 4914115"/>
              <a:gd name="connsiteX3" fmla="*/ 6182186 w 11023859"/>
              <a:gd name="connsiteY3" fmla="*/ 3494765 h 4914115"/>
              <a:gd name="connsiteX4" fmla="*/ 9976946 w 11023859"/>
              <a:gd name="connsiteY4" fmla="*/ 4853302 h 4914115"/>
              <a:gd name="connsiteX5" fmla="*/ 10971074 w 11023859"/>
              <a:gd name="connsiteY5" fmla="*/ 4597675 h 4914115"/>
              <a:gd name="connsiteX6" fmla="*/ 10865971 w 11023859"/>
              <a:gd name="connsiteY6" fmla="*/ 414557 h 4914115"/>
              <a:gd name="connsiteX7" fmla="*/ 755020 w 11023859"/>
              <a:gd name="connsiteY7" fmla="*/ 109758 h 4914115"/>
              <a:gd name="connsiteX8" fmla="*/ 734000 w 11023859"/>
              <a:gd name="connsiteY8" fmla="*/ 109759 h 4914115"/>
              <a:gd name="connsiteX0" fmla="*/ 1005531 w 11026627"/>
              <a:gd name="connsiteY0" fmla="*/ 2358297 h 4914115"/>
              <a:gd name="connsiteX1" fmla="*/ 1299446 w 11026627"/>
              <a:gd name="connsiteY1" fmla="*/ 2704462 h 4914115"/>
              <a:gd name="connsiteX2" fmla="*/ 2592669 w 11026627"/>
              <a:gd name="connsiteY2" fmla="*/ 3246571 h 4914115"/>
              <a:gd name="connsiteX3" fmla="*/ 6184954 w 11026627"/>
              <a:gd name="connsiteY3" fmla="*/ 3494765 h 4914115"/>
              <a:gd name="connsiteX4" fmla="*/ 9979714 w 11026627"/>
              <a:gd name="connsiteY4" fmla="*/ 4853302 h 4914115"/>
              <a:gd name="connsiteX5" fmla="*/ 10973842 w 11026627"/>
              <a:gd name="connsiteY5" fmla="*/ 4597675 h 4914115"/>
              <a:gd name="connsiteX6" fmla="*/ 10868739 w 11026627"/>
              <a:gd name="connsiteY6" fmla="*/ 414557 h 4914115"/>
              <a:gd name="connsiteX7" fmla="*/ 757788 w 11026627"/>
              <a:gd name="connsiteY7" fmla="*/ 109758 h 4914115"/>
              <a:gd name="connsiteX8" fmla="*/ 726257 w 11026627"/>
              <a:gd name="connsiteY8" fmla="*/ 940076 h 4914115"/>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8" fmla="*/ 247743 w 10268839"/>
              <a:gd name="connsiteY8" fmla="*/ 2358297 h 4914115"/>
              <a:gd name="connsiteX0" fmla="*/ 247743 w 10268303"/>
              <a:gd name="connsiteY0" fmla="*/ 2358297 h 4914115"/>
              <a:gd name="connsiteX1" fmla="*/ 541658 w 10268303"/>
              <a:gd name="connsiteY1" fmla="*/ 2704462 h 4914115"/>
              <a:gd name="connsiteX2" fmla="*/ 1834881 w 10268303"/>
              <a:gd name="connsiteY2" fmla="*/ 3246571 h 4914115"/>
              <a:gd name="connsiteX3" fmla="*/ 5427166 w 10268303"/>
              <a:gd name="connsiteY3" fmla="*/ 3494765 h 4914115"/>
              <a:gd name="connsiteX4" fmla="*/ 9221926 w 10268303"/>
              <a:gd name="connsiteY4" fmla="*/ 4853302 h 4914115"/>
              <a:gd name="connsiteX5" fmla="*/ 10216054 w 10268303"/>
              <a:gd name="connsiteY5" fmla="*/ 4597675 h 4914115"/>
              <a:gd name="connsiteX6" fmla="*/ 10110951 w 10268303"/>
              <a:gd name="connsiteY6" fmla="*/ 414557 h 4914115"/>
              <a:gd name="connsiteX7" fmla="*/ 0 w 10268303"/>
              <a:gd name="connsiteY7" fmla="*/ 109758 h 4914115"/>
              <a:gd name="connsiteX8" fmla="*/ 247743 w 10268303"/>
              <a:gd name="connsiteY8" fmla="*/ 2358297 h 4914115"/>
              <a:gd name="connsiteX0" fmla="*/ 247743 w 10268303"/>
              <a:gd name="connsiteY0" fmla="*/ 2358297 h 4914115"/>
              <a:gd name="connsiteX1" fmla="*/ 541658 w 10268303"/>
              <a:gd name="connsiteY1" fmla="*/ 2704462 h 4914115"/>
              <a:gd name="connsiteX2" fmla="*/ 1834881 w 10268303"/>
              <a:gd name="connsiteY2" fmla="*/ 3246571 h 4914115"/>
              <a:gd name="connsiteX3" fmla="*/ 5427166 w 10268303"/>
              <a:gd name="connsiteY3" fmla="*/ 3494765 h 4914115"/>
              <a:gd name="connsiteX4" fmla="*/ 9221926 w 10268303"/>
              <a:gd name="connsiteY4" fmla="*/ 4853302 h 4914115"/>
              <a:gd name="connsiteX5" fmla="*/ 10216054 w 10268303"/>
              <a:gd name="connsiteY5" fmla="*/ 4597675 h 4914115"/>
              <a:gd name="connsiteX6" fmla="*/ 10110951 w 10268303"/>
              <a:gd name="connsiteY6" fmla="*/ 414557 h 4914115"/>
              <a:gd name="connsiteX7" fmla="*/ 0 w 10268303"/>
              <a:gd name="connsiteY7" fmla="*/ 109758 h 4914115"/>
              <a:gd name="connsiteX8" fmla="*/ 247743 w 10268303"/>
              <a:gd name="connsiteY8" fmla="*/ 2358297 h 4914115"/>
              <a:gd name="connsiteX0" fmla="*/ 247743 w 10268303"/>
              <a:gd name="connsiteY0" fmla="*/ 2248539 h 4804357"/>
              <a:gd name="connsiteX1" fmla="*/ 541658 w 10268303"/>
              <a:gd name="connsiteY1" fmla="*/ 2594704 h 4804357"/>
              <a:gd name="connsiteX2" fmla="*/ 1834881 w 10268303"/>
              <a:gd name="connsiteY2" fmla="*/ 3136813 h 4804357"/>
              <a:gd name="connsiteX3" fmla="*/ 5427166 w 10268303"/>
              <a:gd name="connsiteY3" fmla="*/ 3385007 h 4804357"/>
              <a:gd name="connsiteX4" fmla="*/ 9221926 w 10268303"/>
              <a:gd name="connsiteY4" fmla="*/ 4743544 h 4804357"/>
              <a:gd name="connsiteX5" fmla="*/ 10216054 w 10268303"/>
              <a:gd name="connsiteY5" fmla="*/ 4487917 h 4804357"/>
              <a:gd name="connsiteX6" fmla="*/ 10110951 w 10268303"/>
              <a:gd name="connsiteY6" fmla="*/ 304799 h 4804357"/>
              <a:gd name="connsiteX7" fmla="*/ 0 w 10268303"/>
              <a:gd name="connsiteY7" fmla="*/ 0 h 4804357"/>
              <a:gd name="connsiteX8" fmla="*/ 247743 w 10268303"/>
              <a:gd name="connsiteY8" fmla="*/ 2248539 h 4804357"/>
              <a:gd name="connsiteX0" fmla="*/ 247743 w 10268904"/>
              <a:gd name="connsiteY0" fmla="*/ 2248539 h 4804357"/>
              <a:gd name="connsiteX1" fmla="*/ 541658 w 10268904"/>
              <a:gd name="connsiteY1" fmla="*/ 2594704 h 4804357"/>
              <a:gd name="connsiteX2" fmla="*/ 1834881 w 10268904"/>
              <a:gd name="connsiteY2" fmla="*/ 3136813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1834881 w 10268904"/>
              <a:gd name="connsiteY2" fmla="*/ 3136813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1834881 w 10268904"/>
              <a:gd name="connsiteY2" fmla="*/ 3136813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1914 w 10268904"/>
              <a:gd name="connsiteY3" fmla="*/ 3488246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1914 w 10268904"/>
              <a:gd name="connsiteY3" fmla="*/ 3488246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1914 w 10268904"/>
              <a:gd name="connsiteY3" fmla="*/ 3488246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9288 w 10268904"/>
              <a:gd name="connsiteY3" fmla="*/ 3399755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9288 w 10268904"/>
              <a:gd name="connsiteY3" fmla="*/ 3399755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537778 w 10268904"/>
              <a:gd name="connsiteY3" fmla="*/ 3436626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545152 w 10268904"/>
              <a:gd name="connsiteY3" fmla="*/ 3407129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570912"/>
              <a:gd name="connsiteX1" fmla="*/ 880871 w 10268904"/>
              <a:gd name="connsiteY1" fmla="*/ 2749562 h 4570912"/>
              <a:gd name="connsiteX2" fmla="*/ 2638668 w 10268904"/>
              <a:gd name="connsiteY2" fmla="*/ 3122064 h 4570912"/>
              <a:gd name="connsiteX3" fmla="*/ 5545152 w 10268904"/>
              <a:gd name="connsiteY3" fmla="*/ 3407129 h 4570912"/>
              <a:gd name="connsiteX4" fmla="*/ 9148184 w 10268904"/>
              <a:gd name="connsiteY4" fmla="*/ 4463325 h 4570912"/>
              <a:gd name="connsiteX5" fmla="*/ 10216054 w 10268904"/>
              <a:gd name="connsiteY5" fmla="*/ 4487917 h 4570912"/>
              <a:gd name="connsiteX6" fmla="*/ 10110951 w 10268904"/>
              <a:gd name="connsiteY6" fmla="*/ 304799 h 4570912"/>
              <a:gd name="connsiteX7" fmla="*/ 0 w 10268904"/>
              <a:gd name="connsiteY7" fmla="*/ 0 h 4570912"/>
              <a:gd name="connsiteX8" fmla="*/ 247743 w 10268904"/>
              <a:gd name="connsiteY8" fmla="*/ 2248539 h 4570912"/>
              <a:gd name="connsiteX0" fmla="*/ 247743 w 10268904"/>
              <a:gd name="connsiteY0" fmla="*/ 2248539 h 4570912"/>
              <a:gd name="connsiteX1" fmla="*/ 880871 w 10268904"/>
              <a:gd name="connsiteY1" fmla="*/ 2749562 h 4570912"/>
              <a:gd name="connsiteX2" fmla="*/ 2638668 w 10268904"/>
              <a:gd name="connsiteY2" fmla="*/ 3122064 h 4570912"/>
              <a:gd name="connsiteX3" fmla="*/ 5545152 w 10268904"/>
              <a:gd name="connsiteY3" fmla="*/ 3407129 h 4570912"/>
              <a:gd name="connsiteX4" fmla="*/ 9148184 w 10268904"/>
              <a:gd name="connsiteY4" fmla="*/ 4463325 h 4570912"/>
              <a:gd name="connsiteX5" fmla="*/ 10216054 w 10268904"/>
              <a:gd name="connsiteY5" fmla="*/ 4487917 h 4570912"/>
              <a:gd name="connsiteX6" fmla="*/ 10110951 w 10268904"/>
              <a:gd name="connsiteY6" fmla="*/ 304799 h 4570912"/>
              <a:gd name="connsiteX7" fmla="*/ 0 w 10268904"/>
              <a:gd name="connsiteY7" fmla="*/ 0 h 4570912"/>
              <a:gd name="connsiteX8" fmla="*/ 247743 w 10268904"/>
              <a:gd name="connsiteY8" fmla="*/ 2248539 h 4570912"/>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8904" h="4487917">
                <a:moveTo>
                  <a:pt x="247743" y="2248539"/>
                </a:moveTo>
                <a:cubicBezTo>
                  <a:pt x="262439" y="2347598"/>
                  <a:pt x="482384" y="2603975"/>
                  <a:pt x="880871" y="2749562"/>
                </a:cubicBezTo>
                <a:cubicBezTo>
                  <a:pt x="1279359" y="2895150"/>
                  <a:pt x="1861288" y="3012470"/>
                  <a:pt x="2638668" y="3122064"/>
                </a:cubicBezTo>
                <a:cubicBezTo>
                  <a:pt x="3416048" y="3231658"/>
                  <a:pt x="4460233" y="3183586"/>
                  <a:pt x="5545152" y="3407129"/>
                </a:cubicBezTo>
                <a:cubicBezTo>
                  <a:pt x="6630071" y="3630672"/>
                  <a:pt x="8703737" y="4506747"/>
                  <a:pt x="9148184" y="4463325"/>
                </a:cubicBezTo>
                <a:cubicBezTo>
                  <a:pt x="9592631" y="4419903"/>
                  <a:pt x="9860097" y="4479720"/>
                  <a:pt x="10216054" y="4487917"/>
                </a:cubicBezTo>
                <a:cubicBezTo>
                  <a:pt x="10378239" y="4447064"/>
                  <a:pt x="10115842" y="305001"/>
                  <a:pt x="10110951" y="304799"/>
                </a:cubicBezTo>
                <a:cubicBezTo>
                  <a:pt x="9094951" y="262758"/>
                  <a:pt x="0" y="8759"/>
                  <a:pt x="0" y="0"/>
                </a:cubicBezTo>
                <a:lnTo>
                  <a:pt x="247743" y="2248539"/>
                </a:lnTo>
                <a:close/>
              </a:path>
            </a:pathLst>
          </a:cu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Multiply 16"/>
          <p:cNvSpPr/>
          <p:nvPr/>
        </p:nvSpPr>
        <p:spPr>
          <a:xfrm>
            <a:off x="4433485" y="3094880"/>
            <a:ext cx="163286" cy="163286"/>
          </a:xfrm>
          <a:prstGeom prst="mathMultiply">
            <a:avLst/>
          </a:prstGeom>
          <a:ln w="12700">
            <a:solidFill>
              <a:srgbClr val="000000"/>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 name="TextBox 19"/>
          <p:cNvSpPr txBox="1"/>
          <p:nvPr/>
        </p:nvSpPr>
        <p:spPr>
          <a:xfrm>
            <a:off x="5522739" y="2678569"/>
            <a:ext cx="2102955" cy="615553"/>
          </a:xfrm>
          <a:prstGeom prst="rect">
            <a:avLst/>
          </a:prstGeom>
          <a:noFill/>
        </p:spPr>
        <p:txBody>
          <a:bodyPr wrap="square" rtlCol="0">
            <a:spAutoFit/>
          </a:bodyPr>
          <a:lstStyle/>
          <a:p>
            <a:r>
              <a:rPr lang="en-US" sz="1700" b="1" dirty="0">
                <a:solidFill>
                  <a:srgbClr val="000000"/>
                </a:solidFill>
                <a:latin typeface="Oswald" panose="02000503000000000000" pitchFamily="2" charset="0"/>
              </a:rPr>
              <a:t>Measured Surface?</a:t>
            </a:r>
          </a:p>
        </p:txBody>
      </p:sp>
      <p:sp>
        <p:nvSpPr>
          <p:cNvPr id="24" name="Freeform 23"/>
          <p:cNvSpPr/>
          <p:nvPr/>
        </p:nvSpPr>
        <p:spPr>
          <a:xfrm>
            <a:off x="5412027" y="2889788"/>
            <a:ext cx="189431" cy="437606"/>
          </a:xfrm>
          <a:custGeom>
            <a:avLst/>
            <a:gdLst>
              <a:gd name="connsiteX0" fmla="*/ 169817 w 189431"/>
              <a:gd name="connsiteY0" fmla="*/ 0 h 437606"/>
              <a:gd name="connsiteX1" fmla="*/ 13062 w 189431"/>
              <a:gd name="connsiteY1" fmla="*/ 143692 h 437606"/>
              <a:gd name="connsiteX2" fmla="*/ 189411 w 189431"/>
              <a:gd name="connsiteY2" fmla="*/ 182880 h 437606"/>
              <a:gd name="connsiteX3" fmla="*/ 0 w 189431"/>
              <a:gd name="connsiteY3" fmla="*/ 437606 h 437606"/>
            </a:gdLst>
            <a:ahLst/>
            <a:cxnLst>
              <a:cxn ang="0">
                <a:pos x="connsiteX0" y="connsiteY0"/>
              </a:cxn>
              <a:cxn ang="0">
                <a:pos x="connsiteX1" y="connsiteY1"/>
              </a:cxn>
              <a:cxn ang="0">
                <a:pos x="connsiteX2" y="connsiteY2"/>
              </a:cxn>
              <a:cxn ang="0">
                <a:pos x="connsiteX3" y="connsiteY3"/>
              </a:cxn>
            </a:cxnLst>
            <a:rect l="l" t="t" r="r" b="b"/>
            <a:pathLst>
              <a:path w="189431" h="437606">
                <a:moveTo>
                  <a:pt x="169817" y="0"/>
                </a:moveTo>
                <a:cubicBezTo>
                  <a:pt x="89806" y="56606"/>
                  <a:pt x="9796" y="113212"/>
                  <a:pt x="13062" y="143692"/>
                </a:cubicBezTo>
                <a:cubicBezTo>
                  <a:pt x="16328" y="174172"/>
                  <a:pt x="191588" y="133894"/>
                  <a:pt x="189411" y="182880"/>
                </a:cubicBezTo>
                <a:cubicBezTo>
                  <a:pt x="187234" y="231866"/>
                  <a:pt x="54429" y="407126"/>
                  <a:pt x="0" y="437606"/>
                </a:cubicBezTo>
              </a:path>
            </a:pathLst>
          </a:custGeom>
          <a:noFill/>
          <a:ln w="19050">
            <a:solidFill>
              <a:srgbClr val="000000"/>
            </a:solidFill>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064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1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strips(downRigh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strips(downRight)">
                                      <p:cBhvr>
                                        <p:cTn id="17" dur="500"/>
                                        <p:tgtEl>
                                          <p:spTgt spid="16"/>
                                        </p:tgtEl>
                                      </p:cBhvr>
                                    </p:animEffect>
                                  </p:childTnLst>
                                </p:cTn>
                              </p:par>
                              <p:par>
                                <p:cTn id="18" presetID="18" presetClass="entr" presetSubtype="6"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strips(downRight)">
                                      <p:cBhvr>
                                        <p:cTn id="20" dur="500"/>
                                        <p:tgtEl>
                                          <p:spTgt spid="24"/>
                                        </p:tgtEl>
                                      </p:cBhvr>
                                    </p:animEffect>
                                  </p:childTnLst>
                                </p:cTn>
                              </p:par>
                              <p:par>
                                <p:cTn id="21" presetID="18" presetClass="entr" presetSubtype="6"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strips(downRight)">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0" grpId="0"/>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Subtitle 2"/>
          <p:cNvSpPr txBox="1">
            <a:spLocks/>
          </p:cNvSpPr>
          <p:nvPr/>
        </p:nvSpPr>
        <p:spPr>
          <a:xfrm>
            <a:off x="271702" y="789953"/>
            <a:ext cx="3157298"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The SA</a:t>
            </a:r>
            <a:r>
              <a:rPr lang="en-US" sz="2500" dirty="0">
                <a:solidFill>
                  <a:srgbClr val="FFFFFF"/>
                </a:solidFill>
                <a:latin typeface="Oswald Light"/>
                <a:cs typeface="Oswald Light"/>
              </a:rPr>
              <a:t> </a:t>
            </a:r>
            <a:r>
              <a:rPr lang="en-US" sz="2500" dirty="0">
                <a:solidFill>
                  <a:srgbClr val="00BEFF"/>
                </a:solidFill>
                <a:latin typeface="Oswald Light"/>
                <a:cs typeface="Oswald Light"/>
              </a:rPr>
              <a:t>Workspace</a:t>
            </a:r>
            <a:endParaRPr lang="en-US" sz="2500" b="1" dirty="0">
              <a:solidFill>
                <a:srgbClr val="00BEFF"/>
              </a:solidFill>
              <a:latin typeface="Oswald Light"/>
              <a:cs typeface="Oswald Light"/>
            </a:endParaRPr>
          </a:p>
        </p:txBody>
      </p:sp>
      <p:pic>
        <p:nvPicPr>
          <p:cNvPr id="6" name="Monitor_Backgrou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64" y="1698463"/>
            <a:ext cx="5827554" cy="423080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702" y="2000525"/>
            <a:ext cx="5441344" cy="3060756"/>
          </a:xfrm>
          <a:prstGeom prst="rect">
            <a:avLst/>
          </a:prstGeom>
        </p:spPr>
      </p:pic>
      <p:pic>
        <p:nvPicPr>
          <p:cNvPr id="7" name="Glar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17" y="1735312"/>
            <a:ext cx="5774762" cy="4192477"/>
          </a:xfrm>
          <a:prstGeom prst="rect">
            <a:avLst/>
          </a:prstGeom>
        </p:spPr>
      </p:pic>
      <p:grpSp>
        <p:nvGrpSpPr>
          <p:cNvPr id="2" name="Group 1"/>
          <p:cNvGrpSpPr/>
          <p:nvPr/>
        </p:nvGrpSpPr>
        <p:grpSpPr>
          <a:xfrm>
            <a:off x="3110339" y="1476088"/>
            <a:ext cx="5840057" cy="818686"/>
            <a:chOff x="3110339" y="1476088"/>
            <a:chExt cx="5840057" cy="818686"/>
          </a:xfrm>
        </p:grpSpPr>
        <p:cxnSp>
          <p:nvCxnSpPr>
            <p:cNvPr id="58" name="Straight Arrow Connector 57"/>
            <p:cNvCxnSpPr>
              <a:endCxn id="57" idx="1"/>
            </p:cNvCxnSpPr>
            <p:nvPr/>
          </p:nvCxnSpPr>
          <p:spPr>
            <a:xfrm flipV="1">
              <a:off x="3110339" y="1676033"/>
              <a:ext cx="3170875" cy="498887"/>
            </a:xfrm>
            <a:prstGeom prst="straightConnector1">
              <a:avLst/>
            </a:prstGeom>
            <a:ln w="12700" cmpd="sng">
              <a:solidFill>
                <a:schemeClr val="tx2">
                  <a:lumMod val="75000"/>
                </a:schemeClr>
              </a:solidFill>
              <a:headEnd type="oval" w="med" len="med"/>
              <a:tailEnd type="none"/>
            </a:ln>
            <a:effectLst/>
          </p:spPr>
          <p:style>
            <a:lnRef idx="2">
              <a:schemeClr val="accent1"/>
            </a:lnRef>
            <a:fillRef idx="0">
              <a:schemeClr val="accent1"/>
            </a:fillRef>
            <a:effectRef idx="1">
              <a:schemeClr val="accent1"/>
            </a:effectRef>
            <a:fontRef idx="minor">
              <a:schemeClr val="tx1"/>
            </a:fontRef>
          </p:style>
        </p:cxnSp>
        <p:sp>
          <p:nvSpPr>
            <p:cNvPr id="51" name="Subtitle 2"/>
            <p:cNvSpPr txBox="1">
              <a:spLocks/>
            </p:cNvSpPr>
            <p:nvPr/>
          </p:nvSpPr>
          <p:spPr>
            <a:xfrm>
              <a:off x="6275432" y="1476088"/>
              <a:ext cx="2674964" cy="818686"/>
            </a:xfrm>
            <a:prstGeom prst="rect">
              <a:avLst/>
            </a:prstGeom>
            <a:noFill/>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600" dirty="0">
                  <a:solidFill>
                    <a:srgbClr val="00BEFF"/>
                  </a:solidFill>
                  <a:latin typeface="Oswald Regular"/>
                  <a:cs typeface="Oswald Regular"/>
                </a:rPr>
                <a:t>Menu </a:t>
              </a:r>
              <a:r>
                <a:rPr lang="en-US" sz="1600" dirty="0" smtClean="0">
                  <a:solidFill>
                    <a:srgbClr val="00BEFF"/>
                  </a:solidFill>
                  <a:latin typeface="Oswald Regular"/>
                  <a:cs typeface="Oswald Regular"/>
                </a:rPr>
                <a:t>Bar</a:t>
              </a:r>
            </a:p>
            <a:p>
              <a:pPr algn="l">
                <a:spcBef>
                  <a:spcPts val="0"/>
                </a:spcBef>
              </a:pPr>
              <a:r>
                <a:rPr lang="en-US" sz="1400" dirty="0" smtClean="0">
                  <a:solidFill>
                    <a:schemeClr val="tx1">
                      <a:lumMod val="60000"/>
                      <a:lumOff val="40000"/>
                    </a:schemeClr>
                  </a:solidFill>
                  <a:latin typeface="Oswald Light"/>
                  <a:cs typeface="Oswald Light"/>
                </a:rPr>
                <a:t>Access to all of SA’s commands.</a:t>
              </a:r>
              <a:endParaRPr lang="en-US" sz="1400" dirty="0">
                <a:solidFill>
                  <a:schemeClr val="tx1">
                    <a:lumMod val="60000"/>
                    <a:lumOff val="40000"/>
                  </a:schemeClr>
                </a:solidFill>
                <a:latin typeface="Oswald Light"/>
                <a:cs typeface="Oswald Light"/>
              </a:endParaRPr>
            </a:p>
          </p:txBody>
        </p:sp>
        <p:sp>
          <p:nvSpPr>
            <p:cNvPr id="57" name="Chevron 56"/>
            <p:cNvSpPr/>
            <p:nvPr/>
          </p:nvSpPr>
          <p:spPr>
            <a:xfrm>
              <a:off x="6215430" y="1588801"/>
              <a:ext cx="131567" cy="174464"/>
            </a:xfrm>
            <a:prstGeom prst="chevron">
              <a:avLst/>
            </a:prstGeom>
            <a:solidFill>
              <a:srgbClr val="00BEFF"/>
            </a:solid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4" name="Group 3"/>
          <p:cNvGrpSpPr/>
          <p:nvPr/>
        </p:nvGrpSpPr>
        <p:grpSpPr>
          <a:xfrm>
            <a:off x="4800600" y="3027593"/>
            <a:ext cx="4132937" cy="707625"/>
            <a:chOff x="4800600" y="3027593"/>
            <a:chExt cx="4132937" cy="707625"/>
          </a:xfrm>
        </p:grpSpPr>
        <p:cxnSp>
          <p:nvCxnSpPr>
            <p:cNvPr id="69" name="Straight Arrow Connector 68"/>
            <p:cNvCxnSpPr>
              <a:endCxn id="71" idx="1"/>
            </p:cNvCxnSpPr>
            <p:nvPr/>
          </p:nvCxnSpPr>
          <p:spPr>
            <a:xfrm>
              <a:off x="4800600" y="3027593"/>
              <a:ext cx="1453814" cy="348131"/>
            </a:xfrm>
            <a:prstGeom prst="straightConnector1">
              <a:avLst/>
            </a:prstGeom>
            <a:ln w="12700" cmpd="sng">
              <a:solidFill>
                <a:schemeClr val="tx2">
                  <a:lumMod val="75000"/>
                </a:schemeClr>
              </a:solidFill>
              <a:headEnd type="oval"/>
              <a:tailEnd type="none"/>
            </a:ln>
            <a:effectLst/>
          </p:spPr>
          <p:style>
            <a:lnRef idx="2">
              <a:schemeClr val="accent1"/>
            </a:lnRef>
            <a:fillRef idx="0">
              <a:schemeClr val="accent1"/>
            </a:fillRef>
            <a:effectRef idx="1">
              <a:schemeClr val="accent1"/>
            </a:effectRef>
            <a:fontRef idx="minor">
              <a:schemeClr val="tx1"/>
            </a:fontRef>
          </p:style>
        </p:cxnSp>
        <p:sp>
          <p:nvSpPr>
            <p:cNvPr id="71" name="Chevron 70"/>
            <p:cNvSpPr/>
            <p:nvPr/>
          </p:nvSpPr>
          <p:spPr>
            <a:xfrm>
              <a:off x="6190406" y="3288856"/>
              <a:ext cx="128016" cy="173736"/>
            </a:xfrm>
            <a:prstGeom prst="chevron">
              <a:avLst/>
            </a:prstGeom>
            <a:solidFill>
              <a:srgbClr val="00BEFF"/>
            </a:solid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1" name="Subtitle 2"/>
            <p:cNvSpPr txBox="1">
              <a:spLocks/>
            </p:cNvSpPr>
            <p:nvPr/>
          </p:nvSpPr>
          <p:spPr>
            <a:xfrm>
              <a:off x="6258573" y="3181220"/>
              <a:ext cx="2674964" cy="553998"/>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600" dirty="0">
                  <a:solidFill>
                    <a:srgbClr val="00BEFF"/>
                  </a:solidFill>
                  <a:latin typeface="Oswald Regular"/>
                  <a:cs typeface="Oswald Regular"/>
                </a:rPr>
                <a:t>Graphical </a:t>
              </a:r>
              <a:r>
                <a:rPr lang="en-US" sz="1600" dirty="0" smtClean="0">
                  <a:solidFill>
                    <a:srgbClr val="00BEFF"/>
                  </a:solidFill>
                  <a:latin typeface="Oswald Regular"/>
                  <a:cs typeface="Oswald Regular"/>
                </a:rPr>
                <a:t>View</a:t>
              </a:r>
            </a:p>
            <a:p>
              <a:pPr algn="l">
                <a:spcBef>
                  <a:spcPts val="0"/>
                </a:spcBef>
              </a:pPr>
              <a:r>
                <a:rPr lang="en-US" sz="1400" dirty="0" smtClean="0">
                  <a:solidFill>
                    <a:schemeClr val="tx1">
                      <a:lumMod val="60000"/>
                      <a:lumOff val="40000"/>
                    </a:schemeClr>
                  </a:solidFill>
                  <a:latin typeface="Oswald Light"/>
                  <a:cs typeface="Oswald Light"/>
                </a:rPr>
                <a:t>3D rendering of the job file.</a:t>
              </a:r>
              <a:endParaRPr lang="en-US" sz="1400" dirty="0">
                <a:solidFill>
                  <a:schemeClr val="tx1">
                    <a:lumMod val="60000"/>
                    <a:lumOff val="40000"/>
                  </a:schemeClr>
                </a:solidFill>
                <a:latin typeface="Oswald Light"/>
                <a:cs typeface="Oswald Light"/>
              </a:endParaRPr>
            </a:p>
          </p:txBody>
        </p:sp>
      </p:grpSp>
      <p:grpSp>
        <p:nvGrpSpPr>
          <p:cNvPr id="3" name="Group 2"/>
          <p:cNvGrpSpPr/>
          <p:nvPr/>
        </p:nvGrpSpPr>
        <p:grpSpPr>
          <a:xfrm>
            <a:off x="2133600" y="2247990"/>
            <a:ext cx="6529581" cy="947952"/>
            <a:chOff x="2133600" y="2247990"/>
            <a:chExt cx="6529581" cy="947952"/>
          </a:xfrm>
        </p:grpSpPr>
        <p:sp>
          <p:nvSpPr>
            <p:cNvPr id="66" name="Subtitle 2"/>
            <p:cNvSpPr txBox="1">
              <a:spLocks/>
            </p:cNvSpPr>
            <p:nvPr/>
          </p:nvSpPr>
          <p:spPr>
            <a:xfrm>
              <a:off x="6318422" y="2247990"/>
              <a:ext cx="2344759" cy="947952"/>
            </a:xfrm>
            <a:prstGeom prst="rect">
              <a:avLst/>
            </a:prstGeom>
            <a:noFill/>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600" dirty="0">
                  <a:solidFill>
                    <a:srgbClr val="00BEFF"/>
                  </a:solidFill>
                  <a:latin typeface="Oswald Regular"/>
                  <a:cs typeface="Oswald Regular"/>
                </a:rPr>
                <a:t>Main </a:t>
              </a:r>
              <a:r>
                <a:rPr lang="en-US" sz="1600" dirty="0" smtClean="0">
                  <a:solidFill>
                    <a:srgbClr val="00BEFF"/>
                  </a:solidFill>
                  <a:latin typeface="Oswald Regular"/>
                  <a:cs typeface="Oswald Regular"/>
                </a:rPr>
                <a:t>Toolbar</a:t>
              </a:r>
            </a:p>
            <a:p>
              <a:pPr algn="l">
                <a:lnSpc>
                  <a:spcPct val="120000"/>
                </a:lnSpc>
              </a:pPr>
              <a:r>
                <a:rPr lang="en-US" sz="1400" dirty="0" smtClean="0">
                  <a:solidFill>
                    <a:schemeClr val="tx1">
                      <a:lumMod val="60000"/>
                      <a:lumOff val="40000"/>
                    </a:schemeClr>
                  </a:solidFill>
                  <a:latin typeface="Oswald Light"/>
                  <a:cs typeface="Oswald Light"/>
                </a:rPr>
                <a:t>Quick link to Commonly-used functions.</a:t>
              </a:r>
              <a:endParaRPr lang="en-US" sz="1400" dirty="0">
                <a:solidFill>
                  <a:schemeClr val="tx1">
                    <a:lumMod val="60000"/>
                    <a:lumOff val="40000"/>
                  </a:schemeClr>
                </a:solidFill>
                <a:latin typeface="Oswald Light"/>
                <a:cs typeface="Oswald Light"/>
              </a:endParaRPr>
            </a:p>
          </p:txBody>
        </p:sp>
        <p:sp>
          <p:nvSpPr>
            <p:cNvPr id="74" name="Chevron 73"/>
            <p:cNvSpPr/>
            <p:nvPr/>
          </p:nvSpPr>
          <p:spPr>
            <a:xfrm>
              <a:off x="6229912" y="2309965"/>
              <a:ext cx="128016" cy="173736"/>
            </a:xfrm>
            <a:prstGeom prst="chevron">
              <a:avLst/>
            </a:prstGeom>
            <a:solidFill>
              <a:srgbClr val="00BEFF"/>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91" name="Straight Arrow Connector 90"/>
            <p:cNvCxnSpPr/>
            <p:nvPr/>
          </p:nvCxnSpPr>
          <p:spPr>
            <a:xfrm>
              <a:off x="2133600" y="2281348"/>
              <a:ext cx="4124973" cy="111239"/>
            </a:xfrm>
            <a:prstGeom prst="straightConnector1">
              <a:avLst/>
            </a:prstGeom>
            <a:ln w="12700" cmpd="sng">
              <a:solidFill>
                <a:schemeClr val="tx2">
                  <a:lumMod val="75000"/>
                </a:schemeClr>
              </a:solidFill>
              <a:headEnd type="oval"/>
              <a:tailEnd type="none"/>
            </a:ln>
            <a:effectLst/>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685800" y="3114461"/>
            <a:ext cx="8353875" cy="1392422"/>
            <a:chOff x="685800" y="3114461"/>
            <a:chExt cx="8353875" cy="1392422"/>
          </a:xfrm>
        </p:grpSpPr>
        <p:cxnSp>
          <p:nvCxnSpPr>
            <p:cNvPr id="72" name="Straight Arrow Connector 71"/>
            <p:cNvCxnSpPr>
              <a:endCxn id="86" idx="1"/>
            </p:cNvCxnSpPr>
            <p:nvPr/>
          </p:nvCxnSpPr>
          <p:spPr>
            <a:xfrm>
              <a:off x="685800" y="3114461"/>
              <a:ext cx="5576939" cy="978959"/>
            </a:xfrm>
            <a:prstGeom prst="straightConnector1">
              <a:avLst/>
            </a:prstGeom>
            <a:ln w="12700" cmpd="sng">
              <a:solidFill>
                <a:schemeClr val="tx2">
                  <a:lumMod val="75000"/>
                </a:schemeClr>
              </a:solidFill>
              <a:headEnd type="oval" w="med" len="med"/>
              <a:tailEnd type="none"/>
            </a:ln>
            <a:effectLst/>
          </p:spPr>
          <p:style>
            <a:lnRef idx="2">
              <a:schemeClr val="accent1"/>
            </a:lnRef>
            <a:fillRef idx="0">
              <a:schemeClr val="accent1"/>
            </a:fillRef>
            <a:effectRef idx="1">
              <a:schemeClr val="accent1"/>
            </a:effectRef>
            <a:fontRef idx="minor">
              <a:schemeClr val="tx1"/>
            </a:fontRef>
          </p:style>
        </p:cxnSp>
        <p:sp>
          <p:nvSpPr>
            <p:cNvPr id="73" name="Subtitle 2"/>
            <p:cNvSpPr txBox="1">
              <a:spLocks/>
            </p:cNvSpPr>
            <p:nvPr/>
          </p:nvSpPr>
          <p:spPr>
            <a:xfrm>
              <a:off x="6281758" y="3952885"/>
              <a:ext cx="2757917" cy="553998"/>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600" dirty="0">
                  <a:solidFill>
                    <a:srgbClr val="00BEFF"/>
                  </a:solidFill>
                  <a:latin typeface="Oswald Regular"/>
                  <a:cs typeface="Oswald Regular"/>
                </a:rPr>
                <a:t>Tree </a:t>
              </a:r>
              <a:r>
                <a:rPr lang="en-US" sz="1600" dirty="0" smtClean="0">
                  <a:solidFill>
                    <a:srgbClr val="00BEFF"/>
                  </a:solidFill>
                  <a:latin typeface="Oswald Regular"/>
                  <a:cs typeface="Oswald Regular"/>
                </a:rPr>
                <a:t>Bar</a:t>
              </a:r>
            </a:p>
            <a:p>
              <a:pPr algn="l">
                <a:spcBef>
                  <a:spcPts val="0"/>
                </a:spcBef>
              </a:pPr>
              <a:r>
                <a:rPr lang="en-US" sz="1400" dirty="0" smtClean="0">
                  <a:solidFill>
                    <a:schemeClr val="tx1">
                      <a:lumMod val="60000"/>
                      <a:lumOff val="40000"/>
                    </a:schemeClr>
                  </a:solidFill>
                  <a:latin typeface="Oswald Light"/>
                  <a:cs typeface="Oswald Light"/>
                </a:rPr>
                <a:t>Hierarchical view of file.</a:t>
              </a:r>
              <a:endParaRPr lang="en-US" sz="1400" dirty="0">
                <a:solidFill>
                  <a:schemeClr val="tx1">
                    <a:lumMod val="60000"/>
                    <a:lumOff val="40000"/>
                  </a:schemeClr>
                </a:solidFill>
                <a:latin typeface="Oswald Light"/>
                <a:cs typeface="Oswald Light"/>
              </a:endParaRPr>
            </a:p>
          </p:txBody>
        </p:sp>
        <p:sp>
          <p:nvSpPr>
            <p:cNvPr id="86" name="Chevron 85"/>
            <p:cNvSpPr/>
            <p:nvPr/>
          </p:nvSpPr>
          <p:spPr>
            <a:xfrm>
              <a:off x="6198731" y="4006552"/>
              <a:ext cx="128016" cy="173736"/>
            </a:xfrm>
            <a:prstGeom prst="chevron">
              <a:avLst/>
            </a:prstGeom>
            <a:solidFill>
              <a:srgbClr val="00BEFF"/>
            </a:solid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10" name="Group 9"/>
          <p:cNvGrpSpPr/>
          <p:nvPr/>
        </p:nvGrpSpPr>
        <p:grpSpPr>
          <a:xfrm>
            <a:off x="4343400" y="4472436"/>
            <a:ext cx="4641896" cy="1039914"/>
            <a:chOff x="4343400" y="4472436"/>
            <a:chExt cx="4641896" cy="1039914"/>
          </a:xfrm>
        </p:grpSpPr>
        <p:sp>
          <p:nvSpPr>
            <p:cNvPr id="77" name="Subtitle 2"/>
            <p:cNvSpPr txBox="1">
              <a:spLocks/>
            </p:cNvSpPr>
            <p:nvPr/>
          </p:nvSpPr>
          <p:spPr>
            <a:xfrm>
              <a:off x="6310332" y="4742909"/>
              <a:ext cx="2674964" cy="769441"/>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600" dirty="0">
                  <a:solidFill>
                    <a:srgbClr val="00BEFF"/>
                  </a:solidFill>
                  <a:latin typeface="Oswald Regular"/>
                  <a:cs typeface="Oswald Regular"/>
                </a:rPr>
                <a:t>Report </a:t>
              </a:r>
              <a:r>
                <a:rPr lang="en-US" sz="1600" dirty="0" smtClean="0">
                  <a:solidFill>
                    <a:srgbClr val="00BEFF"/>
                  </a:solidFill>
                  <a:latin typeface="Oswald Regular"/>
                  <a:cs typeface="Oswald Regular"/>
                </a:rPr>
                <a:t>Bar</a:t>
              </a:r>
            </a:p>
            <a:p>
              <a:pPr algn="l">
                <a:spcBef>
                  <a:spcPts val="0"/>
                </a:spcBef>
              </a:pPr>
              <a:r>
                <a:rPr lang="en-US" sz="1400" dirty="0" smtClean="0">
                  <a:solidFill>
                    <a:schemeClr val="tx1">
                      <a:lumMod val="60000"/>
                      <a:lumOff val="40000"/>
                    </a:schemeClr>
                  </a:solidFill>
                  <a:latin typeface="Oswald Light"/>
                  <a:cs typeface="Oswald Light"/>
                </a:rPr>
                <a:t>Properties and reporting information.</a:t>
              </a:r>
              <a:endParaRPr lang="en-US" sz="1400" dirty="0">
                <a:solidFill>
                  <a:schemeClr val="tx1">
                    <a:lumMod val="60000"/>
                    <a:lumOff val="40000"/>
                  </a:schemeClr>
                </a:solidFill>
                <a:latin typeface="Oswald Light"/>
                <a:cs typeface="Oswald Light"/>
              </a:endParaRPr>
            </a:p>
          </p:txBody>
        </p:sp>
        <p:sp>
          <p:nvSpPr>
            <p:cNvPr id="79" name="Chevron 78"/>
            <p:cNvSpPr/>
            <p:nvPr/>
          </p:nvSpPr>
          <p:spPr>
            <a:xfrm>
              <a:off x="6211424" y="4843948"/>
              <a:ext cx="128016" cy="173736"/>
            </a:xfrm>
            <a:prstGeom prst="chevron">
              <a:avLst/>
            </a:prstGeom>
            <a:solidFill>
              <a:srgbClr val="00BEFF"/>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97" name="Straight Arrow Connector 96"/>
            <p:cNvCxnSpPr>
              <a:endCxn id="79" idx="1"/>
            </p:cNvCxnSpPr>
            <p:nvPr/>
          </p:nvCxnSpPr>
          <p:spPr>
            <a:xfrm>
              <a:off x="4343400" y="4472436"/>
              <a:ext cx="1932032" cy="458380"/>
            </a:xfrm>
            <a:prstGeom prst="straightConnector1">
              <a:avLst/>
            </a:prstGeom>
            <a:ln w="12700" cmpd="sng">
              <a:solidFill>
                <a:schemeClr val="tx2">
                  <a:lumMod val="50000"/>
                </a:schemeClr>
              </a:solidFill>
              <a:headEnd type="oval" w="med" len="med"/>
              <a:tailEnd type="none"/>
            </a:ln>
            <a:effectLst/>
          </p:spPr>
          <p:style>
            <a:lnRef idx="2">
              <a:schemeClr val="accent1"/>
            </a:lnRef>
            <a:fillRef idx="0">
              <a:schemeClr val="accent1"/>
            </a:fillRef>
            <a:effectRef idx="1">
              <a:schemeClr val="accent1"/>
            </a:effectRef>
            <a:fontRef idx="minor">
              <a:schemeClr val="tx1"/>
            </a:fontRef>
          </p:style>
        </p:cxnSp>
      </p:grpSp>
      <p:pic>
        <p:nvPicPr>
          <p:cNvPr id="41" name="Picture 2"/>
          <p:cNvPicPr>
            <a:picLocks noChangeAspect="1" noChangeArrowheads="1"/>
          </p:cNvPicPr>
          <p:nvPr/>
        </p:nvPicPr>
        <p:blipFill>
          <a:blip r:embed="rId6" cstate="print"/>
          <a:srcRect/>
          <a:stretch>
            <a:fillRect/>
          </a:stretch>
        </p:blipFill>
        <p:spPr bwMode="auto">
          <a:xfrm>
            <a:off x="1143000" y="486590"/>
            <a:ext cx="8001000" cy="152399"/>
          </a:xfrm>
          <a:prstGeom prst="rect">
            <a:avLst/>
          </a:prstGeom>
          <a:noFill/>
          <a:ln w="9525">
            <a:noFill/>
            <a:miter lim="800000"/>
            <a:headEnd/>
            <a:tailEnd/>
          </a:ln>
        </p:spPr>
      </p:pic>
      <p:sp>
        <p:nvSpPr>
          <p:cNvPr id="28" name="Title 2"/>
          <p:cNvSpPr>
            <a:spLocks noGrp="1"/>
          </p:cNvSpPr>
          <p:nvPr>
            <p:ph type="ctrTitle"/>
          </p:nvPr>
        </p:nvSpPr>
        <p:spPr>
          <a:xfrm>
            <a:off x="896874" y="631995"/>
            <a:ext cx="4191000" cy="1470025"/>
          </a:xfrm>
        </p:spPr>
        <p:txBody>
          <a:bodyPr>
            <a:normAutofit/>
          </a:bodyPr>
          <a:lstStyle/>
          <a:p>
            <a:r>
              <a:rPr lang="en-US" sz="3600" b="1" dirty="0" smtClean="0">
                <a:solidFill>
                  <a:schemeClr val="bg1">
                    <a:lumMod val="75000"/>
                  </a:schemeClr>
                </a:solidFill>
                <a:effectLst>
                  <a:outerShdw blurRad="38100" dist="38100" dir="2700000" algn="tl">
                    <a:srgbClr val="000000">
                      <a:alpha val="43137"/>
                    </a:srgbClr>
                  </a:outerShdw>
                  <a:reflection blurRad="6350" stA="55000" endA="300" endPos="45500" dir="5400000" sy="-100000" algn="bl" rotWithShape="0"/>
                </a:effectLst>
                <a:latin typeface="Arial" panose="020B0604020202020204" pitchFamily="34" charset="0"/>
                <a:cs typeface="Arial" panose="020B0604020202020204" pitchFamily="34" charset="0"/>
              </a:rPr>
              <a:t>Intro to SA</a:t>
            </a:r>
            <a:endParaRPr lang="en-US" sz="3600" b="1" dirty="0">
              <a:solidFill>
                <a:schemeClr val="bg1">
                  <a:lumMod val="75000"/>
                </a:schemeClr>
              </a:solidFill>
              <a:effectLst>
                <a:outerShdw blurRad="38100" dist="38100" dir="2700000" algn="tl">
                  <a:srgbClr val="000000">
                    <a:alpha val="43137"/>
                  </a:srgbClr>
                </a:outerShdw>
                <a:reflection blurRad="6350" stA="55000" endA="300" endPos="45500" dir="5400000" sy="-100000" algn="bl" rotWithShape="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453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6"/>
          <p:cNvSpPr>
            <a:spLocks noChangeAspect="1"/>
          </p:cNvSpPr>
          <p:nvPr/>
        </p:nvSpPr>
        <p:spPr>
          <a:xfrm>
            <a:off x="-178910" y="20485"/>
            <a:ext cx="9666100" cy="4352979"/>
          </a:xfrm>
          <a:custGeom>
            <a:avLst/>
            <a:gdLst>
              <a:gd name="connsiteX0" fmla="*/ 0 w 8974183"/>
              <a:gd name="connsiteY0" fmla="*/ 0 h 2495005"/>
              <a:gd name="connsiteX1" fmla="*/ 293915 w 8974183"/>
              <a:gd name="connsiteY1" fmla="*/ 346165 h 2495005"/>
              <a:gd name="connsiteX2" fmla="*/ 1587138 w 8974183"/>
              <a:gd name="connsiteY2" fmla="*/ 888274 h 2495005"/>
              <a:gd name="connsiteX3" fmla="*/ 5179423 w 8974183"/>
              <a:gd name="connsiteY3" fmla="*/ 1136468 h 2495005"/>
              <a:gd name="connsiteX4" fmla="*/ 8974183 w 8974183"/>
              <a:gd name="connsiteY4" fmla="*/ 2495005 h 2495005"/>
              <a:gd name="connsiteX0" fmla="*/ 0 w 9257049"/>
              <a:gd name="connsiteY0" fmla="*/ 0 h 2597708"/>
              <a:gd name="connsiteX1" fmla="*/ 293915 w 9257049"/>
              <a:gd name="connsiteY1" fmla="*/ 346165 h 2597708"/>
              <a:gd name="connsiteX2" fmla="*/ 1587138 w 9257049"/>
              <a:gd name="connsiteY2" fmla="*/ 888274 h 2597708"/>
              <a:gd name="connsiteX3" fmla="*/ 5179423 w 9257049"/>
              <a:gd name="connsiteY3" fmla="*/ 1136468 h 2597708"/>
              <a:gd name="connsiteX4" fmla="*/ 8974183 w 9257049"/>
              <a:gd name="connsiteY4" fmla="*/ 2495005 h 2597708"/>
              <a:gd name="connsiteX5" fmla="*/ 8980339 w 9257049"/>
              <a:gd name="connsiteY5" fmla="*/ 2502137 h 2597708"/>
              <a:gd name="connsiteX0" fmla="*/ 0 w 9968311"/>
              <a:gd name="connsiteY0" fmla="*/ 0 h 2555818"/>
              <a:gd name="connsiteX1" fmla="*/ 293915 w 9968311"/>
              <a:gd name="connsiteY1" fmla="*/ 346165 h 2555818"/>
              <a:gd name="connsiteX2" fmla="*/ 1587138 w 9968311"/>
              <a:gd name="connsiteY2" fmla="*/ 888274 h 2555818"/>
              <a:gd name="connsiteX3" fmla="*/ 5179423 w 9968311"/>
              <a:gd name="connsiteY3" fmla="*/ 1136468 h 2555818"/>
              <a:gd name="connsiteX4" fmla="*/ 8974183 w 9968311"/>
              <a:gd name="connsiteY4" fmla="*/ 2495005 h 2555818"/>
              <a:gd name="connsiteX5" fmla="*/ 9968311 w 9968311"/>
              <a:gd name="connsiteY5" fmla="*/ 2239378 h 2555818"/>
              <a:gd name="connsiteX0" fmla="*/ 0 w 10036185"/>
              <a:gd name="connsiteY0" fmla="*/ 0 h 2555818"/>
              <a:gd name="connsiteX1" fmla="*/ 293915 w 10036185"/>
              <a:gd name="connsiteY1" fmla="*/ 346165 h 2555818"/>
              <a:gd name="connsiteX2" fmla="*/ 1587138 w 10036185"/>
              <a:gd name="connsiteY2" fmla="*/ 888274 h 2555818"/>
              <a:gd name="connsiteX3" fmla="*/ 5179423 w 10036185"/>
              <a:gd name="connsiteY3" fmla="*/ 1136468 h 2555818"/>
              <a:gd name="connsiteX4" fmla="*/ 8974183 w 10036185"/>
              <a:gd name="connsiteY4" fmla="*/ 2495005 h 2555818"/>
              <a:gd name="connsiteX5" fmla="*/ 9968311 w 10036185"/>
              <a:gd name="connsiteY5" fmla="*/ 2239378 h 2555818"/>
              <a:gd name="connsiteX6" fmla="*/ 9947291 w 10036185"/>
              <a:gd name="connsiteY6" fmla="*/ 2249888 h 2555818"/>
              <a:gd name="connsiteX0" fmla="*/ 0 w 10021096"/>
              <a:gd name="connsiteY0" fmla="*/ 1943740 h 4499558"/>
              <a:gd name="connsiteX1" fmla="*/ 293915 w 10021096"/>
              <a:gd name="connsiteY1" fmla="*/ 2289905 h 4499558"/>
              <a:gd name="connsiteX2" fmla="*/ 1587138 w 10021096"/>
              <a:gd name="connsiteY2" fmla="*/ 2832014 h 4499558"/>
              <a:gd name="connsiteX3" fmla="*/ 5179423 w 10021096"/>
              <a:gd name="connsiteY3" fmla="*/ 3080208 h 4499558"/>
              <a:gd name="connsiteX4" fmla="*/ 8974183 w 10021096"/>
              <a:gd name="connsiteY4" fmla="*/ 4438745 h 4499558"/>
              <a:gd name="connsiteX5" fmla="*/ 9968311 w 10021096"/>
              <a:gd name="connsiteY5" fmla="*/ 4183118 h 4499558"/>
              <a:gd name="connsiteX6" fmla="*/ 9863208 w 10021096"/>
              <a:gd name="connsiteY6" fmla="*/ 0 h 4499558"/>
              <a:gd name="connsiteX0" fmla="*/ 0 w 10021096"/>
              <a:gd name="connsiteY0" fmla="*/ 2265940 h 4821758"/>
              <a:gd name="connsiteX1" fmla="*/ 293915 w 10021096"/>
              <a:gd name="connsiteY1" fmla="*/ 2612105 h 4821758"/>
              <a:gd name="connsiteX2" fmla="*/ 1587138 w 10021096"/>
              <a:gd name="connsiteY2" fmla="*/ 3154214 h 4821758"/>
              <a:gd name="connsiteX3" fmla="*/ 5179423 w 10021096"/>
              <a:gd name="connsiteY3" fmla="*/ 3402408 h 4821758"/>
              <a:gd name="connsiteX4" fmla="*/ 8974183 w 10021096"/>
              <a:gd name="connsiteY4" fmla="*/ 4760945 h 4821758"/>
              <a:gd name="connsiteX5" fmla="*/ 9968311 w 10021096"/>
              <a:gd name="connsiteY5" fmla="*/ 4505318 h 4821758"/>
              <a:gd name="connsiteX6" fmla="*/ 9863208 w 10021096"/>
              <a:gd name="connsiteY6" fmla="*/ 322200 h 4821758"/>
              <a:gd name="connsiteX7" fmla="*/ 9863208 w 10021096"/>
              <a:gd name="connsiteY7" fmla="*/ 280159 h 4821758"/>
              <a:gd name="connsiteX0" fmla="*/ 0 w 10021096"/>
              <a:gd name="connsiteY0" fmla="*/ 2274843 h 4830661"/>
              <a:gd name="connsiteX1" fmla="*/ 293915 w 10021096"/>
              <a:gd name="connsiteY1" fmla="*/ 2621008 h 4830661"/>
              <a:gd name="connsiteX2" fmla="*/ 1587138 w 10021096"/>
              <a:gd name="connsiteY2" fmla="*/ 3163117 h 4830661"/>
              <a:gd name="connsiteX3" fmla="*/ 5179423 w 10021096"/>
              <a:gd name="connsiteY3" fmla="*/ 3411311 h 4830661"/>
              <a:gd name="connsiteX4" fmla="*/ 8974183 w 10021096"/>
              <a:gd name="connsiteY4" fmla="*/ 4769848 h 4830661"/>
              <a:gd name="connsiteX5" fmla="*/ 9968311 w 10021096"/>
              <a:gd name="connsiteY5" fmla="*/ 4514221 h 4830661"/>
              <a:gd name="connsiteX6" fmla="*/ 9863208 w 10021096"/>
              <a:gd name="connsiteY6" fmla="*/ 331103 h 4830661"/>
              <a:gd name="connsiteX7" fmla="*/ 1770243 w 10021096"/>
              <a:gd name="connsiteY7" fmla="*/ 257531 h 4830661"/>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0" fmla="*/ 1002763 w 11023859"/>
              <a:gd name="connsiteY0" fmla="*/ 2358297 h 4914115"/>
              <a:gd name="connsiteX1" fmla="*/ 1296678 w 11023859"/>
              <a:gd name="connsiteY1" fmla="*/ 2704462 h 4914115"/>
              <a:gd name="connsiteX2" fmla="*/ 2589901 w 11023859"/>
              <a:gd name="connsiteY2" fmla="*/ 3246571 h 4914115"/>
              <a:gd name="connsiteX3" fmla="*/ 6182186 w 11023859"/>
              <a:gd name="connsiteY3" fmla="*/ 3494765 h 4914115"/>
              <a:gd name="connsiteX4" fmla="*/ 9976946 w 11023859"/>
              <a:gd name="connsiteY4" fmla="*/ 4853302 h 4914115"/>
              <a:gd name="connsiteX5" fmla="*/ 10971074 w 11023859"/>
              <a:gd name="connsiteY5" fmla="*/ 4597675 h 4914115"/>
              <a:gd name="connsiteX6" fmla="*/ 10865971 w 11023859"/>
              <a:gd name="connsiteY6" fmla="*/ 414557 h 4914115"/>
              <a:gd name="connsiteX7" fmla="*/ 755020 w 11023859"/>
              <a:gd name="connsiteY7" fmla="*/ 109758 h 4914115"/>
              <a:gd name="connsiteX8" fmla="*/ 734000 w 11023859"/>
              <a:gd name="connsiteY8" fmla="*/ 109759 h 4914115"/>
              <a:gd name="connsiteX0" fmla="*/ 1005531 w 11026627"/>
              <a:gd name="connsiteY0" fmla="*/ 2358297 h 4914115"/>
              <a:gd name="connsiteX1" fmla="*/ 1299446 w 11026627"/>
              <a:gd name="connsiteY1" fmla="*/ 2704462 h 4914115"/>
              <a:gd name="connsiteX2" fmla="*/ 2592669 w 11026627"/>
              <a:gd name="connsiteY2" fmla="*/ 3246571 h 4914115"/>
              <a:gd name="connsiteX3" fmla="*/ 6184954 w 11026627"/>
              <a:gd name="connsiteY3" fmla="*/ 3494765 h 4914115"/>
              <a:gd name="connsiteX4" fmla="*/ 9979714 w 11026627"/>
              <a:gd name="connsiteY4" fmla="*/ 4853302 h 4914115"/>
              <a:gd name="connsiteX5" fmla="*/ 10973842 w 11026627"/>
              <a:gd name="connsiteY5" fmla="*/ 4597675 h 4914115"/>
              <a:gd name="connsiteX6" fmla="*/ 10868739 w 11026627"/>
              <a:gd name="connsiteY6" fmla="*/ 414557 h 4914115"/>
              <a:gd name="connsiteX7" fmla="*/ 757788 w 11026627"/>
              <a:gd name="connsiteY7" fmla="*/ 109758 h 4914115"/>
              <a:gd name="connsiteX8" fmla="*/ 726257 w 11026627"/>
              <a:gd name="connsiteY8" fmla="*/ 940076 h 4914115"/>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8" fmla="*/ 247743 w 10268839"/>
              <a:gd name="connsiteY8" fmla="*/ 2358297 h 4914115"/>
              <a:gd name="connsiteX0" fmla="*/ 247743 w 10268303"/>
              <a:gd name="connsiteY0" fmla="*/ 2358297 h 4914115"/>
              <a:gd name="connsiteX1" fmla="*/ 541658 w 10268303"/>
              <a:gd name="connsiteY1" fmla="*/ 2704462 h 4914115"/>
              <a:gd name="connsiteX2" fmla="*/ 1834881 w 10268303"/>
              <a:gd name="connsiteY2" fmla="*/ 3246571 h 4914115"/>
              <a:gd name="connsiteX3" fmla="*/ 5427166 w 10268303"/>
              <a:gd name="connsiteY3" fmla="*/ 3494765 h 4914115"/>
              <a:gd name="connsiteX4" fmla="*/ 9221926 w 10268303"/>
              <a:gd name="connsiteY4" fmla="*/ 4853302 h 4914115"/>
              <a:gd name="connsiteX5" fmla="*/ 10216054 w 10268303"/>
              <a:gd name="connsiteY5" fmla="*/ 4597675 h 4914115"/>
              <a:gd name="connsiteX6" fmla="*/ 10110951 w 10268303"/>
              <a:gd name="connsiteY6" fmla="*/ 414557 h 4914115"/>
              <a:gd name="connsiteX7" fmla="*/ 0 w 10268303"/>
              <a:gd name="connsiteY7" fmla="*/ 109758 h 4914115"/>
              <a:gd name="connsiteX8" fmla="*/ 247743 w 10268303"/>
              <a:gd name="connsiteY8" fmla="*/ 2358297 h 4914115"/>
              <a:gd name="connsiteX0" fmla="*/ 247743 w 10268303"/>
              <a:gd name="connsiteY0" fmla="*/ 2358297 h 4914115"/>
              <a:gd name="connsiteX1" fmla="*/ 541658 w 10268303"/>
              <a:gd name="connsiteY1" fmla="*/ 2704462 h 4914115"/>
              <a:gd name="connsiteX2" fmla="*/ 1834881 w 10268303"/>
              <a:gd name="connsiteY2" fmla="*/ 3246571 h 4914115"/>
              <a:gd name="connsiteX3" fmla="*/ 5427166 w 10268303"/>
              <a:gd name="connsiteY3" fmla="*/ 3494765 h 4914115"/>
              <a:gd name="connsiteX4" fmla="*/ 9221926 w 10268303"/>
              <a:gd name="connsiteY4" fmla="*/ 4853302 h 4914115"/>
              <a:gd name="connsiteX5" fmla="*/ 10216054 w 10268303"/>
              <a:gd name="connsiteY5" fmla="*/ 4597675 h 4914115"/>
              <a:gd name="connsiteX6" fmla="*/ 10110951 w 10268303"/>
              <a:gd name="connsiteY6" fmla="*/ 414557 h 4914115"/>
              <a:gd name="connsiteX7" fmla="*/ 0 w 10268303"/>
              <a:gd name="connsiteY7" fmla="*/ 109758 h 4914115"/>
              <a:gd name="connsiteX8" fmla="*/ 247743 w 10268303"/>
              <a:gd name="connsiteY8" fmla="*/ 2358297 h 4914115"/>
              <a:gd name="connsiteX0" fmla="*/ 247743 w 10268303"/>
              <a:gd name="connsiteY0" fmla="*/ 2248539 h 4804357"/>
              <a:gd name="connsiteX1" fmla="*/ 541658 w 10268303"/>
              <a:gd name="connsiteY1" fmla="*/ 2594704 h 4804357"/>
              <a:gd name="connsiteX2" fmla="*/ 1834881 w 10268303"/>
              <a:gd name="connsiteY2" fmla="*/ 3136813 h 4804357"/>
              <a:gd name="connsiteX3" fmla="*/ 5427166 w 10268303"/>
              <a:gd name="connsiteY3" fmla="*/ 3385007 h 4804357"/>
              <a:gd name="connsiteX4" fmla="*/ 9221926 w 10268303"/>
              <a:gd name="connsiteY4" fmla="*/ 4743544 h 4804357"/>
              <a:gd name="connsiteX5" fmla="*/ 10216054 w 10268303"/>
              <a:gd name="connsiteY5" fmla="*/ 4487917 h 4804357"/>
              <a:gd name="connsiteX6" fmla="*/ 10110951 w 10268303"/>
              <a:gd name="connsiteY6" fmla="*/ 304799 h 4804357"/>
              <a:gd name="connsiteX7" fmla="*/ 0 w 10268303"/>
              <a:gd name="connsiteY7" fmla="*/ 0 h 4804357"/>
              <a:gd name="connsiteX8" fmla="*/ 247743 w 10268303"/>
              <a:gd name="connsiteY8" fmla="*/ 2248539 h 4804357"/>
              <a:gd name="connsiteX0" fmla="*/ 247743 w 10268904"/>
              <a:gd name="connsiteY0" fmla="*/ 2248539 h 4804357"/>
              <a:gd name="connsiteX1" fmla="*/ 541658 w 10268904"/>
              <a:gd name="connsiteY1" fmla="*/ 2594704 h 4804357"/>
              <a:gd name="connsiteX2" fmla="*/ 1834881 w 10268904"/>
              <a:gd name="connsiteY2" fmla="*/ 3136813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1834881 w 10268904"/>
              <a:gd name="connsiteY2" fmla="*/ 3136813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1834881 w 10268904"/>
              <a:gd name="connsiteY2" fmla="*/ 3136813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1914 w 10268904"/>
              <a:gd name="connsiteY3" fmla="*/ 3488246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1914 w 10268904"/>
              <a:gd name="connsiteY3" fmla="*/ 3488246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1914 w 10268904"/>
              <a:gd name="connsiteY3" fmla="*/ 3488246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9288 w 10268904"/>
              <a:gd name="connsiteY3" fmla="*/ 3399755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9288 w 10268904"/>
              <a:gd name="connsiteY3" fmla="*/ 3399755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537778 w 10268904"/>
              <a:gd name="connsiteY3" fmla="*/ 3436626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545152 w 10268904"/>
              <a:gd name="connsiteY3" fmla="*/ 3407129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570912"/>
              <a:gd name="connsiteX1" fmla="*/ 880871 w 10268904"/>
              <a:gd name="connsiteY1" fmla="*/ 2749562 h 4570912"/>
              <a:gd name="connsiteX2" fmla="*/ 2638668 w 10268904"/>
              <a:gd name="connsiteY2" fmla="*/ 3122064 h 4570912"/>
              <a:gd name="connsiteX3" fmla="*/ 5545152 w 10268904"/>
              <a:gd name="connsiteY3" fmla="*/ 3407129 h 4570912"/>
              <a:gd name="connsiteX4" fmla="*/ 9148184 w 10268904"/>
              <a:gd name="connsiteY4" fmla="*/ 4463325 h 4570912"/>
              <a:gd name="connsiteX5" fmla="*/ 10216054 w 10268904"/>
              <a:gd name="connsiteY5" fmla="*/ 4487917 h 4570912"/>
              <a:gd name="connsiteX6" fmla="*/ 10110951 w 10268904"/>
              <a:gd name="connsiteY6" fmla="*/ 304799 h 4570912"/>
              <a:gd name="connsiteX7" fmla="*/ 0 w 10268904"/>
              <a:gd name="connsiteY7" fmla="*/ 0 h 4570912"/>
              <a:gd name="connsiteX8" fmla="*/ 247743 w 10268904"/>
              <a:gd name="connsiteY8" fmla="*/ 2248539 h 4570912"/>
              <a:gd name="connsiteX0" fmla="*/ 247743 w 10268904"/>
              <a:gd name="connsiteY0" fmla="*/ 2248539 h 4570912"/>
              <a:gd name="connsiteX1" fmla="*/ 880871 w 10268904"/>
              <a:gd name="connsiteY1" fmla="*/ 2749562 h 4570912"/>
              <a:gd name="connsiteX2" fmla="*/ 2638668 w 10268904"/>
              <a:gd name="connsiteY2" fmla="*/ 3122064 h 4570912"/>
              <a:gd name="connsiteX3" fmla="*/ 5545152 w 10268904"/>
              <a:gd name="connsiteY3" fmla="*/ 3407129 h 4570912"/>
              <a:gd name="connsiteX4" fmla="*/ 9148184 w 10268904"/>
              <a:gd name="connsiteY4" fmla="*/ 4463325 h 4570912"/>
              <a:gd name="connsiteX5" fmla="*/ 10216054 w 10268904"/>
              <a:gd name="connsiteY5" fmla="*/ 4487917 h 4570912"/>
              <a:gd name="connsiteX6" fmla="*/ 10110951 w 10268904"/>
              <a:gd name="connsiteY6" fmla="*/ 304799 h 4570912"/>
              <a:gd name="connsiteX7" fmla="*/ 0 w 10268904"/>
              <a:gd name="connsiteY7" fmla="*/ 0 h 4570912"/>
              <a:gd name="connsiteX8" fmla="*/ 247743 w 10268904"/>
              <a:gd name="connsiteY8" fmla="*/ 2248539 h 4570912"/>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624441"/>
              <a:gd name="connsiteX1" fmla="*/ 880871 w 10268904"/>
              <a:gd name="connsiteY1" fmla="*/ 2749562 h 4624441"/>
              <a:gd name="connsiteX2" fmla="*/ 2638668 w 10268904"/>
              <a:gd name="connsiteY2" fmla="*/ 3122064 h 4624441"/>
              <a:gd name="connsiteX3" fmla="*/ 5910912 w 10268904"/>
              <a:gd name="connsiteY3" fmla="*/ 2376351 h 4624441"/>
              <a:gd name="connsiteX4" fmla="*/ 9148184 w 10268904"/>
              <a:gd name="connsiteY4" fmla="*/ 4463325 h 4624441"/>
              <a:gd name="connsiteX5" fmla="*/ 10216054 w 10268904"/>
              <a:gd name="connsiteY5" fmla="*/ 4487917 h 4624441"/>
              <a:gd name="connsiteX6" fmla="*/ 10110951 w 10268904"/>
              <a:gd name="connsiteY6" fmla="*/ 304799 h 4624441"/>
              <a:gd name="connsiteX7" fmla="*/ 0 w 10268904"/>
              <a:gd name="connsiteY7" fmla="*/ 0 h 4624441"/>
              <a:gd name="connsiteX8" fmla="*/ 247743 w 10268904"/>
              <a:gd name="connsiteY8" fmla="*/ 2248539 h 462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8904" h="4624441">
                <a:moveTo>
                  <a:pt x="247743" y="2248539"/>
                </a:moveTo>
                <a:cubicBezTo>
                  <a:pt x="262439" y="2347598"/>
                  <a:pt x="482384" y="2603975"/>
                  <a:pt x="880871" y="2749562"/>
                </a:cubicBezTo>
                <a:cubicBezTo>
                  <a:pt x="1279359" y="2895150"/>
                  <a:pt x="1800328" y="3184266"/>
                  <a:pt x="2638668" y="3122064"/>
                </a:cubicBezTo>
                <a:cubicBezTo>
                  <a:pt x="3477008" y="3059862"/>
                  <a:pt x="4825993" y="2152808"/>
                  <a:pt x="5910912" y="2376351"/>
                </a:cubicBezTo>
                <a:cubicBezTo>
                  <a:pt x="6995831" y="2599894"/>
                  <a:pt x="8430660" y="4111397"/>
                  <a:pt x="9148184" y="4463325"/>
                </a:cubicBezTo>
                <a:cubicBezTo>
                  <a:pt x="9865708" y="4815253"/>
                  <a:pt x="9860097" y="4479720"/>
                  <a:pt x="10216054" y="4487917"/>
                </a:cubicBezTo>
                <a:cubicBezTo>
                  <a:pt x="10378239" y="4447064"/>
                  <a:pt x="10115842" y="305001"/>
                  <a:pt x="10110951" y="304799"/>
                </a:cubicBezTo>
                <a:cubicBezTo>
                  <a:pt x="9094951" y="262758"/>
                  <a:pt x="0" y="8759"/>
                  <a:pt x="0" y="0"/>
                </a:cubicBezTo>
                <a:lnTo>
                  <a:pt x="247743" y="2248539"/>
                </a:lnTo>
                <a:close/>
              </a:path>
            </a:pathLst>
          </a:cu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Recorded Point"/>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335" y="1683012"/>
            <a:ext cx="2374805" cy="1097190"/>
          </a:xfrm>
          <a:prstGeom prst="rect">
            <a:avLst/>
          </a:prstGeom>
        </p:spPr>
      </p:pic>
      <p:sp>
        <p:nvSpPr>
          <p:cNvPr id="18" name="Oval 17"/>
          <p:cNvSpPr/>
          <p:nvPr/>
        </p:nvSpPr>
        <p:spPr>
          <a:xfrm>
            <a:off x="4153990" y="2300698"/>
            <a:ext cx="875211" cy="875211"/>
          </a:xfrm>
          <a:prstGeom prst="ellipse">
            <a:avLst/>
          </a:prstGeom>
          <a:noFill/>
          <a:ln w="28575">
            <a:solidFill>
              <a:schemeClr val="bg1">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Multiply 1"/>
          <p:cNvSpPr/>
          <p:nvPr/>
        </p:nvSpPr>
        <p:spPr>
          <a:xfrm>
            <a:off x="4566564" y="2196974"/>
            <a:ext cx="163286" cy="163286"/>
          </a:xfrm>
          <a:prstGeom prst="mathMultiply">
            <a:avLst/>
          </a:prstGeom>
          <a:ln w="12700">
            <a:solidFill>
              <a:srgbClr val="000000"/>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 name="Freeform 20"/>
          <p:cNvSpPr/>
          <p:nvPr/>
        </p:nvSpPr>
        <p:spPr>
          <a:xfrm>
            <a:off x="-369700" y="-342401"/>
            <a:ext cx="10268904" cy="4804357"/>
          </a:xfrm>
          <a:custGeom>
            <a:avLst/>
            <a:gdLst>
              <a:gd name="connsiteX0" fmla="*/ 0 w 8974183"/>
              <a:gd name="connsiteY0" fmla="*/ 0 h 2495005"/>
              <a:gd name="connsiteX1" fmla="*/ 293915 w 8974183"/>
              <a:gd name="connsiteY1" fmla="*/ 346165 h 2495005"/>
              <a:gd name="connsiteX2" fmla="*/ 1587138 w 8974183"/>
              <a:gd name="connsiteY2" fmla="*/ 888274 h 2495005"/>
              <a:gd name="connsiteX3" fmla="*/ 5179423 w 8974183"/>
              <a:gd name="connsiteY3" fmla="*/ 1136468 h 2495005"/>
              <a:gd name="connsiteX4" fmla="*/ 8974183 w 8974183"/>
              <a:gd name="connsiteY4" fmla="*/ 2495005 h 2495005"/>
              <a:gd name="connsiteX0" fmla="*/ 0 w 9257049"/>
              <a:gd name="connsiteY0" fmla="*/ 0 h 2597708"/>
              <a:gd name="connsiteX1" fmla="*/ 293915 w 9257049"/>
              <a:gd name="connsiteY1" fmla="*/ 346165 h 2597708"/>
              <a:gd name="connsiteX2" fmla="*/ 1587138 w 9257049"/>
              <a:gd name="connsiteY2" fmla="*/ 888274 h 2597708"/>
              <a:gd name="connsiteX3" fmla="*/ 5179423 w 9257049"/>
              <a:gd name="connsiteY3" fmla="*/ 1136468 h 2597708"/>
              <a:gd name="connsiteX4" fmla="*/ 8974183 w 9257049"/>
              <a:gd name="connsiteY4" fmla="*/ 2495005 h 2597708"/>
              <a:gd name="connsiteX5" fmla="*/ 8980339 w 9257049"/>
              <a:gd name="connsiteY5" fmla="*/ 2502137 h 2597708"/>
              <a:gd name="connsiteX0" fmla="*/ 0 w 9968311"/>
              <a:gd name="connsiteY0" fmla="*/ 0 h 2555818"/>
              <a:gd name="connsiteX1" fmla="*/ 293915 w 9968311"/>
              <a:gd name="connsiteY1" fmla="*/ 346165 h 2555818"/>
              <a:gd name="connsiteX2" fmla="*/ 1587138 w 9968311"/>
              <a:gd name="connsiteY2" fmla="*/ 888274 h 2555818"/>
              <a:gd name="connsiteX3" fmla="*/ 5179423 w 9968311"/>
              <a:gd name="connsiteY3" fmla="*/ 1136468 h 2555818"/>
              <a:gd name="connsiteX4" fmla="*/ 8974183 w 9968311"/>
              <a:gd name="connsiteY4" fmla="*/ 2495005 h 2555818"/>
              <a:gd name="connsiteX5" fmla="*/ 9968311 w 9968311"/>
              <a:gd name="connsiteY5" fmla="*/ 2239378 h 2555818"/>
              <a:gd name="connsiteX0" fmla="*/ 0 w 10036185"/>
              <a:gd name="connsiteY0" fmla="*/ 0 h 2555818"/>
              <a:gd name="connsiteX1" fmla="*/ 293915 w 10036185"/>
              <a:gd name="connsiteY1" fmla="*/ 346165 h 2555818"/>
              <a:gd name="connsiteX2" fmla="*/ 1587138 w 10036185"/>
              <a:gd name="connsiteY2" fmla="*/ 888274 h 2555818"/>
              <a:gd name="connsiteX3" fmla="*/ 5179423 w 10036185"/>
              <a:gd name="connsiteY3" fmla="*/ 1136468 h 2555818"/>
              <a:gd name="connsiteX4" fmla="*/ 8974183 w 10036185"/>
              <a:gd name="connsiteY4" fmla="*/ 2495005 h 2555818"/>
              <a:gd name="connsiteX5" fmla="*/ 9968311 w 10036185"/>
              <a:gd name="connsiteY5" fmla="*/ 2239378 h 2555818"/>
              <a:gd name="connsiteX6" fmla="*/ 9947291 w 10036185"/>
              <a:gd name="connsiteY6" fmla="*/ 2249888 h 2555818"/>
              <a:gd name="connsiteX0" fmla="*/ 0 w 10021096"/>
              <a:gd name="connsiteY0" fmla="*/ 1943740 h 4499558"/>
              <a:gd name="connsiteX1" fmla="*/ 293915 w 10021096"/>
              <a:gd name="connsiteY1" fmla="*/ 2289905 h 4499558"/>
              <a:gd name="connsiteX2" fmla="*/ 1587138 w 10021096"/>
              <a:gd name="connsiteY2" fmla="*/ 2832014 h 4499558"/>
              <a:gd name="connsiteX3" fmla="*/ 5179423 w 10021096"/>
              <a:gd name="connsiteY3" fmla="*/ 3080208 h 4499558"/>
              <a:gd name="connsiteX4" fmla="*/ 8974183 w 10021096"/>
              <a:gd name="connsiteY4" fmla="*/ 4438745 h 4499558"/>
              <a:gd name="connsiteX5" fmla="*/ 9968311 w 10021096"/>
              <a:gd name="connsiteY5" fmla="*/ 4183118 h 4499558"/>
              <a:gd name="connsiteX6" fmla="*/ 9863208 w 10021096"/>
              <a:gd name="connsiteY6" fmla="*/ 0 h 4499558"/>
              <a:gd name="connsiteX0" fmla="*/ 0 w 10021096"/>
              <a:gd name="connsiteY0" fmla="*/ 2265940 h 4821758"/>
              <a:gd name="connsiteX1" fmla="*/ 293915 w 10021096"/>
              <a:gd name="connsiteY1" fmla="*/ 2612105 h 4821758"/>
              <a:gd name="connsiteX2" fmla="*/ 1587138 w 10021096"/>
              <a:gd name="connsiteY2" fmla="*/ 3154214 h 4821758"/>
              <a:gd name="connsiteX3" fmla="*/ 5179423 w 10021096"/>
              <a:gd name="connsiteY3" fmla="*/ 3402408 h 4821758"/>
              <a:gd name="connsiteX4" fmla="*/ 8974183 w 10021096"/>
              <a:gd name="connsiteY4" fmla="*/ 4760945 h 4821758"/>
              <a:gd name="connsiteX5" fmla="*/ 9968311 w 10021096"/>
              <a:gd name="connsiteY5" fmla="*/ 4505318 h 4821758"/>
              <a:gd name="connsiteX6" fmla="*/ 9863208 w 10021096"/>
              <a:gd name="connsiteY6" fmla="*/ 322200 h 4821758"/>
              <a:gd name="connsiteX7" fmla="*/ 9863208 w 10021096"/>
              <a:gd name="connsiteY7" fmla="*/ 280159 h 4821758"/>
              <a:gd name="connsiteX0" fmla="*/ 0 w 10021096"/>
              <a:gd name="connsiteY0" fmla="*/ 2274843 h 4830661"/>
              <a:gd name="connsiteX1" fmla="*/ 293915 w 10021096"/>
              <a:gd name="connsiteY1" fmla="*/ 2621008 h 4830661"/>
              <a:gd name="connsiteX2" fmla="*/ 1587138 w 10021096"/>
              <a:gd name="connsiteY2" fmla="*/ 3163117 h 4830661"/>
              <a:gd name="connsiteX3" fmla="*/ 5179423 w 10021096"/>
              <a:gd name="connsiteY3" fmla="*/ 3411311 h 4830661"/>
              <a:gd name="connsiteX4" fmla="*/ 8974183 w 10021096"/>
              <a:gd name="connsiteY4" fmla="*/ 4769848 h 4830661"/>
              <a:gd name="connsiteX5" fmla="*/ 9968311 w 10021096"/>
              <a:gd name="connsiteY5" fmla="*/ 4514221 h 4830661"/>
              <a:gd name="connsiteX6" fmla="*/ 9863208 w 10021096"/>
              <a:gd name="connsiteY6" fmla="*/ 331103 h 4830661"/>
              <a:gd name="connsiteX7" fmla="*/ 1770243 w 10021096"/>
              <a:gd name="connsiteY7" fmla="*/ 257531 h 4830661"/>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0" fmla="*/ 1002763 w 11023859"/>
              <a:gd name="connsiteY0" fmla="*/ 2358297 h 4914115"/>
              <a:gd name="connsiteX1" fmla="*/ 1296678 w 11023859"/>
              <a:gd name="connsiteY1" fmla="*/ 2704462 h 4914115"/>
              <a:gd name="connsiteX2" fmla="*/ 2589901 w 11023859"/>
              <a:gd name="connsiteY2" fmla="*/ 3246571 h 4914115"/>
              <a:gd name="connsiteX3" fmla="*/ 6182186 w 11023859"/>
              <a:gd name="connsiteY3" fmla="*/ 3494765 h 4914115"/>
              <a:gd name="connsiteX4" fmla="*/ 9976946 w 11023859"/>
              <a:gd name="connsiteY4" fmla="*/ 4853302 h 4914115"/>
              <a:gd name="connsiteX5" fmla="*/ 10971074 w 11023859"/>
              <a:gd name="connsiteY5" fmla="*/ 4597675 h 4914115"/>
              <a:gd name="connsiteX6" fmla="*/ 10865971 w 11023859"/>
              <a:gd name="connsiteY6" fmla="*/ 414557 h 4914115"/>
              <a:gd name="connsiteX7" fmla="*/ 755020 w 11023859"/>
              <a:gd name="connsiteY7" fmla="*/ 109758 h 4914115"/>
              <a:gd name="connsiteX8" fmla="*/ 734000 w 11023859"/>
              <a:gd name="connsiteY8" fmla="*/ 109759 h 4914115"/>
              <a:gd name="connsiteX0" fmla="*/ 1005531 w 11026627"/>
              <a:gd name="connsiteY0" fmla="*/ 2358297 h 4914115"/>
              <a:gd name="connsiteX1" fmla="*/ 1299446 w 11026627"/>
              <a:gd name="connsiteY1" fmla="*/ 2704462 h 4914115"/>
              <a:gd name="connsiteX2" fmla="*/ 2592669 w 11026627"/>
              <a:gd name="connsiteY2" fmla="*/ 3246571 h 4914115"/>
              <a:gd name="connsiteX3" fmla="*/ 6184954 w 11026627"/>
              <a:gd name="connsiteY3" fmla="*/ 3494765 h 4914115"/>
              <a:gd name="connsiteX4" fmla="*/ 9979714 w 11026627"/>
              <a:gd name="connsiteY4" fmla="*/ 4853302 h 4914115"/>
              <a:gd name="connsiteX5" fmla="*/ 10973842 w 11026627"/>
              <a:gd name="connsiteY5" fmla="*/ 4597675 h 4914115"/>
              <a:gd name="connsiteX6" fmla="*/ 10868739 w 11026627"/>
              <a:gd name="connsiteY6" fmla="*/ 414557 h 4914115"/>
              <a:gd name="connsiteX7" fmla="*/ 757788 w 11026627"/>
              <a:gd name="connsiteY7" fmla="*/ 109758 h 4914115"/>
              <a:gd name="connsiteX8" fmla="*/ 726257 w 11026627"/>
              <a:gd name="connsiteY8" fmla="*/ 940076 h 4914115"/>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8" fmla="*/ 247743 w 10268839"/>
              <a:gd name="connsiteY8" fmla="*/ 2358297 h 4914115"/>
              <a:gd name="connsiteX0" fmla="*/ 247743 w 10268303"/>
              <a:gd name="connsiteY0" fmla="*/ 2358297 h 4914115"/>
              <a:gd name="connsiteX1" fmla="*/ 541658 w 10268303"/>
              <a:gd name="connsiteY1" fmla="*/ 2704462 h 4914115"/>
              <a:gd name="connsiteX2" fmla="*/ 1834881 w 10268303"/>
              <a:gd name="connsiteY2" fmla="*/ 3246571 h 4914115"/>
              <a:gd name="connsiteX3" fmla="*/ 5427166 w 10268303"/>
              <a:gd name="connsiteY3" fmla="*/ 3494765 h 4914115"/>
              <a:gd name="connsiteX4" fmla="*/ 9221926 w 10268303"/>
              <a:gd name="connsiteY4" fmla="*/ 4853302 h 4914115"/>
              <a:gd name="connsiteX5" fmla="*/ 10216054 w 10268303"/>
              <a:gd name="connsiteY5" fmla="*/ 4597675 h 4914115"/>
              <a:gd name="connsiteX6" fmla="*/ 10110951 w 10268303"/>
              <a:gd name="connsiteY6" fmla="*/ 414557 h 4914115"/>
              <a:gd name="connsiteX7" fmla="*/ 0 w 10268303"/>
              <a:gd name="connsiteY7" fmla="*/ 109758 h 4914115"/>
              <a:gd name="connsiteX8" fmla="*/ 247743 w 10268303"/>
              <a:gd name="connsiteY8" fmla="*/ 2358297 h 4914115"/>
              <a:gd name="connsiteX0" fmla="*/ 247743 w 10268303"/>
              <a:gd name="connsiteY0" fmla="*/ 2358297 h 4914115"/>
              <a:gd name="connsiteX1" fmla="*/ 541658 w 10268303"/>
              <a:gd name="connsiteY1" fmla="*/ 2704462 h 4914115"/>
              <a:gd name="connsiteX2" fmla="*/ 1834881 w 10268303"/>
              <a:gd name="connsiteY2" fmla="*/ 3246571 h 4914115"/>
              <a:gd name="connsiteX3" fmla="*/ 5427166 w 10268303"/>
              <a:gd name="connsiteY3" fmla="*/ 3494765 h 4914115"/>
              <a:gd name="connsiteX4" fmla="*/ 9221926 w 10268303"/>
              <a:gd name="connsiteY4" fmla="*/ 4853302 h 4914115"/>
              <a:gd name="connsiteX5" fmla="*/ 10216054 w 10268303"/>
              <a:gd name="connsiteY5" fmla="*/ 4597675 h 4914115"/>
              <a:gd name="connsiteX6" fmla="*/ 10110951 w 10268303"/>
              <a:gd name="connsiteY6" fmla="*/ 414557 h 4914115"/>
              <a:gd name="connsiteX7" fmla="*/ 0 w 10268303"/>
              <a:gd name="connsiteY7" fmla="*/ 109758 h 4914115"/>
              <a:gd name="connsiteX8" fmla="*/ 247743 w 10268303"/>
              <a:gd name="connsiteY8" fmla="*/ 2358297 h 4914115"/>
              <a:gd name="connsiteX0" fmla="*/ 247743 w 10268303"/>
              <a:gd name="connsiteY0" fmla="*/ 2248539 h 4804357"/>
              <a:gd name="connsiteX1" fmla="*/ 541658 w 10268303"/>
              <a:gd name="connsiteY1" fmla="*/ 2594704 h 4804357"/>
              <a:gd name="connsiteX2" fmla="*/ 1834881 w 10268303"/>
              <a:gd name="connsiteY2" fmla="*/ 3136813 h 4804357"/>
              <a:gd name="connsiteX3" fmla="*/ 5427166 w 10268303"/>
              <a:gd name="connsiteY3" fmla="*/ 3385007 h 4804357"/>
              <a:gd name="connsiteX4" fmla="*/ 9221926 w 10268303"/>
              <a:gd name="connsiteY4" fmla="*/ 4743544 h 4804357"/>
              <a:gd name="connsiteX5" fmla="*/ 10216054 w 10268303"/>
              <a:gd name="connsiteY5" fmla="*/ 4487917 h 4804357"/>
              <a:gd name="connsiteX6" fmla="*/ 10110951 w 10268303"/>
              <a:gd name="connsiteY6" fmla="*/ 304799 h 4804357"/>
              <a:gd name="connsiteX7" fmla="*/ 0 w 10268303"/>
              <a:gd name="connsiteY7" fmla="*/ 0 h 4804357"/>
              <a:gd name="connsiteX8" fmla="*/ 247743 w 10268303"/>
              <a:gd name="connsiteY8" fmla="*/ 2248539 h 4804357"/>
              <a:gd name="connsiteX0" fmla="*/ 247743 w 10268904"/>
              <a:gd name="connsiteY0" fmla="*/ 2248539 h 4804357"/>
              <a:gd name="connsiteX1" fmla="*/ 541658 w 10268904"/>
              <a:gd name="connsiteY1" fmla="*/ 2594704 h 4804357"/>
              <a:gd name="connsiteX2" fmla="*/ 1834881 w 10268904"/>
              <a:gd name="connsiteY2" fmla="*/ 3136813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8904" h="4804357">
                <a:moveTo>
                  <a:pt x="247743" y="2248539"/>
                </a:moveTo>
                <a:cubicBezTo>
                  <a:pt x="262439" y="2347598"/>
                  <a:pt x="277135" y="2446658"/>
                  <a:pt x="541658" y="2594704"/>
                </a:cubicBezTo>
                <a:cubicBezTo>
                  <a:pt x="806181" y="2742750"/>
                  <a:pt x="1020630" y="3005096"/>
                  <a:pt x="1834881" y="3136813"/>
                </a:cubicBezTo>
                <a:cubicBezTo>
                  <a:pt x="2649132" y="3268530"/>
                  <a:pt x="4195992" y="3117219"/>
                  <a:pt x="5427166" y="3385007"/>
                </a:cubicBezTo>
                <a:cubicBezTo>
                  <a:pt x="6658340" y="3652795"/>
                  <a:pt x="8377195" y="4523653"/>
                  <a:pt x="9221926" y="4743544"/>
                </a:cubicBezTo>
                <a:cubicBezTo>
                  <a:pt x="9855412" y="4971156"/>
                  <a:pt x="10214772" y="4486431"/>
                  <a:pt x="10216054" y="4487917"/>
                </a:cubicBezTo>
                <a:cubicBezTo>
                  <a:pt x="10378239" y="4447064"/>
                  <a:pt x="10115842" y="305001"/>
                  <a:pt x="10110951" y="304799"/>
                </a:cubicBezTo>
                <a:cubicBezTo>
                  <a:pt x="9094951" y="262758"/>
                  <a:pt x="0" y="8759"/>
                  <a:pt x="0" y="0"/>
                </a:cubicBezTo>
                <a:lnTo>
                  <a:pt x="247743" y="2248539"/>
                </a:lnTo>
                <a:close/>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6004419" y="1757533"/>
            <a:ext cx="2102955" cy="615553"/>
          </a:xfrm>
          <a:prstGeom prst="rect">
            <a:avLst/>
          </a:prstGeom>
          <a:noFill/>
        </p:spPr>
        <p:txBody>
          <a:bodyPr wrap="square" rtlCol="0">
            <a:spAutoFit/>
          </a:bodyPr>
          <a:lstStyle/>
          <a:p>
            <a:r>
              <a:rPr lang="en-US" sz="1700" b="1" dirty="0">
                <a:solidFill>
                  <a:srgbClr val="000000"/>
                </a:solidFill>
                <a:latin typeface="Oswald" panose="02000503000000000000" pitchFamily="2" charset="0"/>
              </a:rPr>
              <a:t>Measured Surface?</a:t>
            </a:r>
          </a:p>
        </p:txBody>
      </p:sp>
      <p:sp>
        <p:nvSpPr>
          <p:cNvPr id="4" name="Freeform 3"/>
          <p:cNvSpPr/>
          <p:nvPr/>
        </p:nvSpPr>
        <p:spPr>
          <a:xfrm>
            <a:off x="5814988" y="1978171"/>
            <a:ext cx="189431" cy="437606"/>
          </a:xfrm>
          <a:custGeom>
            <a:avLst/>
            <a:gdLst>
              <a:gd name="connsiteX0" fmla="*/ 169817 w 189431"/>
              <a:gd name="connsiteY0" fmla="*/ 0 h 437606"/>
              <a:gd name="connsiteX1" fmla="*/ 13062 w 189431"/>
              <a:gd name="connsiteY1" fmla="*/ 143692 h 437606"/>
              <a:gd name="connsiteX2" fmla="*/ 189411 w 189431"/>
              <a:gd name="connsiteY2" fmla="*/ 182880 h 437606"/>
              <a:gd name="connsiteX3" fmla="*/ 0 w 189431"/>
              <a:gd name="connsiteY3" fmla="*/ 437606 h 437606"/>
            </a:gdLst>
            <a:ahLst/>
            <a:cxnLst>
              <a:cxn ang="0">
                <a:pos x="connsiteX0" y="connsiteY0"/>
              </a:cxn>
              <a:cxn ang="0">
                <a:pos x="connsiteX1" y="connsiteY1"/>
              </a:cxn>
              <a:cxn ang="0">
                <a:pos x="connsiteX2" y="connsiteY2"/>
              </a:cxn>
              <a:cxn ang="0">
                <a:pos x="connsiteX3" y="connsiteY3"/>
              </a:cxn>
            </a:cxnLst>
            <a:rect l="l" t="t" r="r" b="b"/>
            <a:pathLst>
              <a:path w="189431" h="437606">
                <a:moveTo>
                  <a:pt x="169817" y="0"/>
                </a:moveTo>
                <a:cubicBezTo>
                  <a:pt x="89806" y="56606"/>
                  <a:pt x="9796" y="113212"/>
                  <a:pt x="13062" y="143692"/>
                </a:cubicBezTo>
                <a:cubicBezTo>
                  <a:pt x="16328" y="174172"/>
                  <a:pt x="191588" y="133894"/>
                  <a:pt x="189411" y="182880"/>
                </a:cubicBezTo>
                <a:cubicBezTo>
                  <a:pt x="187234" y="231866"/>
                  <a:pt x="54429" y="407126"/>
                  <a:pt x="0" y="437606"/>
                </a:cubicBezTo>
              </a:path>
            </a:pathLst>
          </a:custGeom>
          <a:noFill/>
          <a:ln w="19050">
            <a:solidFill>
              <a:srgbClr val="000000"/>
            </a:solidFill>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7481339" y="3294522"/>
            <a:ext cx="1693752" cy="615553"/>
          </a:xfrm>
          <a:prstGeom prst="rect">
            <a:avLst/>
          </a:prstGeom>
          <a:noFill/>
        </p:spPr>
        <p:txBody>
          <a:bodyPr wrap="square" rtlCol="0">
            <a:spAutoFit/>
          </a:bodyPr>
          <a:lstStyle/>
          <a:p>
            <a:r>
              <a:rPr lang="en-US" sz="1700" b="1" dirty="0">
                <a:solidFill>
                  <a:srgbClr val="000000"/>
                </a:solidFill>
                <a:latin typeface="Oswald Bold" panose="02000803000000000000" pitchFamily="2" charset="0"/>
              </a:rPr>
              <a:t>Design Surface</a:t>
            </a:r>
          </a:p>
        </p:txBody>
      </p:sp>
      <p:sp>
        <p:nvSpPr>
          <p:cNvPr id="25" name="Freeform 24"/>
          <p:cNvSpPr/>
          <p:nvPr/>
        </p:nvSpPr>
        <p:spPr>
          <a:xfrm>
            <a:off x="6740014" y="3283283"/>
            <a:ext cx="811161" cy="280297"/>
          </a:xfrm>
          <a:custGeom>
            <a:avLst/>
            <a:gdLst>
              <a:gd name="connsiteX0" fmla="*/ 811161 w 811161"/>
              <a:gd name="connsiteY0" fmla="*/ 169684 h 280297"/>
              <a:gd name="connsiteX1" fmla="*/ 449826 w 811161"/>
              <a:gd name="connsiteY1" fmla="*/ 250800 h 280297"/>
              <a:gd name="connsiteX2" fmla="*/ 405581 w 811161"/>
              <a:gd name="connsiteY2" fmla="*/ 78 h 280297"/>
              <a:gd name="connsiteX3" fmla="*/ 0 w 811161"/>
              <a:gd name="connsiteY3" fmla="*/ 280297 h 280297"/>
            </a:gdLst>
            <a:ahLst/>
            <a:cxnLst>
              <a:cxn ang="0">
                <a:pos x="connsiteX0" y="connsiteY0"/>
              </a:cxn>
              <a:cxn ang="0">
                <a:pos x="connsiteX1" y="connsiteY1"/>
              </a:cxn>
              <a:cxn ang="0">
                <a:pos x="connsiteX2" y="connsiteY2"/>
              </a:cxn>
              <a:cxn ang="0">
                <a:pos x="connsiteX3" y="connsiteY3"/>
              </a:cxn>
            </a:cxnLst>
            <a:rect l="l" t="t" r="r" b="b"/>
            <a:pathLst>
              <a:path w="811161" h="280297">
                <a:moveTo>
                  <a:pt x="811161" y="169684"/>
                </a:moveTo>
                <a:cubicBezTo>
                  <a:pt x="664292" y="224376"/>
                  <a:pt x="517423" y="279068"/>
                  <a:pt x="449826" y="250800"/>
                </a:cubicBezTo>
                <a:cubicBezTo>
                  <a:pt x="382229" y="222532"/>
                  <a:pt x="480552" y="-4838"/>
                  <a:pt x="405581" y="78"/>
                </a:cubicBezTo>
                <a:cubicBezTo>
                  <a:pt x="330610" y="4994"/>
                  <a:pt x="156087" y="253258"/>
                  <a:pt x="0" y="280297"/>
                </a:cubicBezTo>
              </a:path>
            </a:pathLst>
          </a:custGeom>
          <a:noFill/>
          <a:ln w="19050">
            <a:solidFill>
              <a:srgbClr val="00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p:cNvGrpSpPr/>
          <p:nvPr/>
        </p:nvGrpSpPr>
        <p:grpSpPr>
          <a:xfrm>
            <a:off x="0" y="481021"/>
            <a:ext cx="9144000" cy="605175"/>
            <a:chOff x="0" y="481021"/>
            <a:chExt cx="9144000" cy="605175"/>
          </a:xfrm>
        </p:grpSpPr>
        <p:sp>
          <p:nvSpPr>
            <p:cNvPr id="12" name="Rectangle 11"/>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2"/>
            <p:cNvPicPr>
              <a:picLocks noChangeAspect="1" noChangeArrowheads="1"/>
            </p:cNvPicPr>
            <p:nvPr/>
          </p:nvPicPr>
          <p:blipFill>
            <a:blip r:embed="rId4" cstate="print"/>
            <a:srcRect/>
            <a:stretch>
              <a:fillRect/>
            </a:stretch>
          </p:blipFill>
          <p:spPr bwMode="auto">
            <a:xfrm>
              <a:off x="1143000" y="486590"/>
              <a:ext cx="8001000" cy="152399"/>
            </a:xfrm>
            <a:prstGeom prst="rect">
              <a:avLst/>
            </a:prstGeom>
            <a:noFill/>
            <a:ln w="9525">
              <a:noFill/>
              <a:miter lim="800000"/>
              <a:headEnd/>
              <a:tailEnd/>
            </a:ln>
          </p:spPr>
        </p:pic>
      </p:grpSp>
      <p:sp>
        <p:nvSpPr>
          <p:cNvPr id="14" name="Subtitle 2"/>
          <p:cNvSpPr txBox="1">
            <a:spLocks/>
          </p:cNvSpPr>
          <p:nvPr/>
        </p:nvSpPr>
        <p:spPr>
          <a:xfrm>
            <a:off x="280088" y="790299"/>
            <a:ext cx="8697681" cy="62589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Recorded </a:t>
            </a:r>
            <a:r>
              <a:rPr lang="en-US" sz="2500" dirty="0">
                <a:solidFill>
                  <a:srgbClr val="00BEFF"/>
                </a:solidFill>
                <a:latin typeface="Oswald Light"/>
                <a:cs typeface="Oswald Light"/>
              </a:rPr>
              <a:t>Measurements</a:t>
            </a:r>
            <a:endParaRPr lang="en-US" sz="2500" b="1" dirty="0">
              <a:solidFill>
                <a:srgbClr val="00BEFF"/>
              </a:solidFill>
              <a:latin typeface="Oswald Light"/>
              <a:cs typeface="Oswald Light"/>
            </a:endParaRPr>
          </a:p>
        </p:txBody>
      </p:sp>
      <p:cxnSp>
        <p:nvCxnSpPr>
          <p:cNvPr id="15" name="Straight Connector 14"/>
          <p:cNvCxnSpPr/>
          <p:nvPr/>
        </p:nvCxnSpPr>
        <p:spPr bwMode="auto">
          <a:xfrm flipV="1">
            <a:off x="4487524" y="2059777"/>
            <a:ext cx="197029" cy="1346583"/>
          </a:xfrm>
          <a:prstGeom prst="line">
            <a:avLst/>
          </a:prstGeom>
          <a:solidFill>
            <a:schemeClr val="accent1"/>
          </a:solidFill>
          <a:ln w="25400" cap="flat" cmpd="sng" algn="ctr">
            <a:solidFill>
              <a:schemeClr val="accent1"/>
            </a:solidFill>
            <a:prstDash val="solid"/>
            <a:round/>
            <a:headEnd type="none" w="med" len="med"/>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91034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Right)">
                                      <p:cBhvr>
                                        <p:cTn id="10" dur="500"/>
                                        <p:tgtEl>
                                          <p:spTgt spid="4"/>
                                        </p:tgtEl>
                                      </p:cBhvr>
                                    </p:animEffect>
                                  </p:childTnLst>
                                </p:cTn>
                              </p:par>
                              <p:par>
                                <p:cTn id="11" presetID="18" presetClass="entr" presetSubtype="6"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strips(downRight)">
                                      <p:cBhvr>
                                        <p:cTn id="13" dur="500"/>
                                        <p:tgtEl>
                                          <p:spTgt spid="32"/>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animBg="1"/>
      <p:bldP spid="32" grpId="0"/>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Recorded Point"/>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2272423" y="1698486"/>
            <a:ext cx="2374805" cy="1097190"/>
          </a:xfrm>
          <a:prstGeom prst="rect">
            <a:avLst/>
          </a:prstGeom>
        </p:spPr>
      </p:pic>
      <p:cxnSp>
        <p:nvCxnSpPr>
          <p:cNvPr id="27" name="Straight Arrow Connector 26"/>
          <p:cNvCxnSpPr/>
          <p:nvPr/>
        </p:nvCxnSpPr>
        <p:spPr bwMode="auto">
          <a:xfrm flipH="1">
            <a:off x="2979174" y="2888941"/>
            <a:ext cx="64002" cy="767554"/>
          </a:xfrm>
          <a:prstGeom prst="straightConnector1">
            <a:avLst/>
          </a:prstGeom>
          <a:solidFill>
            <a:schemeClr val="accent1"/>
          </a:solidFill>
          <a:ln w="381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8" name="TextBox 27"/>
          <p:cNvSpPr txBox="1"/>
          <p:nvPr/>
        </p:nvSpPr>
        <p:spPr>
          <a:xfrm>
            <a:off x="626069" y="3164596"/>
            <a:ext cx="1693752" cy="615553"/>
          </a:xfrm>
          <a:prstGeom prst="rect">
            <a:avLst/>
          </a:prstGeom>
          <a:noFill/>
        </p:spPr>
        <p:txBody>
          <a:bodyPr wrap="square" rtlCol="0">
            <a:spAutoFit/>
          </a:bodyPr>
          <a:lstStyle/>
          <a:p>
            <a:r>
              <a:rPr lang="en-US" sz="1700" b="1" dirty="0">
                <a:solidFill>
                  <a:srgbClr val="000000"/>
                </a:solidFill>
                <a:latin typeface="Oswald Bold" panose="02000803000000000000" pitchFamily="2" charset="0"/>
              </a:rPr>
              <a:t>Surface Normal</a:t>
            </a:r>
          </a:p>
        </p:txBody>
      </p:sp>
      <p:sp>
        <p:nvSpPr>
          <p:cNvPr id="19" name="Oval 18"/>
          <p:cNvSpPr/>
          <p:nvPr/>
        </p:nvSpPr>
        <p:spPr>
          <a:xfrm>
            <a:off x="4153990" y="2300698"/>
            <a:ext cx="875211" cy="875211"/>
          </a:xfrm>
          <a:prstGeom prst="ellipse">
            <a:avLst/>
          </a:prstGeom>
          <a:noFill/>
          <a:ln w="28575">
            <a:solidFill>
              <a:schemeClr val="bg1">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reeform 20"/>
          <p:cNvSpPr/>
          <p:nvPr/>
        </p:nvSpPr>
        <p:spPr>
          <a:xfrm>
            <a:off x="-369700" y="-342401"/>
            <a:ext cx="10268904" cy="4804357"/>
          </a:xfrm>
          <a:custGeom>
            <a:avLst/>
            <a:gdLst>
              <a:gd name="connsiteX0" fmla="*/ 0 w 8974183"/>
              <a:gd name="connsiteY0" fmla="*/ 0 h 2495005"/>
              <a:gd name="connsiteX1" fmla="*/ 293915 w 8974183"/>
              <a:gd name="connsiteY1" fmla="*/ 346165 h 2495005"/>
              <a:gd name="connsiteX2" fmla="*/ 1587138 w 8974183"/>
              <a:gd name="connsiteY2" fmla="*/ 888274 h 2495005"/>
              <a:gd name="connsiteX3" fmla="*/ 5179423 w 8974183"/>
              <a:gd name="connsiteY3" fmla="*/ 1136468 h 2495005"/>
              <a:gd name="connsiteX4" fmla="*/ 8974183 w 8974183"/>
              <a:gd name="connsiteY4" fmla="*/ 2495005 h 2495005"/>
              <a:gd name="connsiteX0" fmla="*/ 0 w 9257049"/>
              <a:gd name="connsiteY0" fmla="*/ 0 h 2597708"/>
              <a:gd name="connsiteX1" fmla="*/ 293915 w 9257049"/>
              <a:gd name="connsiteY1" fmla="*/ 346165 h 2597708"/>
              <a:gd name="connsiteX2" fmla="*/ 1587138 w 9257049"/>
              <a:gd name="connsiteY2" fmla="*/ 888274 h 2597708"/>
              <a:gd name="connsiteX3" fmla="*/ 5179423 w 9257049"/>
              <a:gd name="connsiteY3" fmla="*/ 1136468 h 2597708"/>
              <a:gd name="connsiteX4" fmla="*/ 8974183 w 9257049"/>
              <a:gd name="connsiteY4" fmla="*/ 2495005 h 2597708"/>
              <a:gd name="connsiteX5" fmla="*/ 8980339 w 9257049"/>
              <a:gd name="connsiteY5" fmla="*/ 2502137 h 2597708"/>
              <a:gd name="connsiteX0" fmla="*/ 0 w 9968311"/>
              <a:gd name="connsiteY0" fmla="*/ 0 h 2555818"/>
              <a:gd name="connsiteX1" fmla="*/ 293915 w 9968311"/>
              <a:gd name="connsiteY1" fmla="*/ 346165 h 2555818"/>
              <a:gd name="connsiteX2" fmla="*/ 1587138 w 9968311"/>
              <a:gd name="connsiteY2" fmla="*/ 888274 h 2555818"/>
              <a:gd name="connsiteX3" fmla="*/ 5179423 w 9968311"/>
              <a:gd name="connsiteY3" fmla="*/ 1136468 h 2555818"/>
              <a:gd name="connsiteX4" fmla="*/ 8974183 w 9968311"/>
              <a:gd name="connsiteY4" fmla="*/ 2495005 h 2555818"/>
              <a:gd name="connsiteX5" fmla="*/ 9968311 w 9968311"/>
              <a:gd name="connsiteY5" fmla="*/ 2239378 h 2555818"/>
              <a:gd name="connsiteX0" fmla="*/ 0 w 10036185"/>
              <a:gd name="connsiteY0" fmla="*/ 0 h 2555818"/>
              <a:gd name="connsiteX1" fmla="*/ 293915 w 10036185"/>
              <a:gd name="connsiteY1" fmla="*/ 346165 h 2555818"/>
              <a:gd name="connsiteX2" fmla="*/ 1587138 w 10036185"/>
              <a:gd name="connsiteY2" fmla="*/ 888274 h 2555818"/>
              <a:gd name="connsiteX3" fmla="*/ 5179423 w 10036185"/>
              <a:gd name="connsiteY3" fmla="*/ 1136468 h 2555818"/>
              <a:gd name="connsiteX4" fmla="*/ 8974183 w 10036185"/>
              <a:gd name="connsiteY4" fmla="*/ 2495005 h 2555818"/>
              <a:gd name="connsiteX5" fmla="*/ 9968311 w 10036185"/>
              <a:gd name="connsiteY5" fmla="*/ 2239378 h 2555818"/>
              <a:gd name="connsiteX6" fmla="*/ 9947291 w 10036185"/>
              <a:gd name="connsiteY6" fmla="*/ 2249888 h 2555818"/>
              <a:gd name="connsiteX0" fmla="*/ 0 w 10021096"/>
              <a:gd name="connsiteY0" fmla="*/ 1943740 h 4499558"/>
              <a:gd name="connsiteX1" fmla="*/ 293915 w 10021096"/>
              <a:gd name="connsiteY1" fmla="*/ 2289905 h 4499558"/>
              <a:gd name="connsiteX2" fmla="*/ 1587138 w 10021096"/>
              <a:gd name="connsiteY2" fmla="*/ 2832014 h 4499558"/>
              <a:gd name="connsiteX3" fmla="*/ 5179423 w 10021096"/>
              <a:gd name="connsiteY3" fmla="*/ 3080208 h 4499558"/>
              <a:gd name="connsiteX4" fmla="*/ 8974183 w 10021096"/>
              <a:gd name="connsiteY4" fmla="*/ 4438745 h 4499558"/>
              <a:gd name="connsiteX5" fmla="*/ 9968311 w 10021096"/>
              <a:gd name="connsiteY5" fmla="*/ 4183118 h 4499558"/>
              <a:gd name="connsiteX6" fmla="*/ 9863208 w 10021096"/>
              <a:gd name="connsiteY6" fmla="*/ 0 h 4499558"/>
              <a:gd name="connsiteX0" fmla="*/ 0 w 10021096"/>
              <a:gd name="connsiteY0" fmla="*/ 2265940 h 4821758"/>
              <a:gd name="connsiteX1" fmla="*/ 293915 w 10021096"/>
              <a:gd name="connsiteY1" fmla="*/ 2612105 h 4821758"/>
              <a:gd name="connsiteX2" fmla="*/ 1587138 w 10021096"/>
              <a:gd name="connsiteY2" fmla="*/ 3154214 h 4821758"/>
              <a:gd name="connsiteX3" fmla="*/ 5179423 w 10021096"/>
              <a:gd name="connsiteY3" fmla="*/ 3402408 h 4821758"/>
              <a:gd name="connsiteX4" fmla="*/ 8974183 w 10021096"/>
              <a:gd name="connsiteY4" fmla="*/ 4760945 h 4821758"/>
              <a:gd name="connsiteX5" fmla="*/ 9968311 w 10021096"/>
              <a:gd name="connsiteY5" fmla="*/ 4505318 h 4821758"/>
              <a:gd name="connsiteX6" fmla="*/ 9863208 w 10021096"/>
              <a:gd name="connsiteY6" fmla="*/ 322200 h 4821758"/>
              <a:gd name="connsiteX7" fmla="*/ 9863208 w 10021096"/>
              <a:gd name="connsiteY7" fmla="*/ 280159 h 4821758"/>
              <a:gd name="connsiteX0" fmla="*/ 0 w 10021096"/>
              <a:gd name="connsiteY0" fmla="*/ 2274843 h 4830661"/>
              <a:gd name="connsiteX1" fmla="*/ 293915 w 10021096"/>
              <a:gd name="connsiteY1" fmla="*/ 2621008 h 4830661"/>
              <a:gd name="connsiteX2" fmla="*/ 1587138 w 10021096"/>
              <a:gd name="connsiteY2" fmla="*/ 3163117 h 4830661"/>
              <a:gd name="connsiteX3" fmla="*/ 5179423 w 10021096"/>
              <a:gd name="connsiteY3" fmla="*/ 3411311 h 4830661"/>
              <a:gd name="connsiteX4" fmla="*/ 8974183 w 10021096"/>
              <a:gd name="connsiteY4" fmla="*/ 4769848 h 4830661"/>
              <a:gd name="connsiteX5" fmla="*/ 9968311 w 10021096"/>
              <a:gd name="connsiteY5" fmla="*/ 4514221 h 4830661"/>
              <a:gd name="connsiteX6" fmla="*/ 9863208 w 10021096"/>
              <a:gd name="connsiteY6" fmla="*/ 331103 h 4830661"/>
              <a:gd name="connsiteX7" fmla="*/ 1770243 w 10021096"/>
              <a:gd name="connsiteY7" fmla="*/ 257531 h 4830661"/>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0" fmla="*/ 1002763 w 11023859"/>
              <a:gd name="connsiteY0" fmla="*/ 2358297 h 4914115"/>
              <a:gd name="connsiteX1" fmla="*/ 1296678 w 11023859"/>
              <a:gd name="connsiteY1" fmla="*/ 2704462 h 4914115"/>
              <a:gd name="connsiteX2" fmla="*/ 2589901 w 11023859"/>
              <a:gd name="connsiteY2" fmla="*/ 3246571 h 4914115"/>
              <a:gd name="connsiteX3" fmla="*/ 6182186 w 11023859"/>
              <a:gd name="connsiteY3" fmla="*/ 3494765 h 4914115"/>
              <a:gd name="connsiteX4" fmla="*/ 9976946 w 11023859"/>
              <a:gd name="connsiteY4" fmla="*/ 4853302 h 4914115"/>
              <a:gd name="connsiteX5" fmla="*/ 10971074 w 11023859"/>
              <a:gd name="connsiteY5" fmla="*/ 4597675 h 4914115"/>
              <a:gd name="connsiteX6" fmla="*/ 10865971 w 11023859"/>
              <a:gd name="connsiteY6" fmla="*/ 414557 h 4914115"/>
              <a:gd name="connsiteX7" fmla="*/ 755020 w 11023859"/>
              <a:gd name="connsiteY7" fmla="*/ 109758 h 4914115"/>
              <a:gd name="connsiteX8" fmla="*/ 734000 w 11023859"/>
              <a:gd name="connsiteY8" fmla="*/ 109759 h 4914115"/>
              <a:gd name="connsiteX0" fmla="*/ 1005531 w 11026627"/>
              <a:gd name="connsiteY0" fmla="*/ 2358297 h 4914115"/>
              <a:gd name="connsiteX1" fmla="*/ 1299446 w 11026627"/>
              <a:gd name="connsiteY1" fmla="*/ 2704462 h 4914115"/>
              <a:gd name="connsiteX2" fmla="*/ 2592669 w 11026627"/>
              <a:gd name="connsiteY2" fmla="*/ 3246571 h 4914115"/>
              <a:gd name="connsiteX3" fmla="*/ 6184954 w 11026627"/>
              <a:gd name="connsiteY3" fmla="*/ 3494765 h 4914115"/>
              <a:gd name="connsiteX4" fmla="*/ 9979714 w 11026627"/>
              <a:gd name="connsiteY4" fmla="*/ 4853302 h 4914115"/>
              <a:gd name="connsiteX5" fmla="*/ 10973842 w 11026627"/>
              <a:gd name="connsiteY5" fmla="*/ 4597675 h 4914115"/>
              <a:gd name="connsiteX6" fmla="*/ 10868739 w 11026627"/>
              <a:gd name="connsiteY6" fmla="*/ 414557 h 4914115"/>
              <a:gd name="connsiteX7" fmla="*/ 757788 w 11026627"/>
              <a:gd name="connsiteY7" fmla="*/ 109758 h 4914115"/>
              <a:gd name="connsiteX8" fmla="*/ 726257 w 11026627"/>
              <a:gd name="connsiteY8" fmla="*/ 940076 h 4914115"/>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8" fmla="*/ 247743 w 10268839"/>
              <a:gd name="connsiteY8" fmla="*/ 2358297 h 4914115"/>
              <a:gd name="connsiteX0" fmla="*/ 247743 w 10268303"/>
              <a:gd name="connsiteY0" fmla="*/ 2358297 h 4914115"/>
              <a:gd name="connsiteX1" fmla="*/ 541658 w 10268303"/>
              <a:gd name="connsiteY1" fmla="*/ 2704462 h 4914115"/>
              <a:gd name="connsiteX2" fmla="*/ 1834881 w 10268303"/>
              <a:gd name="connsiteY2" fmla="*/ 3246571 h 4914115"/>
              <a:gd name="connsiteX3" fmla="*/ 5427166 w 10268303"/>
              <a:gd name="connsiteY3" fmla="*/ 3494765 h 4914115"/>
              <a:gd name="connsiteX4" fmla="*/ 9221926 w 10268303"/>
              <a:gd name="connsiteY4" fmla="*/ 4853302 h 4914115"/>
              <a:gd name="connsiteX5" fmla="*/ 10216054 w 10268303"/>
              <a:gd name="connsiteY5" fmla="*/ 4597675 h 4914115"/>
              <a:gd name="connsiteX6" fmla="*/ 10110951 w 10268303"/>
              <a:gd name="connsiteY6" fmla="*/ 414557 h 4914115"/>
              <a:gd name="connsiteX7" fmla="*/ 0 w 10268303"/>
              <a:gd name="connsiteY7" fmla="*/ 109758 h 4914115"/>
              <a:gd name="connsiteX8" fmla="*/ 247743 w 10268303"/>
              <a:gd name="connsiteY8" fmla="*/ 2358297 h 4914115"/>
              <a:gd name="connsiteX0" fmla="*/ 247743 w 10268303"/>
              <a:gd name="connsiteY0" fmla="*/ 2358297 h 4914115"/>
              <a:gd name="connsiteX1" fmla="*/ 541658 w 10268303"/>
              <a:gd name="connsiteY1" fmla="*/ 2704462 h 4914115"/>
              <a:gd name="connsiteX2" fmla="*/ 1834881 w 10268303"/>
              <a:gd name="connsiteY2" fmla="*/ 3246571 h 4914115"/>
              <a:gd name="connsiteX3" fmla="*/ 5427166 w 10268303"/>
              <a:gd name="connsiteY3" fmla="*/ 3494765 h 4914115"/>
              <a:gd name="connsiteX4" fmla="*/ 9221926 w 10268303"/>
              <a:gd name="connsiteY4" fmla="*/ 4853302 h 4914115"/>
              <a:gd name="connsiteX5" fmla="*/ 10216054 w 10268303"/>
              <a:gd name="connsiteY5" fmla="*/ 4597675 h 4914115"/>
              <a:gd name="connsiteX6" fmla="*/ 10110951 w 10268303"/>
              <a:gd name="connsiteY6" fmla="*/ 414557 h 4914115"/>
              <a:gd name="connsiteX7" fmla="*/ 0 w 10268303"/>
              <a:gd name="connsiteY7" fmla="*/ 109758 h 4914115"/>
              <a:gd name="connsiteX8" fmla="*/ 247743 w 10268303"/>
              <a:gd name="connsiteY8" fmla="*/ 2358297 h 4914115"/>
              <a:gd name="connsiteX0" fmla="*/ 247743 w 10268303"/>
              <a:gd name="connsiteY0" fmla="*/ 2248539 h 4804357"/>
              <a:gd name="connsiteX1" fmla="*/ 541658 w 10268303"/>
              <a:gd name="connsiteY1" fmla="*/ 2594704 h 4804357"/>
              <a:gd name="connsiteX2" fmla="*/ 1834881 w 10268303"/>
              <a:gd name="connsiteY2" fmla="*/ 3136813 h 4804357"/>
              <a:gd name="connsiteX3" fmla="*/ 5427166 w 10268303"/>
              <a:gd name="connsiteY3" fmla="*/ 3385007 h 4804357"/>
              <a:gd name="connsiteX4" fmla="*/ 9221926 w 10268303"/>
              <a:gd name="connsiteY4" fmla="*/ 4743544 h 4804357"/>
              <a:gd name="connsiteX5" fmla="*/ 10216054 w 10268303"/>
              <a:gd name="connsiteY5" fmla="*/ 4487917 h 4804357"/>
              <a:gd name="connsiteX6" fmla="*/ 10110951 w 10268303"/>
              <a:gd name="connsiteY6" fmla="*/ 304799 h 4804357"/>
              <a:gd name="connsiteX7" fmla="*/ 0 w 10268303"/>
              <a:gd name="connsiteY7" fmla="*/ 0 h 4804357"/>
              <a:gd name="connsiteX8" fmla="*/ 247743 w 10268303"/>
              <a:gd name="connsiteY8" fmla="*/ 2248539 h 4804357"/>
              <a:gd name="connsiteX0" fmla="*/ 247743 w 10268904"/>
              <a:gd name="connsiteY0" fmla="*/ 2248539 h 4804357"/>
              <a:gd name="connsiteX1" fmla="*/ 541658 w 10268904"/>
              <a:gd name="connsiteY1" fmla="*/ 2594704 h 4804357"/>
              <a:gd name="connsiteX2" fmla="*/ 1834881 w 10268904"/>
              <a:gd name="connsiteY2" fmla="*/ 3136813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8904" h="4804357">
                <a:moveTo>
                  <a:pt x="247743" y="2248539"/>
                </a:moveTo>
                <a:cubicBezTo>
                  <a:pt x="262439" y="2347598"/>
                  <a:pt x="277135" y="2446658"/>
                  <a:pt x="541658" y="2594704"/>
                </a:cubicBezTo>
                <a:cubicBezTo>
                  <a:pt x="806181" y="2742750"/>
                  <a:pt x="1020630" y="3005096"/>
                  <a:pt x="1834881" y="3136813"/>
                </a:cubicBezTo>
                <a:cubicBezTo>
                  <a:pt x="2649132" y="3268530"/>
                  <a:pt x="4195992" y="3117219"/>
                  <a:pt x="5427166" y="3385007"/>
                </a:cubicBezTo>
                <a:cubicBezTo>
                  <a:pt x="6658340" y="3652795"/>
                  <a:pt x="8377195" y="4523653"/>
                  <a:pt x="9221926" y="4743544"/>
                </a:cubicBezTo>
                <a:cubicBezTo>
                  <a:pt x="9855412" y="4971156"/>
                  <a:pt x="10214772" y="4486431"/>
                  <a:pt x="10216054" y="4487917"/>
                </a:cubicBezTo>
                <a:cubicBezTo>
                  <a:pt x="10378239" y="4447064"/>
                  <a:pt x="10115842" y="305001"/>
                  <a:pt x="10110951" y="304799"/>
                </a:cubicBezTo>
                <a:cubicBezTo>
                  <a:pt x="9094951" y="262758"/>
                  <a:pt x="0" y="8759"/>
                  <a:pt x="0" y="0"/>
                </a:cubicBezTo>
                <a:lnTo>
                  <a:pt x="247743" y="2248539"/>
                </a:lnTo>
                <a:close/>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reeform 22"/>
          <p:cNvSpPr/>
          <p:nvPr/>
        </p:nvSpPr>
        <p:spPr>
          <a:xfrm flipH="1">
            <a:off x="2088224" y="3156997"/>
            <a:ext cx="811161" cy="280297"/>
          </a:xfrm>
          <a:custGeom>
            <a:avLst/>
            <a:gdLst>
              <a:gd name="connsiteX0" fmla="*/ 811161 w 811161"/>
              <a:gd name="connsiteY0" fmla="*/ 169684 h 280297"/>
              <a:gd name="connsiteX1" fmla="*/ 449826 w 811161"/>
              <a:gd name="connsiteY1" fmla="*/ 250800 h 280297"/>
              <a:gd name="connsiteX2" fmla="*/ 405581 w 811161"/>
              <a:gd name="connsiteY2" fmla="*/ 78 h 280297"/>
              <a:gd name="connsiteX3" fmla="*/ 0 w 811161"/>
              <a:gd name="connsiteY3" fmla="*/ 280297 h 280297"/>
            </a:gdLst>
            <a:ahLst/>
            <a:cxnLst>
              <a:cxn ang="0">
                <a:pos x="connsiteX0" y="connsiteY0"/>
              </a:cxn>
              <a:cxn ang="0">
                <a:pos x="connsiteX1" y="connsiteY1"/>
              </a:cxn>
              <a:cxn ang="0">
                <a:pos x="connsiteX2" y="connsiteY2"/>
              </a:cxn>
              <a:cxn ang="0">
                <a:pos x="connsiteX3" y="connsiteY3"/>
              </a:cxn>
            </a:cxnLst>
            <a:rect l="l" t="t" r="r" b="b"/>
            <a:pathLst>
              <a:path w="811161" h="280297">
                <a:moveTo>
                  <a:pt x="811161" y="169684"/>
                </a:moveTo>
                <a:cubicBezTo>
                  <a:pt x="664292" y="224376"/>
                  <a:pt x="517423" y="279068"/>
                  <a:pt x="449826" y="250800"/>
                </a:cubicBezTo>
                <a:cubicBezTo>
                  <a:pt x="382229" y="222532"/>
                  <a:pt x="480552" y="-4838"/>
                  <a:pt x="405581" y="78"/>
                </a:cubicBezTo>
                <a:cubicBezTo>
                  <a:pt x="330610" y="4994"/>
                  <a:pt x="156087" y="253258"/>
                  <a:pt x="0" y="280297"/>
                </a:cubicBezTo>
              </a:path>
            </a:pathLst>
          </a:custGeom>
          <a:noFill/>
          <a:ln w="19050">
            <a:solidFill>
              <a:srgbClr val="00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0" y="481021"/>
            <a:ext cx="9144000" cy="605175"/>
            <a:chOff x="0" y="481021"/>
            <a:chExt cx="9144000" cy="605175"/>
          </a:xfrm>
        </p:grpSpPr>
        <p:sp>
          <p:nvSpPr>
            <p:cNvPr id="9" name="Rectangle 8"/>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a:blip r:embed="rId4" cstate="print"/>
            <a:srcRect/>
            <a:stretch>
              <a:fillRect/>
            </a:stretch>
          </p:blipFill>
          <p:spPr bwMode="auto">
            <a:xfrm>
              <a:off x="1143000" y="486590"/>
              <a:ext cx="8001000" cy="152399"/>
            </a:xfrm>
            <a:prstGeom prst="rect">
              <a:avLst/>
            </a:prstGeom>
            <a:noFill/>
            <a:ln w="9525">
              <a:noFill/>
              <a:miter lim="800000"/>
              <a:headEnd/>
              <a:tailEnd/>
            </a:ln>
          </p:spPr>
        </p:pic>
      </p:grpSp>
      <p:sp>
        <p:nvSpPr>
          <p:cNvPr id="11" name="Subtitle 2"/>
          <p:cNvSpPr txBox="1">
            <a:spLocks/>
          </p:cNvSpPr>
          <p:nvPr/>
        </p:nvSpPr>
        <p:spPr>
          <a:xfrm>
            <a:off x="280088" y="790299"/>
            <a:ext cx="8697681" cy="62589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Recorded </a:t>
            </a:r>
            <a:r>
              <a:rPr lang="en-US" sz="2500" dirty="0">
                <a:solidFill>
                  <a:srgbClr val="00BEFF"/>
                </a:solidFill>
                <a:latin typeface="Oswald Light"/>
                <a:cs typeface="Oswald Light"/>
              </a:rPr>
              <a:t>Measurements</a:t>
            </a:r>
            <a:endParaRPr lang="en-US" sz="2500" b="1" dirty="0">
              <a:solidFill>
                <a:srgbClr val="00BEFF"/>
              </a:solidFill>
              <a:latin typeface="Oswald Light"/>
              <a:cs typeface="Oswald Light"/>
            </a:endParaRPr>
          </a:p>
        </p:txBody>
      </p:sp>
      <p:sp>
        <p:nvSpPr>
          <p:cNvPr id="12" name="Freeform 11"/>
          <p:cNvSpPr>
            <a:spLocks noChangeAspect="1"/>
          </p:cNvSpPr>
          <p:nvPr/>
        </p:nvSpPr>
        <p:spPr>
          <a:xfrm>
            <a:off x="-178910" y="20485"/>
            <a:ext cx="9666100" cy="4352979"/>
          </a:xfrm>
          <a:custGeom>
            <a:avLst/>
            <a:gdLst>
              <a:gd name="connsiteX0" fmla="*/ 0 w 8974183"/>
              <a:gd name="connsiteY0" fmla="*/ 0 h 2495005"/>
              <a:gd name="connsiteX1" fmla="*/ 293915 w 8974183"/>
              <a:gd name="connsiteY1" fmla="*/ 346165 h 2495005"/>
              <a:gd name="connsiteX2" fmla="*/ 1587138 w 8974183"/>
              <a:gd name="connsiteY2" fmla="*/ 888274 h 2495005"/>
              <a:gd name="connsiteX3" fmla="*/ 5179423 w 8974183"/>
              <a:gd name="connsiteY3" fmla="*/ 1136468 h 2495005"/>
              <a:gd name="connsiteX4" fmla="*/ 8974183 w 8974183"/>
              <a:gd name="connsiteY4" fmla="*/ 2495005 h 2495005"/>
              <a:gd name="connsiteX0" fmla="*/ 0 w 9257049"/>
              <a:gd name="connsiteY0" fmla="*/ 0 h 2597708"/>
              <a:gd name="connsiteX1" fmla="*/ 293915 w 9257049"/>
              <a:gd name="connsiteY1" fmla="*/ 346165 h 2597708"/>
              <a:gd name="connsiteX2" fmla="*/ 1587138 w 9257049"/>
              <a:gd name="connsiteY2" fmla="*/ 888274 h 2597708"/>
              <a:gd name="connsiteX3" fmla="*/ 5179423 w 9257049"/>
              <a:gd name="connsiteY3" fmla="*/ 1136468 h 2597708"/>
              <a:gd name="connsiteX4" fmla="*/ 8974183 w 9257049"/>
              <a:gd name="connsiteY4" fmla="*/ 2495005 h 2597708"/>
              <a:gd name="connsiteX5" fmla="*/ 8980339 w 9257049"/>
              <a:gd name="connsiteY5" fmla="*/ 2502137 h 2597708"/>
              <a:gd name="connsiteX0" fmla="*/ 0 w 9968311"/>
              <a:gd name="connsiteY0" fmla="*/ 0 h 2555818"/>
              <a:gd name="connsiteX1" fmla="*/ 293915 w 9968311"/>
              <a:gd name="connsiteY1" fmla="*/ 346165 h 2555818"/>
              <a:gd name="connsiteX2" fmla="*/ 1587138 w 9968311"/>
              <a:gd name="connsiteY2" fmla="*/ 888274 h 2555818"/>
              <a:gd name="connsiteX3" fmla="*/ 5179423 w 9968311"/>
              <a:gd name="connsiteY3" fmla="*/ 1136468 h 2555818"/>
              <a:gd name="connsiteX4" fmla="*/ 8974183 w 9968311"/>
              <a:gd name="connsiteY4" fmla="*/ 2495005 h 2555818"/>
              <a:gd name="connsiteX5" fmla="*/ 9968311 w 9968311"/>
              <a:gd name="connsiteY5" fmla="*/ 2239378 h 2555818"/>
              <a:gd name="connsiteX0" fmla="*/ 0 w 10036185"/>
              <a:gd name="connsiteY0" fmla="*/ 0 h 2555818"/>
              <a:gd name="connsiteX1" fmla="*/ 293915 w 10036185"/>
              <a:gd name="connsiteY1" fmla="*/ 346165 h 2555818"/>
              <a:gd name="connsiteX2" fmla="*/ 1587138 w 10036185"/>
              <a:gd name="connsiteY2" fmla="*/ 888274 h 2555818"/>
              <a:gd name="connsiteX3" fmla="*/ 5179423 w 10036185"/>
              <a:gd name="connsiteY3" fmla="*/ 1136468 h 2555818"/>
              <a:gd name="connsiteX4" fmla="*/ 8974183 w 10036185"/>
              <a:gd name="connsiteY4" fmla="*/ 2495005 h 2555818"/>
              <a:gd name="connsiteX5" fmla="*/ 9968311 w 10036185"/>
              <a:gd name="connsiteY5" fmla="*/ 2239378 h 2555818"/>
              <a:gd name="connsiteX6" fmla="*/ 9947291 w 10036185"/>
              <a:gd name="connsiteY6" fmla="*/ 2249888 h 2555818"/>
              <a:gd name="connsiteX0" fmla="*/ 0 w 10021096"/>
              <a:gd name="connsiteY0" fmla="*/ 1943740 h 4499558"/>
              <a:gd name="connsiteX1" fmla="*/ 293915 w 10021096"/>
              <a:gd name="connsiteY1" fmla="*/ 2289905 h 4499558"/>
              <a:gd name="connsiteX2" fmla="*/ 1587138 w 10021096"/>
              <a:gd name="connsiteY2" fmla="*/ 2832014 h 4499558"/>
              <a:gd name="connsiteX3" fmla="*/ 5179423 w 10021096"/>
              <a:gd name="connsiteY3" fmla="*/ 3080208 h 4499558"/>
              <a:gd name="connsiteX4" fmla="*/ 8974183 w 10021096"/>
              <a:gd name="connsiteY4" fmla="*/ 4438745 h 4499558"/>
              <a:gd name="connsiteX5" fmla="*/ 9968311 w 10021096"/>
              <a:gd name="connsiteY5" fmla="*/ 4183118 h 4499558"/>
              <a:gd name="connsiteX6" fmla="*/ 9863208 w 10021096"/>
              <a:gd name="connsiteY6" fmla="*/ 0 h 4499558"/>
              <a:gd name="connsiteX0" fmla="*/ 0 w 10021096"/>
              <a:gd name="connsiteY0" fmla="*/ 2265940 h 4821758"/>
              <a:gd name="connsiteX1" fmla="*/ 293915 w 10021096"/>
              <a:gd name="connsiteY1" fmla="*/ 2612105 h 4821758"/>
              <a:gd name="connsiteX2" fmla="*/ 1587138 w 10021096"/>
              <a:gd name="connsiteY2" fmla="*/ 3154214 h 4821758"/>
              <a:gd name="connsiteX3" fmla="*/ 5179423 w 10021096"/>
              <a:gd name="connsiteY3" fmla="*/ 3402408 h 4821758"/>
              <a:gd name="connsiteX4" fmla="*/ 8974183 w 10021096"/>
              <a:gd name="connsiteY4" fmla="*/ 4760945 h 4821758"/>
              <a:gd name="connsiteX5" fmla="*/ 9968311 w 10021096"/>
              <a:gd name="connsiteY5" fmla="*/ 4505318 h 4821758"/>
              <a:gd name="connsiteX6" fmla="*/ 9863208 w 10021096"/>
              <a:gd name="connsiteY6" fmla="*/ 322200 h 4821758"/>
              <a:gd name="connsiteX7" fmla="*/ 9863208 w 10021096"/>
              <a:gd name="connsiteY7" fmla="*/ 280159 h 4821758"/>
              <a:gd name="connsiteX0" fmla="*/ 0 w 10021096"/>
              <a:gd name="connsiteY0" fmla="*/ 2274843 h 4830661"/>
              <a:gd name="connsiteX1" fmla="*/ 293915 w 10021096"/>
              <a:gd name="connsiteY1" fmla="*/ 2621008 h 4830661"/>
              <a:gd name="connsiteX2" fmla="*/ 1587138 w 10021096"/>
              <a:gd name="connsiteY2" fmla="*/ 3163117 h 4830661"/>
              <a:gd name="connsiteX3" fmla="*/ 5179423 w 10021096"/>
              <a:gd name="connsiteY3" fmla="*/ 3411311 h 4830661"/>
              <a:gd name="connsiteX4" fmla="*/ 8974183 w 10021096"/>
              <a:gd name="connsiteY4" fmla="*/ 4769848 h 4830661"/>
              <a:gd name="connsiteX5" fmla="*/ 9968311 w 10021096"/>
              <a:gd name="connsiteY5" fmla="*/ 4514221 h 4830661"/>
              <a:gd name="connsiteX6" fmla="*/ 9863208 w 10021096"/>
              <a:gd name="connsiteY6" fmla="*/ 331103 h 4830661"/>
              <a:gd name="connsiteX7" fmla="*/ 1770243 w 10021096"/>
              <a:gd name="connsiteY7" fmla="*/ 257531 h 4830661"/>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0" fmla="*/ 1002763 w 11023859"/>
              <a:gd name="connsiteY0" fmla="*/ 2358297 h 4914115"/>
              <a:gd name="connsiteX1" fmla="*/ 1296678 w 11023859"/>
              <a:gd name="connsiteY1" fmla="*/ 2704462 h 4914115"/>
              <a:gd name="connsiteX2" fmla="*/ 2589901 w 11023859"/>
              <a:gd name="connsiteY2" fmla="*/ 3246571 h 4914115"/>
              <a:gd name="connsiteX3" fmla="*/ 6182186 w 11023859"/>
              <a:gd name="connsiteY3" fmla="*/ 3494765 h 4914115"/>
              <a:gd name="connsiteX4" fmla="*/ 9976946 w 11023859"/>
              <a:gd name="connsiteY4" fmla="*/ 4853302 h 4914115"/>
              <a:gd name="connsiteX5" fmla="*/ 10971074 w 11023859"/>
              <a:gd name="connsiteY5" fmla="*/ 4597675 h 4914115"/>
              <a:gd name="connsiteX6" fmla="*/ 10865971 w 11023859"/>
              <a:gd name="connsiteY6" fmla="*/ 414557 h 4914115"/>
              <a:gd name="connsiteX7" fmla="*/ 755020 w 11023859"/>
              <a:gd name="connsiteY7" fmla="*/ 109758 h 4914115"/>
              <a:gd name="connsiteX8" fmla="*/ 734000 w 11023859"/>
              <a:gd name="connsiteY8" fmla="*/ 109759 h 4914115"/>
              <a:gd name="connsiteX0" fmla="*/ 1005531 w 11026627"/>
              <a:gd name="connsiteY0" fmla="*/ 2358297 h 4914115"/>
              <a:gd name="connsiteX1" fmla="*/ 1299446 w 11026627"/>
              <a:gd name="connsiteY1" fmla="*/ 2704462 h 4914115"/>
              <a:gd name="connsiteX2" fmla="*/ 2592669 w 11026627"/>
              <a:gd name="connsiteY2" fmla="*/ 3246571 h 4914115"/>
              <a:gd name="connsiteX3" fmla="*/ 6184954 w 11026627"/>
              <a:gd name="connsiteY3" fmla="*/ 3494765 h 4914115"/>
              <a:gd name="connsiteX4" fmla="*/ 9979714 w 11026627"/>
              <a:gd name="connsiteY4" fmla="*/ 4853302 h 4914115"/>
              <a:gd name="connsiteX5" fmla="*/ 10973842 w 11026627"/>
              <a:gd name="connsiteY5" fmla="*/ 4597675 h 4914115"/>
              <a:gd name="connsiteX6" fmla="*/ 10868739 w 11026627"/>
              <a:gd name="connsiteY6" fmla="*/ 414557 h 4914115"/>
              <a:gd name="connsiteX7" fmla="*/ 757788 w 11026627"/>
              <a:gd name="connsiteY7" fmla="*/ 109758 h 4914115"/>
              <a:gd name="connsiteX8" fmla="*/ 726257 w 11026627"/>
              <a:gd name="connsiteY8" fmla="*/ 940076 h 4914115"/>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8" fmla="*/ 247743 w 10268839"/>
              <a:gd name="connsiteY8" fmla="*/ 2358297 h 4914115"/>
              <a:gd name="connsiteX0" fmla="*/ 247743 w 10268303"/>
              <a:gd name="connsiteY0" fmla="*/ 2358297 h 4914115"/>
              <a:gd name="connsiteX1" fmla="*/ 541658 w 10268303"/>
              <a:gd name="connsiteY1" fmla="*/ 2704462 h 4914115"/>
              <a:gd name="connsiteX2" fmla="*/ 1834881 w 10268303"/>
              <a:gd name="connsiteY2" fmla="*/ 3246571 h 4914115"/>
              <a:gd name="connsiteX3" fmla="*/ 5427166 w 10268303"/>
              <a:gd name="connsiteY3" fmla="*/ 3494765 h 4914115"/>
              <a:gd name="connsiteX4" fmla="*/ 9221926 w 10268303"/>
              <a:gd name="connsiteY4" fmla="*/ 4853302 h 4914115"/>
              <a:gd name="connsiteX5" fmla="*/ 10216054 w 10268303"/>
              <a:gd name="connsiteY5" fmla="*/ 4597675 h 4914115"/>
              <a:gd name="connsiteX6" fmla="*/ 10110951 w 10268303"/>
              <a:gd name="connsiteY6" fmla="*/ 414557 h 4914115"/>
              <a:gd name="connsiteX7" fmla="*/ 0 w 10268303"/>
              <a:gd name="connsiteY7" fmla="*/ 109758 h 4914115"/>
              <a:gd name="connsiteX8" fmla="*/ 247743 w 10268303"/>
              <a:gd name="connsiteY8" fmla="*/ 2358297 h 4914115"/>
              <a:gd name="connsiteX0" fmla="*/ 247743 w 10268303"/>
              <a:gd name="connsiteY0" fmla="*/ 2358297 h 4914115"/>
              <a:gd name="connsiteX1" fmla="*/ 541658 w 10268303"/>
              <a:gd name="connsiteY1" fmla="*/ 2704462 h 4914115"/>
              <a:gd name="connsiteX2" fmla="*/ 1834881 w 10268303"/>
              <a:gd name="connsiteY2" fmla="*/ 3246571 h 4914115"/>
              <a:gd name="connsiteX3" fmla="*/ 5427166 w 10268303"/>
              <a:gd name="connsiteY3" fmla="*/ 3494765 h 4914115"/>
              <a:gd name="connsiteX4" fmla="*/ 9221926 w 10268303"/>
              <a:gd name="connsiteY4" fmla="*/ 4853302 h 4914115"/>
              <a:gd name="connsiteX5" fmla="*/ 10216054 w 10268303"/>
              <a:gd name="connsiteY5" fmla="*/ 4597675 h 4914115"/>
              <a:gd name="connsiteX6" fmla="*/ 10110951 w 10268303"/>
              <a:gd name="connsiteY6" fmla="*/ 414557 h 4914115"/>
              <a:gd name="connsiteX7" fmla="*/ 0 w 10268303"/>
              <a:gd name="connsiteY7" fmla="*/ 109758 h 4914115"/>
              <a:gd name="connsiteX8" fmla="*/ 247743 w 10268303"/>
              <a:gd name="connsiteY8" fmla="*/ 2358297 h 4914115"/>
              <a:gd name="connsiteX0" fmla="*/ 247743 w 10268303"/>
              <a:gd name="connsiteY0" fmla="*/ 2248539 h 4804357"/>
              <a:gd name="connsiteX1" fmla="*/ 541658 w 10268303"/>
              <a:gd name="connsiteY1" fmla="*/ 2594704 h 4804357"/>
              <a:gd name="connsiteX2" fmla="*/ 1834881 w 10268303"/>
              <a:gd name="connsiteY2" fmla="*/ 3136813 h 4804357"/>
              <a:gd name="connsiteX3" fmla="*/ 5427166 w 10268303"/>
              <a:gd name="connsiteY3" fmla="*/ 3385007 h 4804357"/>
              <a:gd name="connsiteX4" fmla="*/ 9221926 w 10268303"/>
              <a:gd name="connsiteY4" fmla="*/ 4743544 h 4804357"/>
              <a:gd name="connsiteX5" fmla="*/ 10216054 w 10268303"/>
              <a:gd name="connsiteY5" fmla="*/ 4487917 h 4804357"/>
              <a:gd name="connsiteX6" fmla="*/ 10110951 w 10268303"/>
              <a:gd name="connsiteY6" fmla="*/ 304799 h 4804357"/>
              <a:gd name="connsiteX7" fmla="*/ 0 w 10268303"/>
              <a:gd name="connsiteY7" fmla="*/ 0 h 4804357"/>
              <a:gd name="connsiteX8" fmla="*/ 247743 w 10268303"/>
              <a:gd name="connsiteY8" fmla="*/ 2248539 h 4804357"/>
              <a:gd name="connsiteX0" fmla="*/ 247743 w 10268904"/>
              <a:gd name="connsiteY0" fmla="*/ 2248539 h 4804357"/>
              <a:gd name="connsiteX1" fmla="*/ 541658 w 10268904"/>
              <a:gd name="connsiteY1" fmla="*/ 2594704 h 4804357"/>
              <a:gd name="connsiteX2" fmla="*/ 1834881 w 10268904"/>
              <a:gd name="connsiteY2" fmla="*/ 3136813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1834881 w 10268904"/>
              <a:gd name="connsiteY2" fmla="*/ 3136813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1834881 w 10268904"/>
              <a:gd name="connsiteY2" fmla="*/ 3136813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1914 w 10268904"/>
              <a:gd name="connsiteY3" fmla="*/ 3488246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1914 w 10268904"/>
              <a:gd name="connsiteY3" fmla="*/ 3488246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1914 w 10268904"/>
              <a:gd name="connsiteY3" fmla="*/ 3488246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9288 w 10268904"/>
              <a:gd name="connsiteY3" fmla="*/ 3399755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9288 w 10268904"/>
              <a:gd name="connsiteY3" fmla="*/ 3399755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537778 w 10268904"/>
              <a:gd name="connsiteY3" fmla="*/ 3436626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545152 w 10268904"/>
              <a:gd name="connsiteY3" fmla="*/ 3407129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570912"/>
              <a:gd name="connsiteX1" fmla="*/ 880871 w 10268904"/>
              <a:gd name="connsiteY1" fmla="*/ 2749562 h 4570912"/>
              <a:gd name="connsiteX2" fmla="*/ 2638668 w 10268904"/>
              <a:gd name="connsiteY2" fmla="*/ 3122064 h 4570912"/>
              <a:gd name="connsiteX3" fmla="*/ 5545152 w 10268904"/>
              <a:gd name="connsiteY3" fmla="*/ 3407129 h 4570912"/>
              <a:gd name="connsiteX4" fmla="*/ 9148184 w 10268904"/>
              <a:gd name="connsiteY4" fmla="*/ 4463325 h 4570912"/>
              <a:gd name="connsiteX5" fmla="*/ 10216054 w 10268904"/>
              <a:gd name="connsiteY5" fmla="*/ 4487917 h 4570912"/>
              <a:gd name="connsiteX6" fmla="*/ 10110951 w 10268904"/>
              <a:gd name="connsiteY6" fmla="*/ 304799 h 4570912"/>
              <a:gd name="connsiteX7" fmla="*/ 0 w 10268904"/>
              <a:gd name="connsiteY7" fmla="*/ 0 h 4570912"/>
              <a:gd name="connsiteX8" fmla="*/ 247743 w 10268904"/>
              <a:gd name="connsiteY8" fmla="*/ 2248539 h 4570912"/>
              <a:gd name="connsiteX0" fmla="*/ 247743 w 10268904"/>
              <a:gd name="connsiteY0" fmla="*/ 2248539 h 4570912"/>
              <a:gd name="connsiteX1" fmla="*/ 880871 w 10268904"/>
              <a:gd name="connsiteY1" fmla="*/ 2749562 h 4570912"/>
              <a:gd name="connsiteX2" fmla="*/ 2638668 w 10268904"/>
              <a:gd name="connsiteY2" fmla="*/ 3122064 h 4570912"/>
              <a:gd name="connsiteX3" fmla="*/ 5545152 w 10268904"/>
              <a:gd name="connsiteY3" fmla="*/ 3407129 h 4570912"/>
              <a:gd name="connsiteX4" fmla="*/ 9148184 w 10268904"/>
              <a:gd name="connsiteY4" fmla="*/ 4463325 h 4570912"/>
              <a:gd name="connsiteX5" fmla="*/ 10216054 w 10268904"/>
              <a:gd name="connsiteY5" fmla="*/ 4487917 h 4570912"/>
              <a:gd name="connsiteX6" fmla="*/ 10110951 w 10268904"/>
              <a:gd name="connsiteY6" fmla="*/ 304799 h 4570912"/>
              <a:gd name="connsiteX7" fmla="*/ 0 w 10268904"/>
              <a:gd name="connsiteY7" fmla="*/ 0 h 4570912"/>
              <a:gd name="connsiteX8" fmla="*/ 247743 w 10268904"/>
              <a:gd name="connsiteY8" fmla="*/ 2248539 h 4570912"/>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624441"/>
              <a:gd name="connsiteX1" fmla="*/ 880871 w 10268904"/>
              <a:gd name="connsiteY1" fmla="*/ 2749562 h 4624441"/>
              <a:gd name="connsiteX2" fmla="*/ 2638668 w 10268904"/>
              <a:gd name="connsiteY2" fmla="*/ 3122064 h 4624441"/>
              <a:gd name="connsiteX3" fmla="*/ 5910912 w 10268904"/>
              <a:gd name="connsiteY3" fmla="*/ 2376351 h 4624441"/>
              <a:gd name="connsiteX4" fmla="*/ 9148184 w 10268904"/>
              <a:gd name="connsiteY4" fmla="*/ 4463325 h 4624441"/>
              <a:gd name="connsiteX5" fmla="*/ 10216054 w 10268904"/>
              <a:gd name="connsiteY5" fmla="*/ 4487917 h 4624441"/>
              <a:gd name="connsiteX6" fmla="*/ 10110951 w 10268904"/>
              <a:gd name="connsiteY6" fmla="*/ 304799 h 4624441"/>
              <a:gd name="connsiteX7" fmla="*/ 0 w 10268904"/>
              <a:gd name="connsiteY7" fmla="*/ 0 h 4624441"/>
              <a:gd name="connsiteX8" fmla="*/ 247743 w 10268904"/>
              <a:gd name="connsiteY8" fmla="*/ 2248539 h 462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8904" h="4624441">
                <a:moveTo>
                  <a:pt x="247743" y="2248539"/>
                </a:moveTo>
                <a:cubicBezTo>
                  <a:pt x="262439" y="2347598"/>
                  <a:pt x="482384" y="2603975"/>
                  <a:pt x="880871" y="2749562"/>
                </a:cubicBezTo>
                <a:cubicBezTo>
                  <a:pt x="1279359" y="2895150"/>
                  <a:pt x="1800328" y="3184266"/>
                  <a:pt x="2638668" y="3122064"/>
                </a:cubicBezTo>
                <a:cubicBezTo>
                  <a:pt x="3477008" y="3059862"/>
                  <a:pt x="4825993" y="2152808"/>
                  <a:pt x="5910912" y="2376351"/>
                </a:cubicBezTo>
                <a:cubicBezTo>
                  <a:pt x="6995831" y="2599894"/>
                  <a:pt x="8430660" y="4111397"/>
                  <a:pt x="9148184" y="4463325"/>
                </a:cubicBezTo>
                <a:cubicBezTo>
                  <a:pt x="9865708" y="4815253"/>
                  <a:pt x="9860097" y="4479720"/>
                  <a:pt x="10216054" y="4487917"/>
                </a:cubicBezTo>
                <a:cubicBezTo>
                  <a:pt x="10378239" y="4447064"/>
                  <a:pt x="10115842" y="305001"/>
                  <a:pt x="10110951" y="304799"/>
                </a:cubicBezTo>
                <a:cubicBezTo>
                  <a:pt x="9094951" y="262758"/>
                  <a:pt x="0" y="8759"/>
                  <a:pt x="0" y="0"/>
                </a:cubicBezTo>
                <a:lnTo>
                  <a:pt x="247743" y="2248539"/>
                </a:lnTo>
                <a:close/>
              </a:path>
            </a:pathLst>
          </a:cu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Multiply 12"/>
          <p:cNvSpPr/>
          <p:nvPr/>
        </p:nvSpPr>
        <p:spPr>
          <a:xfrm>
            <a:off x="4519429" y="2196974"/>
            <a:ext cx="163286" cy="163286"/>
          </a:xfrm>
          <a:prstGeom prst="mathMultiply">
            <a:avLst/>
          </a:prstGeom>
          <a:ln w="12700">
            <a:solidFill>
              <a:srgbClr val="000000"/>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 name="Freeform 13"/>
          <p:cNvSpPr/>
          <p:nvPr/>
        </p:nvSpPr>
        <p:spPr>
          <a:xfrm>
            <a:off x="-369700" y="-126329"/>
            <a:ext cx="10268904" cy="4487917"/>
          </a:xfrm>
          <a:custGeom>
            <a:avLst/>
            <a:gdLst>
              <a:gd name="connsiteX0" fmla="*/ 0 w 8974183"/>
              <a:gd name="connsiteY0" fmla="*/ 0 h 2495005"/>
              <a:gd name="connsiteX1" fmla="*/ 293915 w 8974183"/>
              <a:gd name="connsiteY1" fmla="*/ 346165 h 2495005"/>
              <a:gd name="connsiteX2" fmla="*/ 1587138 w 8974183"/>
              <a:gd name="connsiteY2" fmla="*/ 888274 h 2495005"/>
              <a:gd name="connsiteX3" fmla="*/ 5179423 w 8974183"/>
              <a:gd name="connsiteY3" fmla="*/ 1136468 h 2495005"/>
              <a:gd name="connsiteX4" fmla="*/ 8974183 w 8974183"/>
              <a:gd name="connsiteY4" fmla="*/ 2495005 h 2495005"/>
              <a:gd name="connsiteX0" fmla="*/ 0 w 9257049"/>
              <a:gd name="connsiteY0" fmla="*/ 0 h 2597708"/>
              <a:gd name="connsiteX1" fmla="*/ 293915 w 9257049"/>
              <a:gd name="connsiteY1" fmla="*/ 346165 h 2597708"/>
              <a:gd name="connsiteX2" fmla="*/ 1587138 w 9257049"/>
              <a:gd name="connsiteY2" fmla="*/ 888274 h 2597708"/>
              <a:gd name="connsiteX3" fmla="*/ 5179423 w 9257049"/>
              <a:gd name="connsiteY3" fmla="*/ 1136468 h 2597708"/>
              <a:gd name="connsiteX4" fmla="*/ 8974183 w 9257049"/>
              <a:gd name="connsiteY4" fmla="*/ 2495005 h 2597708"/>
              <a:gd name="connsiteX5" fmla="*/ 8980339 w 9257049"/>
              <a:gd name="connsiteY5" fmla="*/ 2502137 h 2597708"/>
              <a:gd name="connsiteX0" fmla="*/ 0 w 9968311"/>
              <a:gd name="connsiteY0" fmla="*/ 0 h 2555818"/>
              <a:gd name="connsiteX1" fmla="*/ 293915 w 9968311"/>
              <a:gd name="connsiteY1" fmla="*/ 346165 h 2555818"/>
              <a:gd name="connsiteX2" fmla="*/ 1587138 w 9968311"/>
              <a:gd name="connsiteY2" fmla="*/ 888274 h 2555818"/>
              <a:gd name="connsiteX3" fmla="*/ 5179423 w 9968311"/>
              <a:gd name="connsiteY3" fmla="*/ 1136468 h 2555818"/>
              <a:gd name="connsiteX4" fmla="*/ 8974183 w 9968311"/>
              <a:gd name="connsiteY4" fmla="*/ 2495005 h 2555818"/>
              <a:gd name="connsiteX5" fmla="*/ 9968311 w 9968311"/>
              <a:gd name="connsiteY5" fmla="*/ 2239378 h 2555818"/>
              <a:gd name="connsiteX0" fmla="*/ 0 w 10036185"/>
              <a:gd name="connsiteY0" fmla="*/ 0 h 2555818"/>
              <a:gd name="connsiteX1" fmla="*/ 293915 w 10036185"/>
              <a:gd name="connsiteY1" fmla="*/ 346165 h 2555818"/>
              <a:gd name="connsiteX2" fmla="*/ 1587138 w 10036185"/>
              <a:gd name="connsiteY2" fmla="*/ 888274 h 2555818"/>
              <a:gd name="connsiteX3" fmla="*/ 5179423 w 10036185"/>
              <a:gd name="connsiteY3" fmla="*/ 1136468 h 2555818"/>
              <a:gd name="connsiteX4" fmla="*/ 8974183 w 10036185"/>
              <a:gd name="connsiteY4" fmla="*/ 2495005 h 2555818"/>
              <a:gd name="connsiteX5" fmla="*/ 9968311 w 10036185"/>
              <a:gd name="connsiteY5" fmla="*/ 2239378 h 2555818"/>
              <a:gd name="connsiteX6" fmla="*/ 9947291 w 10036185"/>
              <a:gd name="connsiteY6" fmla="*/ 2249888 h 2555818"/>
              <a:gd name="connsiteX0" fmla="*/ 0 w 10021096"/>
              <a:gd name="connsiteY0" fmla="*/ 1943740 h 4499558"/>
              <a:gd name="connsiteX1" fmla="*/ 293915 w 10021096"/>
              <a:gd name="connsiteY1" fmla="*/ 2289905 h 4499558"/>
              <a:gd name="connsiteX2" fmla="*/ 1587138 w 10021096"/>
              <a:gd name="connsiteY2" fmla="*/ 2832014 h 4499558"/>
              <a:gd name="connsiteX3" fmla="*/ 5179423 w 10021096"/>
              <a:gd name="connsiteY3" fmla="*/ 3080208 h 4499558"/>
              <a:gd name="connsiteX4" fmla="*/ 8974183 w 10021096"/>
              <a:gd name="connsiteY4" fmla="*/ 4438745 h 4499558"/>
              <a:gd name="connsiteX5" fmla="*/ 9968311 w 10021096"/>
              <a:gd name="connsiteY5" fmla="*/ 4183118 h 4499558"/>
              <a:gd name="connsiteX6" fmla="*/ 9863208 w 10021096"/>
              <a:gd name="connsiteY6" fmla="*/ 0 h 4499558"/>
              <a:gd name="connsiteX0" fmla="*/ 0 w 10021096"/>
              <a:gd name="connsiteY0" fmla="*/ 2265940 h 4821758"/>
              <a:gd name="connsiteX1" fmla="*/ 293915 w 10021096"/>
              <a:gd name="connsiteY1" fmla="*/ 2612105 h 4821758"/>
              <a:gd name="connsiteX2" fmla="*/ 1587138 w 10021096"/>
              <a:gd name="connsiteY2" fmla="*/ 3154214 h 4821758"/>
              <a:gd name="connsiteX3" fmla="*/ 5179423 w 10021096"/>
              <a:gd name="connsiteY3" fmla="*/ 3402408 h 4821758"/>
              <a:gd name="connsiteX4" fmla="*/ 8974183 w 10021096"/>
              <a:gd name="connsiteY4" fmla="*/ 4760945 h 4821758"/>
              <a:gd name="connsiteX5" fmla="*/ 9968311 w 10021096"/>
              <a:gd name="connsiteY5" fmla="*/ 4505318 h 4821758"/>
              <a:gd name="connsiteX6" fmla="*/ 9863208 w 10021096"/>
              <a:gd name="connsiteY6" fmla="*/ 322200 h 4821758"/>
              <a:gd name="connsiteX7" fmla="*/ 9863208 w 10021096"/>
              <a:gd name="connsiteY7" fmla="*/ 280159 h 4821758"/>
              <a:gd name="connsiteX0" fmla="*/ 0 w 10021096"/>
              <a:gd name="connsiteY0" fmla="*/ 2274843 h 4830661"/>
              <a:gd name="connsiteX1" fmla="*/ 293915 w 10021096"/>
              <a:gd name="connsiteY1" fmla="*/ 2621008 h 4830661"/>
              <a:gd name="connsiteX2" fmla="*/ 1587138 w 10021096"/>
              <a:gd name="connsiteY2" fmla="*/ 3163117 h 4830661"/>
              <a:gd name="connsiteX3" fmla="*/ 5179423 w 10021096"/>
              <a:gd name="connsiteY3" fmla="*/ 3411311 h 4830661"/>
              <a:gd name="connsiteX4" fmla="*/ 8974183 w 10021096"/>
              <a:gd name="connsiteY4" fmla="*/ 4769848 h 4830661"/>
              <a:gd name="connsiteX5" fmla="*/ 9968311 w 10021096"/>
              <a:gd name="connsiteY5" fmla="*/ 4514221 h 4830661"/>
              <a:gd name="connsiteX6" fmla="*/ 9863208 w 10021096"/>
              <a:gd name="connsiteY6" fmla="*/ 331103 h 4830661"/>
              <a:gd name="connsiteX7" fmla="*/ 1770243 w 10021096"/>
              <a:gd name="connsiteY7" fmla="*/ 257531 h 4830661"/>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0" fmla="*/ 1002763 w 11023859"/>
              <a:gd name="connsiteY0" fmla="*/ 2358297 h 4914115"/>
              <a:gd name="connsiteX1" fmla="*/ 1296678 w 11023859"/>
              <a:gd name="connsiteY1" fmla="*/ 2704462 h 4914115"/>
              <a:gd name="connsiteX2" fmla="*/ 2589901 w 11023859"/>
              <a:gd name="connsiteY2" fmla="*/ 3246571 h 4914115"/>
              <a:gd name="connsiteX3" fmla="*/ 6182186 w 11023859"/>
              <a:gd name="connsiteY3" fmla="*/ 3494765 h 4914115"/>
              <a:gd name="connsiteX4" fmla="*/ 9976946 w 11023859"/>
              <a:gd name="connsiteY4" fmla="*/ 4853302 h 4914115"/>
              <a:gd name="connsiteX5" fmla="*/ 10971074 w 11023859"/>
              <a:gd name="connsiteY5" fmla="*/ 4597675 h 4914115"/>
              <a:gd name="connsiteX6" fmla="*/ 10865971 w 11023859"/>
              <a:gd name="connsiteY6" fmla="*/ 414557 h 4914115"/>
              <a:gd name="connsiteX7" fmla="*/ 755020 w 11023859"/>
              <a:gd name="connsiteY7" fmla="*/ 109758 h 4914115"/>
              <a:gd name="connsiteX8" fmla="*/ 734000 w 11023859"/>
              <a:gd name="connsiteY8" fmla="*/ 109759 h 4914115"/>
              <a:gd name="connsiteX0" fmla="*/ 1005531 w 11026627"/>
              <a:gd name="connsiteY0" fmla="*/ 2358297 h 4914115"/>
              <a:gd name="connsiteX1" fmla="*/ 1299446 w 11026627"/>
              <a:gd name="connsiteY1" fmla="*/ 2704462 h 4914115"/>
              <a:gd name="connsiteX2" fmla="*/ 2592669 w 11026627"/>
              <a:gd name="connsiteY2" fmla="*/ 3246571 h 4914115"/>
              <a:gd name="connsiteX3" fmla="*/ 6184954 w 11026627"/>
              <a:gd name="connsiteY3" fmla="*/ 3494765 h 4914115"/>
              <a:gd name="connsiteX4" fmla="*/ 9979714 w 11026627"/>
              <a:gd name="connsiteY4" fmla="*/ 4853302 h 4914115"/>
              <a:gd name="connsiteX5" fmla="*/ 10973842 w 11026627"/>
              <a:gd name="connsiteY5" fmla="*/ 4597675 h 4914115"/>
              <a:gd name="connsiteX6" fmla="*/ 10868739 w 11026627"/>
              <a:gd name="connsiteY6" fmla="*/ 414557 h 4914115"/>
              <a:gd name="connsiteX7" fmla="*/ 757788 w 11026627"/>
              <a:gd name="connsiteY7" fmla="*/ 109758 h 4914115"/>
              <a:gd name="connsiteX8" fmla="*/ 726257 w 11026627"/>
              <a:gd name="connsiteY8" fmla="*/ 940076 h 4914115"/>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8" fmla="*/ 247743 w 10268839"/>
              <a:gd name="connsiteY8" fmla="*/ 2358297 h 4914115"/>
              <a:gd name="connsiteX0" fmla="*/ 247743 w 10268303"/>
              <a:gd name="connsiteY0" fmla="*/ 2358297 h 4914115"/>
              <a:gd name="connsiteX1" fmla="*/ 541658 w 10268303"/>
              <a:gd name="connsiteY1" fmla="*/ 2704462 h 4914115"/>
              <a:gd name="connsiteX2" fmla="*/ 1834881 w 10268303"/>
              <a:gd name="connsiteY2" fmla="*/ 3246571 h 4914115"/>
              <a:gd name="connsiteX3" fmla="*/ 5427166 w 10268303"/>
              <a:gd name="connsiteY3" fmla="*/ 3494765 h 4914115"/>
              <a:gd name="connsiteX4" fmla="*/ 9221926 w 10268303"/>
              <a:gd name="connsiteY4" fmla="*/ 4853302 h 4914115"/>
              <a:gd name="connsiteX5" fmla="*/ 10216054 w 10268303"/>
              <a:gd name="connsiteY5" fmla="*/ 4597675 h 4914115"/>
              <a:gd name="connsiteX6" fmla="*/ 10110951 w 10268303"/>
              <a:gd name="connsiteY6" fmla="*/ 414557 h 4914115"/>
              <a:gd name="connsiteX7" fmla="*/ 0 w 10268303"/>
              <a:gd name="connsiteY7" fmla="*/ 109758 h 4914115"/>
              <a:gd name="connsiteX8" fmla="*/ 247743 w 10268303"/>
              <a:gd name="connsiteY8" fmla="*/ 2358297 h 4914115"/>
              <a:gd name="connsiteX0" fmla="*/ 247743 w 10268303"/>
              <a:gd name="connsiteY0" fmla="*/ 2358297 h 4914115"/>
              <a:gd name="connsiteX1" fmla="*/ 541658 w 10268303"/>
              <a:gd name="connsiteY1" fmla="*/ 2704462 h 4914115"/>
              <a:gd name="connsiteX2" fmla="*/ 1834881 w 10268303"/>
              <a:gd name="connsiteY2" fmla="*/ 3246571 h 4914115"/>
              <a:gd name="connsiteX3" fmla="*/ 5427166 w 10268303"/>
              <a:gd name="connsiteY3" fmla="*/ 3494765 h 4914115"/>
              <a:gd name="connsiteX4" fmla="*/ 9221926 w 10268303"/>
              <a:gd name="connsiteY4" fmla="*/ 4853302 h 4914115"/>
              <a:gd name="connsiteX5" fmla="*/ 10216054 w 10268303"/>
              <a:gd name="connsiteY5" fmla="*/ 4597675 h 4914115"/>
              <a:gd name="connsiteX6" fmla="*/ 10110951 w 10268303"/>
              <a:gd name="connsiteY6" fmla="*/ 414557 h 4914115"/>
              <a:gd name="connsiteX7" fmla="*/ 0 w 10268303"/>
              <a:gd name="connsiteY7" fmla="*/ 109758 h 4914115"/>
              <a:gd name="connsiteX8" fmla="*/ 247743 w 10268303"/>
              <a:gd name="connsiteY8" fmla="*/ 2358297 h 4914115"/>
              <a:gd name="connsiteX0" fmla="*/ 247743 w 10268303"/>
              <a:gd name="connsiteY0" fmla="*/ 2248539 h 4804357"/>
              <a:gd name="connsiteX1" fmla="*/ 541658 w 10268303"/>
              <a:gd name="connsiteY1" fmla="*/ 2594704 h 4804357"/>
              <a:gd name="connsiteX2" fmla="*/ 1834881 w 10268303"/>
              <a:gd name="connsiteY2" fmla="*/ 3136813 h 4804357"/>
              <a:gd name="connsiteX3" fmla="*/ 5427166 w 10268303"/>
              <a:gd name="connsiteY3" fmla="*/ 3385007 h 4804357"/>
              <a:gd name="connsiteX4" fmla="*/ 9221926 w 10268303"/>
              <a:gd name="connsiteY4" fmla="*/ 4743544 h 4804357"/>
              <a:gd name="connsiteX5" fmla="*/ 10216054 w 10268303"/>
              <a:gd name="connsiteY5" fmla="*/ 4487917 h 4804357"/>
              <a:gd name="connsiteX6" fmla="*/ 10110951 w 10268303"/>
              <a:gd name="connsiteY6" fmla="*/ 304799 h 4804357"/>
              <a:gd name="connsiteX7" fmla="*/ 0 w 10268303"/>
              <a:gd name="connsiteY7" fmla="*/ 0 h 4804357"/>
              <a:gd name="connsiteX8" fmla="*/ 247743 w 10268303"/>
              <a:gd name="connsiteY8" fmla="*/ 2248539 h 4804357"/>
              <a:gd name="connsiteX0" fmla="*/ 247743 w 10268904"/>
              <a:gd name="connsiteY0" fmla="*/ 2248539 h 4804357"/>
              <a:gd name="connsiteX1" fmla="*/ 541658 w 10268904"/>
              <a:gd name="connsiteY1" fmla="*/ 2594704 h 4804357"/>
              <a:gd name="connsiteX2" fmla="*/ 1834881 w 10268904"/>
              <a:gd name="connsiteY2" fmla="*/ 3136813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1834881 w 10268904"/>
              <a:gd name="connsiteY2" fmla="*/ 3136813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1834881 w 10268904"/>
              <a:gd name="connsiteY2" fmla="*/ 3136813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1914 w 10268904"/>
              <a:gd name="connsiteY3" fmla="*/ 3488246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1914 w 10268904"/>
              <a:gd name="connsiteY3" fmla="*/ 3488246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1914 w 10268904"/>
              <a:gd name="connsiteY3" fmla="*/ 3488246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9288 w 10268904"/>
              <a:gd name="connsiteY3" fmla="*/ 3399755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9288 w 10268904"/>
              <a:gd name="connsiteY3" fmla="*/ 3399755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537778 w 10268904"/>
              <a:gd name="connsiteY3" fmla="*/ 3436626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545152 w 10268904"/>
              <a:gd name="connsiteY3" fmla="*/ 3407129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570912"/>
              <a:gd name="connsiteX1" fmla="*/ 880871 w 10268904"/>
              <a:gd name="connsiteY1" fmla="*/ 2749562 h 4570912"/>
              <a:gd name="connsiteX2" fmla="*/ 2638668 w 10268904"/>
              <a:gd name="connsiteY2" fmla="*/ 3122064 h 4570912"/>
              <a:gd name="connsiteX3" fmla="*/ 5545152 w 10268904"/>
              <a:gd name="connsiteY3" fmla="*/ 3407129 h 4570912"/>
              <a:gd name="connsiteX4" fmla="*/ 9148184 w 10268904"/>
              <a:gd name="connsiteY4" fmla="*/ 4463325 h 4570912"/>
              <a:gd name="connsiteX5" fmla="*/ 10216054 w 10268904"/>
              <a:gd name="connsiteY5" fmla="*/ 4487917 h 4570912"/>
              <a:gd name="connsiteX6" fmla="*/ 10110951 w 10268904"/>
              <a:gd name="connsiteY6" fmla="*/ 304799 h 4570912"/>
              <a:gd name="connsiteX7" fmla="*/ 0 w 10268904"/>
              <a:gd name="connsiteY7" fmla="*/ 0 h 4570912"/>
              <a:gd name="connsiteX8" fmla="*/ 247743 w 10268904"/>
              <a:gd name="connsiteY8" fmla="*/ 2248539 h 4570912"/>
              <a:gd name="connsiteX0" fmla="*/ 247743 w 10268904"/>
              <a:gd name="connsiteY0" fmla="*/ 2248539 h 4570912"/>
              <a:gd name="connsiteX1" fmla="*/ 880871 w 10268904"/>
              <a:gd name="connsiteY1" fmla="*/ 2749562 h 4570912"/>
              <a:gd name="connsiteX2" fmla="*/ 2638668 w 10268904"/>
              <a:gd name="connsiteY2" fmla="*/ 3122064 h 4570912"/>
              <a:gd name="connsiteX3" fmla="*/ 5545152 w 10268904"/>
              <a:gd name="connsiteY3" fmla="*/ 3407129 h 4570912"/>
              <a:gd name="connsiteX4" fmla="*/ 9148184 w 10268904"/>
              <a:gd name="connsiteY4" fmla="*/ 4463325 h 4570912"/>
              <a:gd name="connsiteX5" fmla="*/ 10216054 w 10268904"/>
              <a:gd name="connsiteY5" fmla="*/ 4487917 h 4570912"/>
              <a:gd name="connsiteX6" fmla="*/ 10110951 w 10268904"/>
              <a:gd name="connsiteY6" fmla="*/ 304799 h 4570912"/>
              <a:gd name="connsiteX7" fmla="*/ 0 w 10268904"/>
              <a:gd name="connsiteY7" fmla="*/ 0 h 4570912"/>
              <a:gd name="connsiteX8" fmla="*/ 247743 w 10268904"/>
              <a:gd name="connsiteY8" fmla="*/ 2248539 h 4570912"/>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8904" h="4487917">
                <a:moveTo>
                  <a:pt x="247743" y="2248539"/>
                </a:moveTo>
                <a:cubicBezTo>
                  <a:pt x="262439" y="2347598"/>
                  <a:pt x="482384" y="2603975"/>
                  <a:pt x="880871" y="2749562"/>
                </a:cubicBezTo>
                <a:cubicBezTo>
                  <a:pt x="1279359" y="2895150"/>
                  <a:pt x="1861288" y="3012470"/>
                  <a:pt x="2638668" y="3122064"/>
                </a:cubicBezTo>
                <a:cubicBezTo>
                  <a:pt x="3416048" y="3231658"/>
                  <a:pt x="4460233" y="3183586"/>
                  <a:pt x="5545152" y="3407129"/>
                </a:cubicBezTo>
                <a:cubicBezTo>
                  <a:pt x="6630071" y="3630672"/>
                  <a:pt x="8703737" y="4506747"/>
                  <a:pt x="9148184" y="4463325"/>
                </a:cubicBezTo>
                <a:cubicBezTo>
                  <a:pt x="9592631" y="4419903"/>
                  <a:pt x="9860097" y="4479720"/>
                  <a:pt x="10216054" y="4487917"/>
                </a:cubicBezTo>
                <a:cubicBezTo>
                  <a:pt x="10378239" y="4447064"/>
                  <a:pt x="10115842" y="305001"/>
                  <a:pt x="10110951" y="304799"/>
                </a:cubicBezTo>
                <a:cubicBezTo>
                  <a:pt x="9094951" y="262758"/>
                  <a:pt x="0" y="8759"/>
                  <a:pt x="0" y="0"/>
                </a:cubicBezTo>
                <a:lnTo>
                  <a:pt x="247743" y="2248539"/>
                </a:lnTo>
                <a:close/>
              </a:path>
            </a:pathLst>
          </a:cu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Multiply 14"/>
          <p:cNvSpPr/>
          <p:nvPr/>
        </p:nvSpPr>
        <p:spPr>
          <a:xfrm>
            <a:off x="4433485" y="3094880"/>
            <a:ext cx="163286" cy="163286"/>
          </a:xfrm>
          <a:prstGeom prst="mathMultiply">
            <a:avLst/>
          </a:prstGeom>
          <a:ln w="12700">
            <a:solidFill>
              <a:srgbClr val="000000"/>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07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childTnLst>
                          </p:cTn>
                        </p:par>
                        <p:par>
                          <p:cTn id="11" fill="hold">
                            <p:stCondLst>
                              <p:cond delay="500"/>
                            </p:stCondLst>
                            <p:childTnLst>
                              <p:par>
                                <p:cTn id="12" presetID="18" presetClass="entr" presetSubtype="6"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strips(downRight)">
                                      <p:cBhvr>
                                        <p:cTn id="14" dur="500"/>
                                        <p:tgtEl>
                                          <p:spTgt spid="27"/>
                                        </p:tgtEl>
                                      </p:cBhvr>
                                    </p:animEffect>
                                  </p:childTnLst>
                                </p:cTn>
                              </p:par>
                              <p:par>
                                <p:cTn id="15" presetID="18" presetClass="entr" presetSubtype="6"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strips(downRight)">
                                      <p:cBhvr>
                                        <p:cTn id="17" dur="500"/>
                                        <p:tgtEl>
                                          <p:spTgt spid="23"/>
                                        </p:tgtEl>
                                      </p:cBhvr>
                                    </p:animEffect>
                                  </p:childTnLst>
                                </p:cTn>
                              </p:par>
                              <p:par>
                                <p:cTn id="18" presetID="18" presetClass="entr" presetSubtype="6"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strips(downRight)">
                                      <p:cBhvr>
                                        <p:cTn id="2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3" grpId="0" animBg="1"/>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4708" b="100000" l="0" r="100000">
                        <a14:foregroundMark x1="15130" y1="45364" x2="15130" y2="45364"/>
                        <a14:foregroundMark x1="5043" y1="53638" x2="5043" y2="53638"/>
                        <a14:foregroundMark x1="2435" y1="72896" x2="2435" y2="72896"/>
                        <a14:foregroundMark x1="43130" y1="72183" x2="43130" y2="72183"/>
                        <a14:foregroundMark x1="52783" y1="94437" x2="52783" y2="94437"/>
                        <a14:foregroundMark x1="5565" y1="65335" x2="5565" y2="65335"/>
                        <a14:foregroundMark x1="80348" y1="14836" x2="80348" y2="14836"/>
                        <a14:foregroundMark x1="76261" y1="4850" x2="76261" y2="4850"/>
                        <a14:foregroundMark x1="93652" y1="19116" x2="93652" y2="19116"/>
                        <a14:backgroundMark x1="7565" y1="21541" x2="7565" y2="21541"/>
                      </a14:backgroundRemoval>
                    </a14:imgEffect>
                  </a14:imgLayer>
                </a14:imgProps>
              </a:ext>
              <a:ext uri="{28A0092B-C50C-407E-A947-70E740481C1C}">
                <a14:useLocalDpi xmlns:a14="http://schemas.microsoft.com/office/drawing/2010/main" val="0"/>
              </a:ext>
            </a:extLst>
          </a:blip>
          <a:stretch>
            <a:fillRect/>
          </a:stretch>
        </p:blipFill>
        <p:spPr>
          <a:xfrm>
            <a:off x="1547664" y="1585470"/>
            <a:ext cx="6048672" cy="3687060"/>
          </a:xfrm>
          <a:prstGeom prst="rect">
            <a:avLst/>
          </a:prstGeom>
        </p:spPr>
      </p:pic>
      <p:cxnSp>
        <p:nvCxnSpPr>
          <p:cNvPr id="9" name="Straight Arrow Connector 8"/>
          <p:cNvCxnSpPr/>
          <p:nvPr/>
        </p:nvCxnSpPr>
        <p:spPr bwMode="auto">
          <a:xfrm flipH="1" flipV="1">
            <a:off x="3851920" y="1916832"/>
            <a:ext cx="504056" cy="288032"/>
          </a:xfrm>
          <a:prstGeom prst="straightConnector1">
            <a:avLst/>
          </a:prstGeom>
          <a:solidFill>
            <a:schemeClr val="accent1"/>
          </a:solidFill>
          <a:ln w="381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 name="Straight Arrow Connector 9"/>
          <p:cNvCxnSpPr/>
          <p:nvPr/>
        </p:nvCxnSpPr>
        <p:spPr bwMode="auto">
          <a:xfrm flipV="1">
            <a:off x="6084168" y="2852936"/>
            <a:ext cx="288032" cy="576064"/>
          </a:xfrm>
          <a:prstGeom prst="straightConnector1">
            <a:avLst/>
          </a:prstGeom>
          <a:solidFill>
            <a:schemeClr val="accent1"/>
          </a:solidFill>
          <a:ln w="381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 name="Straight Arrow Connector 10"/>
          <p:cNvCxnSpPr/>
          <p:nvPr/>
        </p:nvCxnSpPr>
        <p:spPr bwMode="auto">
          <a:xfrm>
            <a:off x="5508105" y="4581128"/>
            <a:ext cx="260929" cy="216024"/>
          </a:xfrm>
          <a:prstGeom prst="straightConnector1">
            <a:avLst/>
          </a:prstGeom>
          <a:solidFill>
            <a:schemeClr val="accent1"/>
          </a:solidFill>
          <a:ln w="381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2" name="Straight Arrow Connector 11"/>
          <p:cNvCxnSpPr/>
          <p:nvPr/>
        </p:nvCxnSpPr>
        <p:spPr bwMode="auto">
          <a:xfrm>
            <a:off x="7380312" y="3861048"/>
            <a:ext cx="648072" cy="0"/>
          </a:xfrm>
          <a:prstGeom prst="straightConnector1">
            <a:avLst/>
          </a:prstGeom>
          <a:solidFill>
            <a:schemeClr val="accent1"/>
          </a:solidFill>
          <a:ln w="381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Straight Arrow Connector 15"/>
          <p:cNvCxnSpPr/>
          <p:nvPr/>
        </p:nvCxnSpPr>
        <p:spPr bwMode="auto">
          <a:xfrm flipH="1">
            <a:off x="971600" y="4365104"/>
            <a:ext cx="648072" cy="72008"/>
          </a:xfrm>
          <a:prstGeom prst="straightConnector1">
            <a:avLst/>
          </a:prstGeom>
          <a:solidFill>
            <a:schemeClr val="accent1"/>
          </a:solidFill>
          <a:ln w="381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9" name="Straight Arrow Connector 18"/>
          <p:cNvCxnSpPr/>
          <p:nvPr/>
        </p:nvCxnSpPr>
        <p:spPr bwMode="auto">
          <a:xfrm flipH="1" flipV="1">
            <a:off x="2123728" y="2852936"/>
            <a:ext cx="106152" cy="540060"/>
          </a:xfrm>
          <a:prstGeom prst="straightConnector1">
            <a:avLst/>
          </a:prstGeom>
          <a:solidFill>
            <a:schemeClr val="accent1"/>
          </a:solidFill>
          <a:ln w="381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1" name="Straight Arrow Connector 20"/>
          <p:cNvCxnSpPr/>
          <p:nvPr/>
        </p:nvCxnSpPr>
        <p:spPr bwMode="auto">
          <a:xfrm flipV="1">
            <a:off x="6012160" y="2060849"/>
            <a:ext cx="504056" cy="200769"/>
          </a:xfrm>
          <a:prstGeom prst="straightConnector1">
            <a:avLst/>
          </a:prstGeom>
          <a:solidFill>
            <a:schemeClr val="accent1"/>
          </a:solidFill>
          <a:ln w="381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 name="Straight Arrow Connector 21"/>
          <p:cNvCxnSpPr/>
          <p:nvPr/>
        </p:nvCxnSpPr>
        <p:spPr bwMode="auto">
          <a:xfrm>
            <a:off x="7236296" y="2636912"/>
            <a:ext cx="468052" cy="0"/>
          </a:xfrm>
          <a:prstGeom prst="straightConnector1">
            <a:avLst/>
          </a:prstGeom>
          <a:solidFill>
            <a:schemeClr val="accent1"/>
          </a:solidFill>
          <a:ln w="381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3" name="Straight Arrow Connector 22"/>
          <p:cNvCxnSpPr/>
          <p:nvPr/>
        </p:nvCxnSpPr>
        <p:spPr bwMode="auto">
          <a:xfrm flipH="1">
            <a:off x="3581400" y="4631804"/>
            <a:ext cx="422" cy="321196"/>
          </a:xfrm>
          <a:prstGeom prst="straightConnector1">
            <a:avLst/>
          </a:prstGeom>
          <a:solidFill>
            <a:schemeClr val="accent1"/>
          </a:solidFill>
          <a:ln w="381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4" name="Straight Arrow Connector 23"/>
          <p:cNvCxnSpPr/>
          <p:nvPr/>
        </p:nvCxnSpPr>
        <p:spPr bwMode="auto">
          <a:xfrm flipH="1">
            <a:off x="4410075" y="4688954"/>
            <a:ext cx="422" cy="321196"/>
          </a:xfrm>
          <a:prstGeom prst="straightConnector1">
            <a:avLst/>
          </a:prstGeom>
          <a:solidFill>
            <a:schemeClr val="accent1"/>
          </a:solidFill>
          <a:ln w="381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5" name="Straight Arrow Connector 24"/>
          <p:cNvCxnSpPr/>
          <p:nvPr/>
        </p:nvCxnSpPr>
        <p:spPr bwMode="auto">
          <a:xfrm flipH="1">
            <a:off x="2362200" y="4736579"/>
            <a:ext cx="422" cy="321196"/>
          </a:xfrm>
          <a:prstGeom prst="straightConnector1">
            <a:avLst/>
          </a:prstGeom>
          <a:solidFill>
            <a:schemeClr val="accent1"/>
          </a:solidFill>
          <a:ln w="381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14" name="Group 13"/>
          <p:cNvGrpSpPr/>
          <p:nvPr/>
        </p:nvGrpSpPr>
        <p:grpSpPr>
          <a:xfrm>
            <a:off x="0" y="481021"/>
            <a:ext cx="9144000" cy="605175"/>
            <a:chOff x="0" y="481021"/>
            <a:chExt cx="9144000" cy="605175"/>
          </a:xfrm>
        </p:grpSpPr>
        <p:sp>
          <p:nvSpPr>
            <p:cNvPr id="15" name="Rectangle 14"/>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2"/>
            <p:cNvPicPr>
              <a:picLocks noChangeAspect="1" noChangeArrowheads="1"/>
            </p:cNvPicPr>
            <p:nvPr/>
          </p:nvPicPr>
          <p:blipFill>
            <a:blip r:embed="rId5" cstate="print"/>
            <a:srcRect/>
            <a:stretch>
              <a:fillRect/>
            </a:stretch>
          </p:blipFill>
          <p:spPr bwMode="auto">
            <a:xfrm>
              <a:off x="1143000" y="486590"/>
              <a:ext cx="8001000" cy="152399"/>
            </a:xfrm>
            <a:prstGeom prst="rect">
              <a:avLst/>
            </a:prstGeom>
            <a:noFill/>
            <a:ln w="9525">
              <a:noFill/>
              <a:miter lim="800000"/>
              <a:headEnd/>
              <a:tailEnd/>
            </a:ln>
          </p:spPr>
        </p:pic>
      </p:grpSp>
      <p:sp>
        <p:nvSpPr>
          <p:cNvPr id="18" name="Subtitle 2"/>
          <p:cNvSpPr txBox="1">
            <a:spLocks/>
          </p:cNvSpPr>
          <p:nvPr/>
        </p:nvSpPr>
        <p:spPr>
          <a:xfrm>
            <a:off x="280088" y="790299"/>
            <a:ext cx="8697681" cy="62589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Recorded </a:t>
            </a:r>
            <a:r>
              <a:rPr lang="en-US" sz="2500" dirty="0">
                <a:solidFill>
                  <a:srgbClr val="00BEFF"/>
                </a:solidFill>
                <a:latin typeface="Oswald Light"/>
                <a:cs typeface="Oswald Light"/>
              </a:rPr>
              <a:t>Measurements</a:t>
            </a:r>
            <a:endParaRPr lang="en-US" sz="2500" b="1" dirty="0">
              <a:solidFill>
                <a:srgbClr val="00BEFF"/>
              </a:solidFill>
              <a:latin typeface="Oswald Light"/>
              <a:cs typeface="Oswald Light"/>
            </a:endParaRPr>
          </a:p>
        </p:txBody>
      </p:sp>
    </p:spTree>
    <p:extLst>
      <p:ext uri="{BB962C8B-B14F-4D97-AF65-F5344CB8AC3E}">
        <p14:creationId xmlns:p14="http://schemas.microsoft.com/office/powerpoint/2010/main" val="1475684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20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20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2000"/>
                                        <p:tgtEl>
                                          <p:spTgt spid="23"/>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20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2000"/>
                                        <p:tgtEl>
                                          <p:spTgt spid="21"/>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20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20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0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2000"/>
                                        <p:tgtEl>
                                          <p:spTgt spid="11"/>
                                        </p:tgtEl>
                                      </p:cBhvr>
                                    </p:animEffect>
                                  </p:childTnLst>
                                </p:cTn>
                              </p:par>
                              <p:par>
                                <p:cTn id="35" presetID="10"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481021"/>
            <a:ext cx="9144000" cy="605175"/>
            <a:chOff x="0" y="481021"/>
            <a:chExt cx="9144000" cy="605175"/>
          </a:xfrm>
        </p:grpSpPr>
        <p:sp>
          <p:nvSpPr>
            <p:cNvPr id="15" name="Rectangle 14"/>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2"/>
            <p:cNvPicPr>
              <a:picLocks noChangeAspect="1" noChangeArrowheads="1"/>
            </p:cNvPicPr>
            <p:nvPr/>
          </p:nvPicPr>
          <p:blipFill>
            <a:blip r:embed="rId3" cstate="print"/>
            <a:srcRect/>
            <a:stretch>
              <a:fillRect/>
            </a:stretch>
          </p:blipFill>
          <p:spPr bwMode="auto">
            <a:xfrm>
              <a:off x="1143000" y="486590"/>
              <a:ext cx="8001000" cy="152399"/>
            </a:xfrm>
            <a:prstGeom prst="rect">
              <a:avLst/>
            </a:prstGeom>
            <a:noFill/>
            <a:ln w="9525">
              <a:noFill/>
              <a:miter lim="800000"/>
              <a:headEnd/>
              <a:tailEnd/>
            </a:ln>
          </p:spPr>
        </p:pic>
      </p:grpSp>
      <p:sp>
        <p:nvSpPr>
          <p:cNvPr id="18" name="Subtitle 2"/>
          <p:cNvSpPr txBox="1">
            <a:spLocks/>
          </p:cNvSpPr>
          <p:nvPr/>
        </p:nvSpPr>
        <p:spPr>
          <a:xfrm>
            <a:off x="280088" y="790299"/>
            <a:ext cx="8697681" cy="62589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Recorded </a:t>
            </a:r>
            <a:r>
              <a:rPr lang="en-US" sz="2500" dirty="0">
                <a:solidFill>
                  <a:srgbClr val="00BEFF"/>
                </a:solidFill>
                <a:latin typeface="Oswald Light"/>
                <a:cs typeface="Oswald Light"/>
              </a:rPr>
              <a:t>Measurements</a:t>
            </a:r>
            <a:endParaRPr lang="en-US" sz="2500" b="1" dirty="0">
              <a:solidFill>
                <a:srgbClr val="00BEFF"/>
              </a:solidFill>
              <a:latin typeface="Oswald Light"/>
              <a:cs typeface="Oswald Light"/>
            </a:endParaRPr>
          </a:p>
        </p:txBody>
      </p:sp>
      <p:sp>
        <p:nvSpPr>
          <p:cNvPr id="20" name="Orange Rectangle"/>
          <p:cNvSpPr/>
          <p:nvPr/>
        </p:nvSpPr>
        <p:spPr>
          <a:xfrm>
            <a:off x="970594" y="1610104"/>
            <a:ext cx="4172906" cy="36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26" name="Glar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0914" y="1930018"/>
            <a:ext cx="5774762" cy="4192477"/>
          </a:xfrm>
          <a:prstGeom prst="rect">
            <a:avLst/>
          </a:prstGeom>
        </p:spPr>
      </p:pic>
      <p:sp>
        <p:nvSpPr>
          <p:cNvPr id="27" name="Slide Title"/>
          <p:cNvSpPr txBox="1">
            <a:spLocks/>
          </p:cNvSpPr>
          <p:nvPr/>
        </p:nvSpPr>
        <p:spPr>
          <a:xfrm>
            <a:off x="838200" y="1329487"/>
            <a:ext cx="7834659"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chemeClr val="tx1"/>
                </a:solidFill>
                <a:latin typeface="Oswald" panose="02000506000000020004" pitchFamily="2"/>
                <a:cs typeface="Oswald Regular"/>
              </a:rPr>
              <a:t>Verifying</a:t>
            </a:r>
            <a:r>
              <a:rPr lang="en-US" sz="2500" dirty="0">
                <a:solidFill>
                  <a:srgbClr val="FFFFFF"/>
                </a:solidFill>
                <a:latin typeface="Oswald Regular"/>
                <a:cs typeface="Oswald Regular"/>
              </a:rPr>
              <a:t> </a:t>
            </a:r>
            <a:r>
              <a:rPr lang="en-US" sz="2500" b="1" dirty="0">
                <a:solidFill>
                  <a:schemeClr val="accent5"/>
                </a:solidFill>
                <a:latin typeface="Oswald Light" panose="02000303000000000000" pitchFamily="2" charset="0"/>
                <a:cs typeface="Oswald Regular"/>
              </a:rPr>
              <a:t>Surface </a:t>
            </a:r>
            <a:r>
              <a:rPr lang="en-US" sz="2500" b="1" dirty="0" err="1">
                <a:solidFill>
                  <a:schemeClr val="accent5"/>
                </a:solidFill>
                <a:latin typeface="Oswald Light" panose="02000303000000000000" pitchFamily="2" charset="0"/>
                <a:cs typeface="Oswald Regular"/>
              </a:rPr>
              <a:t>Normals</a:t>
            </a:r>
            <a:endParaRPr lang="en-US" sz="2500" b="1" dirty="0">
              <a:solidFill>
                <a:schemeClr val="accent5"/>
              </a:solidFill>
              <a:latin typeface="Oswald Light" panose="02000303000000000000" pitchFamily="2" charset="0"/>
              <a:cs typeface="Oswald Light"/>
            </a:endParaRPr>
          </a:p>
        </p:txBody>
      </p:sp>
      <p:pic>
        <p:nvPicPr>
          <p:cNvPr id="28" name="Monitor_Backgroun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9761" y="1893169"/>
            <a:ext cx="5827554" cy="4230804"/>
          </a:xfrm>
          <a:prstGeom prst="rect">
            <a:avLst/>
          </a:prstGeo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5159" y="2143942"/>
            <a:ext cx="5393253" cy="3128554"/>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49146" y="2842383"/>
            <a:ext cx="4004501" cy="2086261"/>
          </a:xfrm>
          <a:prstGeom prst="rect">
            <a:avLst/>
          </a:prstGeom>
        </p:spPr>
      </p:pic>
      <p:pic>
        <p:nvPicPr>
          <p:cNvPr id="31" name="Glar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0914" y="1930018"/>
            <a:ext cx="5774762" cy="4192477"/>
          </a:xfrm>
          <a:prstGeom prst="rect">
            <a:avLst/>
          </a:prstGeom>
        </p:spPr>
      </p:pic>
      <p:grpSp>
        <p:nvGrpSpPr>
          <p:cNvPr id="32" name="Group 31"/>
          <p:cNvGrpSpPr/>
          <p:nvPr/>
        </p:nvGrpSpPr>
        <p:grpSpPr>
          <a:xfrm>
            <a:off x="4630783" y="2561954"/>
            <a:ext cx="884218" cy="412925"/>
            <a:chOff x="4630783" y="1704703"/>
            <a:chExt cx="884218" cy="412925"/>
          </a:xfrm>
        </p:grpSpPr>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6401" y="1831878"/>
              <a:ext cx="228600" cy="285750"/>
            </a:xfrm>
            <a:prstGeom prst="rect">
              <a:avLst/>
            </a:prstGeom>
            <a:ln w="12700">
              <a:solidFill>
                <a:schemeClr val="tx1">
                  <a:lumMod val="50000"/>
                </a:schemeClr>
              </a:solidFill>
            </a:ln>
          </p:spPr>
        </p:pic>
        <p:cxnSp>
          <p:nvCxnSpPr>
            <p:cNvPr id="34" name="Straight Arrow Connector 33"/>
            <p:cNvCxnSpPr/>
            <p:nvPr/>
          </p:nvCxnSpPr>
          <p:spPr>
            <a:xfrm>
              <a:off x="4630783" y="1704703"/>
              <a:ext cx="567039" cy="218174"/>
            </a:xfrm>
            <a:prstGeom prst="straightConnector1">
              <a:avLst/>
            </a:prstGeom>
            <a:ln w="12700" cmpd="sng">
              <a:solidFill>
                <a:srgbClr val="003876"/>
              </a:solidFill>
              <a:headEnd type="oval" w="med" len="med"/>
              <a:tailEnd type="oval" w="med" len="med"/>
            </a:ln>
            <a:effectLst/>
          </p:spPr>
          <p:style>
            <a:lnRef idx="2">
              <a:schemeClr val="accent1"/>
            </a:lnRef>
            <a:fillRef idx="0">
              <a:schemeClr val="accent1"/>
            </a:fillRef>
            <a:effectRef idx="1">
              <a:schemeClr val="accent1"/>
            </a:effectRef>
            <a:fontRef idx="minor">
              <a:schemeClr val="tx1"/>
            </a:fontRef>
          </p:style>
        </p:cxnSp>
      </p:grpSp>
      <p:pic>
        <p:nvPicPr>
          <p:cNvPr id="2050" name="Picture 2" descr="C:\Users\Jeremy\AppData\Local\Temp\SNAGHTML7c3516.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5085" y="2438400"/>
            <a:ext cx="2214061" cy="4011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82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Right)">
                                      <p:cBhvr>
                                        <p:cTn id="7" dur="500"/>
                                        <p:tgtEl>
                                          <p:spTgt spid="32"/>
                                        </p:tgtEl>
                                      </p:cBhvr>
                                    </p:animEffect>
                                  </p:childTnLst>
                                </p:cTn>
                              </p:par>
                            </p:childTnLst>
                          </p:cTn>
                        </p:par>
                        <p:par>
                          <p:cTn id="8" fill="hold">
                            <p:stCondLst>
                              <p:cond delay="500"/>
                            </p:stCondLst>
                            <p:childTnLst>
                              <p:par>
                                <p:cTn id="9" presetID="18" presetClass="entr" presetSubtype="12"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strips(downLeft)">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wipe(up)">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Monitor_Backgrou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9761" y="1893169"/>
            <a:ext cx="5827554" cy="423080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8627" y="2137410"/>
            <a:ext cx="5390674" cy="3127058"/>
          </a:xfrm>
          <a:prstGeom prst="rect">
            <a:avLst/>
          </a:prstGeom>
        </p:spPr>
      </p:pic>
      <p:pic>
        <p:nvPicPr>
          <p:cNvPr id="12" name="Glar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0914" y="1930018"/>
            <a:ext cx="5774762" cy="4192477"/>
          </a:xfrm>
          <a:prstGeom prst="rect">
            <a:avLst/>
          </a:prstGeom>
        </p:spPr>
      </p:pic>
      <p:grpSp>
        <p:nvGrpSpPr>
          <p:cNvPr id="16" name="Group 15"/>
          <p:cNvGrpSpPr/>
          <p:nvPr/>
        </p:nvGrpSpPr>
        <p:grpSpPr>
          <a:xfrm>
            <a:off x="0" y="481021"/>
            <a:ext cx="9144000" cy="605175"/>
            <a:chOff x="0" y="481021"/>
            <a:chExt cx="9144000" cy="605175"/>
          </a:xfrm>
        </p:grpSpPr>
        <p:sp>
          <p:nvSpPr>
            <p:cNvPr id="21" name="Rectangle 20"/>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
            <p:cNvPicPr>
              <a:picLocks noChangeAspect="1" noChangeArrowheads="1"/>
            </p:cNvPicPr>
            <p:nvPr/>
          </p:nvPicPr>
          <p:blipFill>
            <a:blip r:embed="rId6" cstate="print"/>
            <a:srcRect/>
            <a:stretch>
              <a:fillRect/>
            </a:stretch>
          </p:blipFill>
          <p:spPr bwMode="auto">
            <a:xfrm>
              <a:off x="1143000" y="486590"/>
              <a:ext cx="8001000" cy="152399"/>
            </a:xfrm>
            <a:prstGeom prst="rect">
              <a:avLst/>
            </a:prstGeom>
            <a:noFill/>
            <a:ln w="9525">
              <a:noFill/>
              <a:miter lim="800000"/>
              <a:headEnd/>
              <a:tailEnd/>
            </a:ln>
          </p:spPr>
        </p:pic>
      </p:grpSp>
      <p:sp>
        <p:nvSpPr>
          <p:cNvPr id="23" name="Subtitle 2"/>
          <p:cNvSpPr txBox="1">
            <a:spLocks/>
          </p:cNvSpPr>
          <p:nvPr/>
        </p:nvSpPr>
        <p:spPr>
          <a:xfrm>
            <a:off x="280088" y="790299"/>
            <a:ext cx="8697681" cy="62589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Recorded </a:t>
            </a:r>
            <a:r>
              <a:rPr lang="en-US" sz="2500" dirty="0">
                <a:solidFill>
                  <a:srgbClr val="00BEFF"/>
                </a:solidFill>
                <a:latin typeface="Oswald Light"/>
                <a:cs typeface="Oswald Light"/>
              </a:rPr>
              <a:t>Measurements</a:t>
            </a:r>
            <a:endParaRPr lang="en-US" sz="2500" b="1" dirty="0">
              <a:solidFill>
                <a:srgbClr val="00BEFF"/>
              </a:solidFill>
              <a:latin typeface="Oswald Light"/>
              <a:cs typeface="Oswald Light"/>
            </a:endParaRPr>
          </a:p>
        </p:txBody>
      </p:sp>
      <p:sp>
        <p:nvSpPr>
          <p:cNvPr id="24" name="Orange Rectangle"/>
          <p:cNvSpPr/>
          <p:nvPr/>
        </p:nvSpPr>
        <p:spPr>
          <a:xfrm>
            <a:off x="970594" y="1610104"/>
            <a:ext cx="4172906" cy="36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5" name="Slide Title"/>
          <p:cNvSpPr txBox="1">
            <a:spLocks/>
          </p:cNvSpPr>
          <p:nvPr/>
        </p:nvSpPr>
        <p:spPr>
          <a:xfrm>
            <a:off x="838200" y="1329487"/>
            <a:ext cx="7834659"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chemeClr val="tx1"/>
                </a:solidFill>
                <a:latin typeface="Oswald" panose="02000506000000020004" pitchFamily="2"/>
                <a:cs typeface="Oswald Regular"/>
              </a:rPr>
              <a:t>Verifying</a:t>
            </a:r>
            <a:r>
              <a:rPr lang="en-US" sz="2500" dirty="0">
                <a:solidFill>
                  <a:srgbClr val="FFFFFF"/>
                </a:solidFill>
                <a:latin typeface="Oswald Regular"/>
                <a:cs typeface="Oswald Regular"/>
              </a:rPr>
              <a:t> </a:t>
            </a:r>
            <a:r>
              <a:rPr lang="en-US" sz="2500" b="1" dirty="0">
                <a:solidFill>
                  <a:schemeClr val="accent5"/>
                </a:solidFill>
                <a:latin typeface="Oswald Light" panose="02000303000000000000" pitchFamily="2" charset="0"/>
                <a:cs typeface="Oswald Regular"/>
              </a:rPr>
              <a:t>Surface </a:t>
            </a:r>
            <a:r>
              <a:rPr lang="en-US" sz="2500" b="1" dirty="0" err="1">
                <a:solidFill>
                  <a:schemeClr val="accent5"/>
                </a:solidFill>
                <a:latin typeface="Oswald Light" panose="02000303000000000000" pitchFamily="2" charset="0"/>
                <a:cs typeface="Oswald Regular"/>
              </a:rPr>
              <a:t>Normals</a:t>
            </a:r>
            <a:endParaRPr lang="en-US" sz="2500" b="1" dirty="0">
              <a:solidFill>
                <a:schemeClr val="accent5"/>
              </a:solidFill>
              <a:latin typeface="Oswald Light" panose="02000303000000000000" pitchFamily="2" charset="0"/>
              <a:cs typeface="Oswald Light"/>
            </a:endParaRPr>
          </a:p>
        </p:txBody>
      </p:sp>
    </p:spTree>
    <p:extLst>
      <p:ext uri="{BB962C8B-B14F-4D97-AF65-F5344CB8AC3E}">
        <p14:creationId xmlns:p14="http://schemas.microsoft.com/office/powerpoint/2010/main" val="227032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Recorded Point"/>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335" y="1683012"/>
            <a:ext cx="2374805" cy="1097190"/>
          </a:xfrm>
          <a:prstGeom prst="rect">
            <a:avLst/>
          </a:prstGeom>
        </p:spPr>
      </p:pic>
      <p:sp>
        <p:nvSpPr>
          <p:cNvPr id="22" name="Oval 21"/>
          <p:cNvSpPr/>
          <p:nvPr/>
        </p:nvSpPr>
        <p:spPr>
          <a:xfrm>
            <a:off x="4153990" y="2300698"/>
            <a:ext cx="875211" cy="875211"/>
          </a:xfrm>
          <a:prstGeom prst="ellipse">
            <a:avLst/>
          </a:prstGeom>
          <a:noFill/>
          <a:ln w="28575">
            <a:solidFill>
              <a:schemeClr val="bg1">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a:off x="-369700" y="-342401"/>
            <a:ext cx="10268904" cy="4804357"/>
          </a:xfrm>
          <a:custGeom>
            <a:avLst/>
            <a:gdLst>
              <a:gd name="connsiteX0" fmla="*/ 0 w 8974183"/>
              <a:gd name="connsiteY0" fmla="*/ 0 h 2495005"/>
              <a:gd name="connsiteX1" fmla="*/ 293915 w 8974183"/>
              <a:gd name="connsiteY1" fmla="*/ 346165 h 2495005"/>
              <a:gd name="connsiteX2" fmla="*/ 1587138 w 8974183"/>
              <a:gd name="connsiteY2" fmla="*/ 888274 h 2495005"/>
              <a:gd name="connsiteX3" fmla="*/ 5179423 w 8974183"/>
              <a:gd name="connsiteY3" fmla="*/ 1136468 h 2495005"/>
              <a:gd name="connsiteX4" fmla="*/ 8974183 w 8974183"/>
              <a:gd name="connsiteY4" fmla="*/ 2495005 h 2495005"/>
              <a:gd name="connsiteX0" fmla="*/ 0 w 9257049"/>
              <a:gd name="connsiteY0" fmla="*/ 0 h 2597708"/>
              <a:gd name="connsiteX1" fmla="*/ 293915 w 9257049"/>
              <a:gd name="connsiteY1" fmla="*/ 346165 h 2597708"/>
              <a:gd name="connsiteX2" fmla="*/ 1587138 w 9257049"/>
              <a:gd name="connsiteY2" fmla="*/ 888274 h 2597708"/>
              <a:gd name="connsiteX3" fmla="*/ 5179423 w 9257049"/>
              <a:gd name="connsiteY3" fmla="*/ 1136468 h 2597708"/>
              <a:gd name="connsiteX4" fmla="*/ 8974183 w 9257049"/>
              <a:gd name="connsiteY4" fmla="*/ 2495005 h 2597708"/>
              <a:gd name="connsiteX5" fmla="*/ 8980339 w 9257049"/>
              <a:gd name="connsiteY5" fmla="*/ 2502137 h 2597708"/>
              <a:gd name="connsiteX0" fmla="*/ 0 w 9968311"/>
              <a:gd name="connsiteY0" fmla="*/ 0 h 2555818"/>
              <a:gd name="connsiteX1" fmla="*/ 293915 w 9968311"/>
              <a:gd name="connsiteY1" fmla="*/ 346165 h 2555818"/>
              <a:gd name="connsiteX2" fmla="*/ 1587138 w 9968311"/>
              <a:gd name="connsiteY2" fmla="*/ 888274 h 2555818"/>
              <a:gd name="connsiteX3" fmla="*/ 5179423 w 9968311"/>
              <a:gd name="connsiteY3" fmla="*/ 1136468 h 2555818"/>
              <a:gd name="connsiteX4" fmla="*/ 8974183 w 9968311"/>
              <a:gd name="connsiteY4" fmla="*/ 2495005 h 2555818"/>
              <a:gd name="connsiteX5" fmla="*/ 9968311 w 9968311"/>
              <a:gd name="connsiteY5" fmla="*/ 2239378 h 2555818"/>
              <a:gd name="connsiteX0" fmla="*/ 0 w 10036185"/>
              <a:gd name="connsiteY0" fmla="*/ 0 h 2555818"/>
              <a:gd name="connsiteX1" fmla="*/ 293915 w 10036185"/>
              <a:gd name="connsiteY1" fmla="*/ 346165 h 2555818"/>
              <a:gd name="connsiteX2" fmla="*/ 1587138 w 10036185"/>
              <a:gd name="connsiteY2" fmla="*/ 888274 h 2555818"/>
              <a:gd name="connsiteX3" fmla="*/ 5179423 w 10036185"/>
              <a:gd name="connsiteY3" fmla="*/ 1136468 h 2555818"/>
              <a:gd name="connsiteX4" fmla="*/ 8974183 w 10036185"/>
              <a:gd name="connsiteY4" fmla="*/ 2495005 h 2555818"/>
              <a:gd name="connsiteX5" fmla="*/ 9968311 w 10036185"/>
              <a:gd name="connsiteY5" fmla="*/ 2239378 h 2555818"/>
              <a:gd name="connsiteX6" fmla="*/ 9947291 w 10036185"/>
              <a:gd name="connsiteY6" fmla="*/ 2249888 h 2555818"/>
              <a:gd name="connsiteX0" fmla="*/ 0 w 10021096"/>
              <a:gd name="connsiteY0" fmla="*/ 1943740 h 4499558"/>
              <a:gd name="connsiteX1" fmla="*/ 293915 w 10021096"/>
              <a:gd name="connsiteY1" fmla="*/ 2289905 h 4499558"/>
              <a:gd name="connsiteX2" fmla="*/ 1587138 w 10021096"/>
              <a:gd name="connsiteY2" fmla="*/ 2832014 h 4499558"/>
              <a:gd name="connsiteX3" fmla="*/ 5179423 w 10021096"/>
              <a:gd name="connsiteY3" fmla="*/ 3080208 h 4499558"/>
              <a:gd name="connsiteX4" fmla="*/ 8974183 w 10021096"/>
              <a:gd name="connsiteY4" fmla="*/ 4438745 h 4499558"/>
              <a:gd name="connsiteX5" fmla="*/ 9968311 w 10021096"/>
              <a:gd name="connsiteY5" fmla="*/ 4183118 h 4499558"/>
              <a:gd name="connsiteX6" fmla="*/ 9863208 w 10021096"/>
              <a:gd name="connsiteY6" fmla="*/ 0 h 4499558"/>
              <a:gd name="connsiteX0" fmla="*/ 0 w 10021096"/>
              <a:gd name="connsiteY0" fmla="*/ 2265940 h 4821758"/>
              <a:gd name="connsiteX1" fmla="*/ 293915 w 10021096"/>
              <a:gd name="connsiteY1" fmla="*/ 2612105 h 4821758"/>
              <a:gd name="connsiteX2" fmla="*/ 1587138 w 10021096"/>
              <a:gd name="connsiteY2" fmla="*/ 3154214 h 4821758"/>
              <a:gd name="connsiteX3" fmla="*/ 5179423 w 10021096"/>
              <a:gd name="connsiteY3" fmla="*/ 3402408 h 4821758"/>
              <a:gd name="connsiteX4" fmla="*/ 8974183 w 10021096"/>
              <a:gd name="connsiteY4" fmla="*/ 4760945 h 4821758"/>
              <a:gd name="connsiteX5" fmla="*/ 9968311 w 10021096"/>
              <a:gd name="connsiteY5" fmla="*/ 4505318 h 4821758"/>
              <a:gd name="connsiteX6" fmla="*/ 9863208 w 10021096"/>
              <a:gd name="connsiteY6" fmla="*/ 322200 h 4821758"/>
              <a:gd name="connsiteX7" fmla="*/ 9863208 w 10021096"/>
              <a:gd name="connsiteY7" fmla="*/ 280159 h 4821758"/>
              <a:gd name="connsiteX0" fmla="*/ 0 w 10021096"/>
              <a:gd name="connsiteY0" fmla="*/ 2274843 h 4830661"/>
              <a:gd name="connsiteX1" fmla="*/ 293915 w 10021096"/>
              <a:gd name="connsiteY1" fmla="*/ 2621008 h 4830661"/>
              <a:gd name="connsiteX2" fmla="*/ 1587138 w 10021096"/>
              <a:gd name="connsiteY2" fmla="*/ 3163117 h 4830661"/>
              <a:gd name="connsiteX3" fmla="*/ 5179423 w 10021096"/>
              <a:gd name="connsiteY3" fmla="*/ 3411311 h 4830661"/>
              <a:gd name="connsiteX4" fmla="*/ 8974183 w 10021096"/>
              <a:gd name="connsiteY4" fmla="*/ 4769848 h 4830661"/>
              <a:gd name="connsiteX5" fmla="*/ 9968311 w 10021096"/>
              <a:gd name="connsiteY5" fmla="*/ 4514221 h 4830661"/>
              <a:gd name="connsiteX6" fmla="*/ 9863208 w 10021096"/>
              <a:gd name="connsiteY6" fmla="*/ 331103 h 4830661"/>
              <a:gd name="connsiteX7" fmla="*/ 1770243 w 10021096"/>
              <a:gd name="connsiteY7" fmla="*/ 257531 h 4830661"/>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0" fmla="*/ 1002763 w 11023859"/>
              <a:gd name="connsiteY0" fmla="*/ 2358297 h 4914115"/>
              <a:gd name="connsiteX1" fmla="*/ 1296678 w 11023859"/>
              <a:gd name="connsiteY1" fmla="*/ 2704462 h 4914115"/>
              <a:gd name="connsiteX2" fmla="*/ 2589901 w 11023859"/>
              <a:gd name="connsiteY2" fmla="*/ 3246571 h 4914115"/>
              <a:gd name="connsiteX3" fmla="*/ 6182186 w 11023859"/>
              <a:gd name="connsiteY3" fmla="*/ 3494765 h 4914115"/>
              <a:gd name="connsiteX4" fmla="*/ 9976946 w 11023859"/>
              <a:gd name="connsiteY4" fmla="*/ 4853302 h 4914115"/>
              <a:gd name="connsiteX5" fmla="*/ 10971074 w 11023859"/>
              <a:gd name="connsiteY5" fmla="*/ 4597675 h 4914115"/>
              <a:gd name="connsiteX6" fmla="*/ 10865971 w 11023859"/>
              <a:gd name="connsiteY6" fmla="*/ 414557 h 4914115"/>
              <a:gd name="connsiteX7" fmla="*/ 755020 w 11023859"/>
              <a:gd name="connsiteY7" fmla="*/ 109758 h 4914115"/>
              <a:gd name="connsiteX8" fmla="*/ 734000 w 11023859"/>
              <a:gd name="connsiteY8" fmla="*/ 109759 h 4914115"/>
              <a:gd name="connsiteX0" fmla="*/ 1005531 w 11026627"/>
              <a:gd name="connsiteY0" fmla="*/ 2358297 h 4914115"/>
              <a:gd name="connsiteX1" fmla="*/ 1299446 w 11026627"/>
              <a:gd name="connsiteY1" fmla="*/ 2704462 h 4914115"/>
              <a:gd name="connsiteX2" fmla="*/ 2592669 w 11026627"/>
              <a:gd name="connsiteY2" fmla="*/ 3246571 h 4914115"/>
              <a:gd name="connsiteX3" fmla="*/ 6184954 w 11026627"/>
              <a:gd name="connsiteY3" fmla="*/ 3494765 h 4914115"/>
              <a:gd name="connsiteX4" fmla="*/ 9979714 w 11026627"/>
              <a:gd name="connsiteY4" fmla="*/ 4853302 h 4914115"/>
              <a:gd name="connsiteX5" fmla="*/ 10973842 w 11026627"/>
              <a:gd name="connsiteY5" fmla="*/ 4597675 h 4914115"/>
              <a:gd name="connsiteX6" fmla="*/ 10868739 w 11026627"/>
              <a:gd name="connsiteY6" fmla="*/ 414557 h 4914115"/>
              <a:gd name="connsiteX7" fmla="*/ 757788 w 11026627"/>
              <a:gd name="connsiteY7" fmla="*/ 109758 h 4914115"/>
              <a:gd name="connsiteX8" fmla="*/ 726257 w 11026627"/>
              <a:gd name="connsiteY8" fmla="*/ 940076 h 4914115"/>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8" fmla="*/ 247743 w 10268839"/>
              <a:gd name="connsiteY8" fmla="*/ 2358297 h 4914115"/>
              <a:gd name="connsiteX0" fmla="*/ 247743 w 10268303"/>
              <a:gd name="connsiteY0" fmla="*/ 2358297 h 4914115"/>
              <a:gd name="connsiteX1" fmla="*/ 541658 w 10268303"/>
              <a:gd name="connsiteY1" fmla="*/ 2704462 h 4914115"/>
              <a:gd name="connsiteX2" fmla="*/ 1834881 w 10268303"/>
              <a:gd name="connsiteY2" fmla="*/ 3246571 h 4914115"/>
              <a:gd name="connsiteX3" fmla="*/ 5427166 w 10268303"/>
              <a:gd name="connsiteY3" fmla="*/ 3494765 h 4914115"/>
              <a:gd name="connsiteX4" fmla="*/ 9221926 w 10268303"/>
              <a:gd name="connsiteY4" fmla="*/ 4853302 h 4914115"/>
              <a:gd name="connsiteX5" fmla="*/ 10216054 w 10268303"/>
              <a:gd name="connsiteY5" fmla="*/ 4597675 h 4914115"/>
              <a:gd name="connsiteX6" fmla="*/ 10110951 w 10268303"/>
              <a:gd name="connsiteY6" fmla="*/ 414557 h 4914115"/>
              <a:gd name="connsiteX7" fmla="*/ 0 w 10268303"/>
              <a:gd name="connsiteY7" fmla="*/ 109758 h 4914115"/>
              <a:gd name="connsiteX8" fmla="*/ 247743 w 10268303"/>
              <a:gd name="connsiteY8" fmla="*/ 2358297 h 4914115"/>
              <a:gd name="connsiteX0" fmla="*/ 247743 w 10268303"/>
              <a:gd name="connsiteY0" fmla="*/ 2358297 h 4914115"/>
              <a:gd name="connsiteX1" fmla="*/ 541658 w 10268303"/>
              <a:gd name="connsiteY1" fmla="*/ 2704462 h 4914115"/>
              <a:gd name="connsiteX2" fmla="*/ 1834881 w 10268303"/>
              <a:gd name="connsiteY2" fmla="*/ 3246571 h 4914115"/>
              <a:gd name="connsiteX3" fmla="*/ 5427166 w 10268303"/>
              <a:gd name="connsiteY3" fmla="*/ 3494765 h 4914115"/>
              <a:gd name="connsiteX4" fmla="*/ 9221926 w 10268303"/>
              <a:gd name="connsiteY4" fmla="*/ 4853302 h 4914115"/>
              <a:gd name="connsiteX5" fmla="*/ 10216054 w 10268303"/>
              <a:gd name="connsiteY5" fmla="*/ 4597675 h 4914115"/>
              <a:gd name="connsiteX6" fmla="*/ 10110951 w 10268303"/>
              <a:gd name="connsiteY6" fmla="*/ 414557 h 4914115"/>
              <a:gd name="connsiteX7" fmla="*/ 0 w 10268303"/>
              <a:gd name="connsiteY7" fmla="*/ 109758 h 4914115"/>
              <a:gd name="connsiteX8" fmla="*/ 247743 w 10268303"/>
              <a:gd name="connsiteY8" fmla="*/ 2358297 h 4914115"/>
              <a:gd name="connsiteX0" fmla="*/ 247743 w 10268303"/>
              <a:gd name="connsiteY0" fmla="*/ 2248539 h 4804357"/>
              <a:gd name="connsiteX1" fmla="*/ 541658 w 10268303"/>
              <a:gd name="connsiteY1" fmla="*/ 2594704 h 4804357"/>
              <a:gd name="connsiteX2" fmla="*/ 1834881 w 10268303"/>
              <a:gd name="connsiteY2" fmla="*/ 3136813 h 4804357"/>
              <a:gd name="connsiteX3" fmla="*/ 5427166 w 10268303"/>
              <a:gd name="connsiteY3" fmla="*/ 3385007 h 4804357"/>
              <a:gd name="connsiteX4" fmla="*/ 9221926 w 10268303"/>
              <a:gd name="connsiteY4" fmla="*/ 4743544 h 4804357"/>
              <a:gd name="connsiteX5" fmla="*/ 10216054 w 10268303"/>
              <a:gd name="connsiteY5" fmla="*/ 4487917 h 4804357"/>
              <a:gd name="connsiteX6" fmla="*/ 10110951 w 10268303"/>
              <a:gd name="connsiteY6" fmla="*/ 304799 h 4804357"/>
              <a:gd name="connsiteX7" fmla="*/ 0 w 10268303"/>
              <a:gd name="connsiteY7" fmla="*/ 0 h 4804357"/>
              <a:gd name="connsiteX8" fmla="*/ 247743 w 10268303"/>
              <a:gd name="connsiteY8" fmla="*/ 2248539 h 4804357"/>
              <a:gd name="connsiteX0" fmla="*/ 247743 w 10268904"/>
              <a:gd name="connsiteY0" fmla="*/ 2248539 h 4804357"/>
              <a:gd name="connsiteX1" fmla="*/ 541658 w 10268904"/>
              <a:gd name="connsiteY1" fmla="*/ 2594704 h 4804357"/>
              <a:gd name="connsiteX2" fmla="*/ 1834881 w 10268904"/>
              <a:gd name="connsiteY2" fmla="*/ 3136813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8904" h="4804357">
                <a:moveTo>
                  <a:pt x="247743" y="2248539"/>
                </a:moveTo>
                <a:cubicBezTo>
                  <a:pt x="262439" y="2347598"/>
                  <a:pt x="277135" y="2446658"/>
                  <a:pt x="541658" y="2594704"/>
                </a:cubicBezTo>
                <a:cubicBezTo>
                  <a:pt x="806181" y="2742750"/>
                  <a:pt x="1020630" y="3005096"/>
                  <a:pt x="1834881" y="3136813"/>
                </a:cubicBezTo>
                <a:cubicBezTo>
                  <a:pt x="2649132" y="3268530"/>
                  <a:pt x="4195992" y="3117219"/>
                  <a:pt x="5427166" y="3385007"/>
                </a:cubicBezTo>
                <a:cubicBezTo>
                  <a:pt x="6658340" y="3652795"/>
                  <a:pt x="8377195" y="4523653"/>
                  <a:pt x="9221926" y="4743544"/>
                </a:cubicBezTo>
                <a:cubicBezTo>
                  <a:pt x="9855412" y="4971156"/>
                  <a:pt x="10214772" y="4486431"/>
                  <a:pt x="10216054" y="4487917"/>
                </a:cubicBezTo>
                <a:cubicBezTo>
                  <a:pt x="10378239" y="4447064"/>
                  <a:pt x="10115842" y="305001"/>
                  <a:pt x="10110951" y="304799"/>
                </a:cubicBezTo>
                <a:cubicBezTo>
                  <a:pt x="9094951" y="262758"/>
                  <a:pt x="0" y="8759"/>
                  <a:pt x="0" y="0"/>
                </a:cubicBezTo>
                <a:lnTo>
                  <a:pt x="247743" y="2248539"/>
                </a:lnTo>
                <a:close/>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Multiply 22"/>
          <p:cNvSpPr/>
          <p:nvPr/>
        </p:nvSpPr>
        <p:spPr>
          <a:xfrm>
            <a:off x="4465886" y="2873320"/>
            <a:ext cx="163286" cy="163286"/>
          </a:xfrm>
          <a:prstGeom prst="mathMultiply">
            <a:avLst/>
          </a:prstGeom>
          <a:ln w="12700">
            <a:solidFill>
              <a:schemeClr val="bg2"/>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2" name="TextBox 31"/>
          <p:cNvSpPr txBox="1"/>
          <p:nvPr/>
        </p:nvSpPr>
        <p:spPr>
          <a:xfrm>
            <a:off x="7481339" y="3294522"/>
            <a:ext cx="1693752" cy="615553"/>
          </a:xfrm>
          <a:prstGeom prst="rect">
            <a:avLst/>
          </a:prstGeom>
          <a:noFill/>
        </p:spPr>
        <p:txBody>
          <a:bodyPr wrap="square" rtlCol="0">
            <a:spAutoFit/>
          </a:bodyPr>
          <a:lstStyle/>
          <a:p>
            <a:r>
              <a:rPr lang="en-US" sz="1700" b="1" dirty="0">
                <a:solidFill>
                  <a:srgbClr val="000000"/>
                </a:solidFill>
                <a:latin typeface="Oswald Bold" panose="02000803000000000000" pitchFamily="2" charset="0"/>
              </a:rPr>
              <a:t>Design Surface</a:t>
            </a:r>
          </a:p>
        </p:txBody>
      </p:sp>
      <p:sp>
        <p:nvSpPr>
          <p:cNvPr id="33" name="Freeform 32"/>
          <p:cNvSpPr/>
          <p:nvPr/>
        </p:nvSpPr>
        <p:spPr>
          <a:xfrm>
            <a:off x="6740014" y="3283283"/>
            <a:ext cx="811161" cy="280297"/>
          </a:xfrm>
          <a:custGeom>
            <a:avLst/>
            <a:gdLst>
              <a:gd name="connsiteX0" fmla="*/ 811161 w 811161"/>
              <a:gd name="connsiteY0" fmla="*/ 169684 h 280297"/>
              <a:gd name="connsiteX1" fmla="*/ 449826 w 811161"/>
              <a:gd name="connsiteY1" fmla="*/ 250800 h 280297"/>
              <a:gd name="connsiteX2" fmla="*/ 405581 w 811161"/>
              <a:gd name="connsiteY2" fmla="*/ 78 h 280297"/>
              <a:gd name="connsiteX3" fmla="*/ 0 w 811161"/>
              <a:gd name="connsiteY3" fmla="*/ 280297 h 280297"/>
            </a:gdLst>
            <a:ahLst/>
            <a:cxnLst>
              <a:cxn ang="0">
                <a:pos x="connsiteX0" y="connsiteY0"/>
              </a:cxn>
              <a:cxn ang="0">
                <a:pos x="connsiteX1" y="connsiteY1"/>
              </a:cxn>
              <a:cxn ang="0">
                <a:pos x="connsiteX2" y="connsiteY2"/>
              </a:cxn>
              <a:cxn ang="0">
                <a:pos x="connsiteX3" y="connsiteY3"/>
              </a:cxn>
            </a:cxnLst>
            <a:rect l="l" t="t" r="r" b="b"/>
            <a:pathLst>
              <a:path w="811161" h="280297">
                <a:moveTo>
                  <a:pt x="811161" y="169684"/>
                </a:moveTo>
                <a:cubicBezTo>
                  <a:pt x="664292" y="224376"/>
                  <a:pt x="517423" y="279068"/>
                  <a:pt x="449826" y="250800"/>
                </a:cubicBezTo>
                <a:cubicBezTo>
                  <a:pt x="382229" y="222532"/>
                  <a:pt x="480552" y="-4838"/>
                  <a:pt x="405581" y="78"/>
                </a:cubicBezTo>
                <a:cubicBezTo>
                  <a:pt x="330610" y="4994"/>
                  <a:pt x="156087" y="253258"/>
                  <a:pt x="0" y="280297"/>
                </a:cubicBezTo>
              </a:path>
            </a:pathLst>
          </a:custGeom>
          <a:noFill/>
          <a:ln w="19050">
            <a:solidFill>
              <a:srgbClr val="00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0" y="481021"/>
            <a:ext cx="9144000" cy="605175"/>
            <a:chOff x="0" y="481021"/>
            <a:chExt cx="9144000" cy="605175"/>
          </a:xfrm>
        </p:grpSpPr>
        <p:sp>
          <p:nvSpPr>
            <p:cNvPr id="11" name="Rectangle 10"/>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2"/>
            <p:cNvPicPr>
              <a:picLocks noChangeAspect="1" noChangeArrowheads="1"/>
            </p:cNvPicPr>
            <p:nvPr/>
          </p:nvPicPr>
          <p:blipFill>
            <a:blip r:embed="rId4" cstate="print"/>
            <a:srcRect/>
            <a:stretch>
              <a:fillRect/>
            </a:stretch>
          </p:blipFill>
          <p:spPr bwMode="auto">
            <a:xfrm>
              <a:off x="1143000" y="486590"/>
              <a:ext cx="8001000" cy="152399"/>
            </a:xfrm>
            <a:prstGeom prst="rect">
              <a:avLst/>
            </a:prstGeom>
            <a:noFill/>
            <a:ln w="9525">
              <a:noFill/>
              <a:miter lim="800000"/>
              <a:headEnd/>
              <a:tailEnd/>
            </a:ln>
          </p:spPr>
        </p:pic>
      </p:grpSp>
      <p:sp>
        <p:nvSpPr>
          <p:cNvPr id="13" name="Subtitle 2"/>
          <p:cNvSpPr txBox="1">
            <a:spLocks/>
          </p:cNvSpPr>
          <p:nvPr/>
        </p:nvSpPr>
        <p:spPr>
          <a:xfrm>
            <a:off x="280088" y="790299"/>
            <a:ext cx="8697681" cy="62589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Recorded </a:t>
            </a:r>
            <a:r>
              <a:rPr lang="en-US" sz="2500" dirty="0">
                <a:solidFill>
                  <a:srgbClr val="00BEFF"/>
                </a:solidFill>
                <a:latin typeface="Oswald Light"/>
                <a:cs typeface="Oswald Light"/>
              </a:rPr>
              <a:t>Measurements</a:t>
            </a:r>
            <a:endParaRPr lang="en-US" sz="2500" b="1" dirty="0">
              <a:solidFill>
                <a:srgbClr val="00BEFF"/>
              </a:solidFill>
              <a:latin typeface="Oswald Light"/>
              <a:cs typeface="Oswald Light"/>
            </a:endParaRPr>
          </a:p>
        </p:txBody>
      </p:sp>
      <p:sp>
        <p:nvSpPr>
          <p:cNvPr id="16" name="Freeform 15"/>
          <p:cNvSpPr/>
          <p:nvPr/>
        </p:nvSpPr>
        <p:spPr>
          <a:xfrm>
            <a:off x="-369700" y="-126329"/>
            <a:ext cx="10268904" cy="4487917"/>
          </a:xfrm>
          <a:custGeom>
            <a:avLst/>
            <a:gdLst>
              <a:gd name="connsiteX0" fmla="*/ 0 w 8974183"/>
              <a:gd name="connsiteY0" fmla="*/ 0 h 2495005"/>
              <a:gd name="connsiteX1" fmla="*/ 293915 w 8974183"/>
              <a:gd name="connsiteY1" fmla="*/ 346165 h 2495005"/>
              <a:gd name="connsiteX2" fmla="*/ 1587138 w 8974183"/>
              <a:gd name="connsiteY2" fmla="*/ 888274 h 2495005"/>
              <a:gd name="connsiteX3" fmla="*/ 5179423 w 8974183"/>
              <a:gd name="connsiteY3" fmla="*/ 1136468 h 2495005"/>
              <a:gd name="connsiteX4" fmla="*/ 8974183 w 8974183"/>
              <a:gd name="connsiteY4" fmla="*/ 2495005 h 2495005"/>
              <a:gd name="connsiteX0" fmla="*/ 0 w 9257049"/>
              <a:gd name="connsiteY0" fmla="*/ 0 h 2597708"/>
              <a:gd name="connsiteX1" fmla="*/ 293915 w 9257049"/>
              <a:gd name="connsiteY1" fmla="*/ 346165 h 2597708"/>
              <a:gd name="connsiteX2" fmla="*/ 1587138 w 9257049"/>
              <a:gd name="connsiteY2" fmla="*/ 888274 h 2597708"/>
              <a:gd name="connsiteX3" fmla="*/ 5179423 w 9257049"/>
              <a:gd name="connsiteY3" fmla="*/ 1136468 h 2597708"/>
              <a:gd name="connsiteX4" fmla="*/ 8974183 w 9257049"/>
              <a:gd name="connsiteY4" fmla="*/ 2495005 h 2597708"/>
              <a:gd name="connsiteX5" fmla="*/ 8980339 w 9257049"/>
              <a:gd name="connsiteY5" fmla="*/ 2502137 h 2597708"/>
              <a:gd name="connsiteX0" fmla="*/ 0 w 9968311"/>
              <a:gd name="connsiteY0" fmla="*/ 0 h 2555818"/>
              <a:gd name="connsiteX1" fmla="*/ 293915 w 9968311"/>
              <a:gd name="connsiteY1" fmla="*/ 346165 h 2555818"/>
              <a:gd name="connsiteX2" fmla="*/ 1587138 w 9968311"/>
              <a:gd name="connsiteY2" fmla="*/ 888274 h 2555818"/>
              <a:gd name="connsiteX3" fmla="*/ 5179423 w 9968311"/>
              <a:gd name="connsiteY3" fmla="*/ 1136468 h 2555818"/>
              <a:gd name="connsiteX4" fmla="*/ 8974183 w 9968311"/>
              <a:gd name="connsiteY4" fmla="*/ 2495005 h 2555818"/>
              <a:gd name="connsiteX5" fmla="*/ 9968311 w 9968311"/>
              <a:gd name="connsiteY5" fmla="*/ 2239378 h 2555818"/>
              <a:gd name="connsiteX0" fmla="*/ 0 w 10036185"/>
              <a:gd name="connsiteY0" fmla="*/ 0 h 2555818"/>
              <a:gd name="connsiteX1" fmla="*/ 293915 w 10036185"/>
              <a:gd name="connsiteY1" fmla="*/ 346165 h 2555818"/>
              <a:gd name="connsiteX2" fmla="*/ 1587138 w 10036185"/>
              <a:gd name="connsiteY2" fmla="*/ 888274 h 2555818"/>
              <a:gd name="connsiteX3" fmla="*/ 5179423 w 10036185"/>
              <a:gd name="connsiteY3" fmla="*/ 1136468 h 2555818"/>
              <a:gd name="connsiteX4" fmla="*/ 8974183 w 10036185"/>
              <a:gd name="connsiteY4" fmla="*/ 2495005 h 2555818"/>
              <a:gd name="connsiteX5" fmla="*/ 9968311 w 10036185"/>
              <a:gd name="connsiteY5" fmla="*/ 2239378 h 2555818"/>
              <a:gd name="connsiteX6" fmla="*/ 9947291 w 10036185"/>
              <a:gd name="connsiteY6" fmla="*/ 2249888 h 2555818"/>
              <a:gd name="connsiteX0" fmla="*/ 0 w 10021096"/>
              <a:gd name="connsiteY0" fmla="*/ 1943740 h 4499558"/>
              <a:gd name="connsiteX1" fmla="*/ 293915 w 10021096"/>
              <a:gd name="connsiteY1" fmla="*/ 2289905 h 4499558"/>
              <a:gd name="connsiteX2" fmla="*/ 1587138 w 10021096"/>
              <a:gd name="connsiteY2" fmla="*/ 2832014 h 4499558"/>
              <a:gd name="connsiteX3" fmla="*/ 5179423 w 10021096"/>
              <a:gd name="connsiteY3" fmla="*/ 3080208 h 4499558"/>
              <a:gd name="connsiteX4" fmla="*/ 8974183 w 10021096"/>
              <a:gd name="connsiteY4" fmla="*/ 4438745 h 4499558"/>
              <a:gd name="connsiteX5" fmla="*/ 9968311 w 10021096"/>
              <a:gd name="connsiteY5" fmla="*/ 4183118 h 4499558"/>
              <a:gd name="connsiteX6" fmla="*/ 9863208 w 10021096"/>
              <a:gd name="connsiteY6" fmla="*/ 0 h 4499558"/>
              <a:gd name="connsiteX0" fmla="*/ 0 w 10021096"/>
              <a:gd name="connsiteY0" fmla="*/ 2265940 h 4821758"/>
              <a:gd name="connsiteX1" fmla="*/ 293915 w 10021096"/>
              <a:gd name="connsiteY1" fmla="*/ 2612105 h 4821758"/>
              <a:gd name="connsiteX2" fmla="*/ 1587138 w 10021096"/>
              <a:gd name="connsiteY2" fmla="*/ 3154214 h 4821758"/>
              <a:gd name="connsiteX3" fmla="*/ 5179423 w 10021096"/>
              <a:gd name="connsiteY3" fmla="*/ 3402408 h 4821758"/>
              <a:gd name="connsiteX4" fmla="*/ 8974183 w 10021096"/>
              <a:gd name="connsiteY4" fmla="*/ 4760945 h 4821758"/>
              <a:gd name="connsiteX5" fmla="*/ 9968311 w 10021096"/>
              <a:gd name="connsiteY5" fmla="*/ 4505318 h 4821758"/>
              <a:gd name="connsiteX6" fmla="*/ 9863208 w 10021096"/>
              <a:gd name="connsiteY6" fmla="*/ 322200 h 4821758"/>
              <a:gd name="connsiteX7" fmla="*/ 9863208 w 10021096"/>
              <a:gd name="connsiteY7" fmla="*/ 280159 h 4821758"/>
              <a:gd name="connsiteX0" fmla="*/ 0 w 10021096"/>
              <a:gd name="connsiteY0" fmla="*/ 2274843 h 4830661"/>
              <a:gd name="connsiteX1" fmla="*/ 293915 w 10021096"/>
              <a:gd name="connsiteY1" fmla="*/ 2621008 h 4830661"/>
              <a:gd name="connsiteX2" fmla="*/ 1587138 w 10021096"/>
              <a:gd name="connsiteY2" fmla="*/ 3163117 h 4830661"/>
              <a:gd name="connsiteX3" fmla="*/ 5179423 w 10021096"/>
              <a:gd name="connsiteY3" fmla="*/ 3411311 h 4830661"/>
              <a:gd name="connsiteX4" fmla="*/ 8974183 w 10021096"/>
              <a:gd name="connsiteY4" fmla="*/ 4769848 h 4830661"/>
              <a:gd name="connsiteX5" fmla="*/ 9968311 w 10021096"/>
              <a:gd name="connsiteY5" fmla="*/ 4514221 h 4830661"/>
              <a:gd name="connsiteX6" fmla="*/ 9863208 w 10021096"/>
              <a:gd name="connsiteY6" fmla="*/ 331103 h 4830661"/>
              <a:gd name="connsiteX7" fmla="*/ 1770243 w 10021096"/>
              <a:gd name="connsiteY7" fmla="*/ 257531 h 4830661"/>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0" fmla="*/ 1002763 w 11023859"/>
              <a:gd name="connsiteY0" fmla="*/ 2358297 h 4914115"/>
              <a:gd name="connsiteX1" fmla="*/ 1296678 w 11023859"/>
              <a:gd name="connsiteY1" fmla="*/ 2704462 h 4914115"/>
              <a:gd name="connsiteX2" fmla="*/ 2589901 w 11023859"/>
              <a:gd name="connsiteY2" fmla="*/ 3246571 h 4914115"/>
              <a:gd name="connsiteX3" fmla="*/ 6182186 w 11023859"/>
              <a:gd name="connsiteY3" fmla="*/ 3494765 h 4914115"/>
              <a:gd name="connsiteX4" fmla="*/ 9976946 w 11023859"/>
              <a:gd name="connsiteY4" fmla="*/ 4853302 h 4914115"/>
              <a:gd name="connsiteX5" fmla="*/ 10971074 w 11023859"/>
              <a:gd name="connsiteY5" fmla="*/ 4597675 h 4914115"/>
              <a:gd name="connsiteX6" fmla="*/ 10865971 w 11023859"/>
              <a:gd name="connsiteY6" fmla="*/ 414557 h 4914115"/>
              <a:gd name="connsiteX7" fmla="*/ 755020 w 11023859"/>
              <a:gd name="connsiteY7" fmla="*/ 109758 h 4914115"/>
              <a:gd name="connsiteX8" fmla="*/ 734000 w 11023859"/>
              <a:gd name="connsiteY8" fmla="*/ 109759 h 4914115"/>
              <a:gd name="connsiteX0" fmla="*/ 1005531 w 11026627"/>
              <a:gd name="connsiteY0" fmla="*/ 2358297 h 4914115"/>
              <a:gd name="connsiteX1" fmla="*/ 1299446 w 11026627"/>
              <a:gd name="connsiteY1" fmla="*/ 2704462 h 4914115"/>
              <a:gd name="connsiteX2" fmla="*/ 2592669 w 11026627"/>
              <a:gd name="connsiteY2" fmla="*/ 3246571 h 4914115"/>
              <a:gd name="connsiteX3" fmla="*/ 6184954 w 11026627"/>
              <a:gd name="connsiteY3" fmla="*/ 3494765 h 4914115"/>
              <a:gd name="connsiteX4" fmla="*/ 9979714 w 11026627"/>
              <a:gd name="connsiteY4" fmla="*/ 4853302 h 4914115"/>
              <a:gd name="connsiteX5" fmla="*/ 10973842 w 11026627"/>
              <a:gd name="connsiteY5" fmla="*/ 4597675 h 4914115"/>
              <a:gd name="connsiteX6" fmla="*/ 10868739 w 11026627"/>
              <a:gd name="connsiteY6" fmla="*/ 414557 h 4914115"/>
              <a:gd name="connsiteX7" fmla="*/ 757788 w 11026627"/>
              <a:gd name="connsiteY7" fmla="*/ 109758 h 4914115"/>
              <a:gd name="connsiteX8" fmla="*/ 726257 w 11026627"/>
              <a:gd name="connsiteY8" fmla="*/ 940076 h 4914115"/>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8" fmla="*/ 247743 w 10268839"/>
              <a:gd name="connsiteY8" fmla="*/ 2358297 h 4914115"/>
              <a:gd name="connsiteX0" fmla="*/ 247743 w 10268303"/>
              <a:gd name="connsiteY0" fmla="*/ 2358297 h 4914115"/>
              <a:gd name="connsiteX1" fmla="*/ 541658 w 10268303"/>
              <a:gd name="connsiteY1" fmla="*/ 2704462 h 4914115"/>
              <a:gd name="connsiteX2" fmla="*/ 1834881 w 10268303"/>
              <a:gd name="connsiteY2" fmla="*/ 3246571 h 4914115"/>
              <a:gd name="connsiteX3" fmla="*/ 5427166 w 10268303"/>
              <a:gd name="connsiteY3" fmla="*/ 3494765 h 4914115"/>
              <a:gd name="connsiteX4" fmla="*/ 9221926 w 10268303"/>
              <a:gd name="connsiteY4" fmla="*/ 4853302 h 4914115"/>
              <a:gd name="connsiteX5" fmla="*/ 10216054 w 10268303"/>
              <a:gd name="connsiteY5" fmla="*/ 4597675 h 4914115"/>
              <a:gd name="connsiteX6" fmla="*/ 10110951 w 10268303"/>
              <a:gd name="connsiteY6" fmla="*/ 414557 h 4914115"/>
              <a:gd name="connsiteX7" fmla="*/ 0 w 10268303"/>
              <a:gd name="connsiteY7" fmla="*/ 109758 h 4914115"/>
              <a:gd name="connsiteX8" fmla="*/ 247743 w 10268303"/>
              <a:gd name="connsiteY8" fmla="*/ 2358297 h 4914115"/>
              <a:gd name="connsiteX0" fmla="*/ 247743 w 10268303"/>
              <a:gd name="connsiteY0" fmla="*/ 2358297 h 4914115"/>
              <a:gd name="connsiteX1" fmla="*/ 541658 w 10268303"/>
              <a:gd name="connsiteY1" fmla="*/ 2704462 h 4914115"/>
              <a:gd name="connsiteX2" fmla="*/ 1834881 w 10268303"/>
              <a:gd name="connsiteY2" fmla="*/ 3246571 h 4914115"/>
              <a:gd name="connsiteX3" fmla="*/ 5427166 w 10268303"/>
              <a:gd name="connsiteY3" fmla="*/ 3494765 h 4914115"/>
              <a:gd name="connsiteX4" fmla="*/ 9221926 w 10268303"/>
              <a:gd name="connsiteY4" fmla="*/ 4853302 h 4914115"/>
              <a:gd name="connsiteX5" fmla="*/ 10216054 w 10268303"/>
              <a:gd name="connsiteY5" fmla="*/ 4597675 h 4914115"/>
              <a:gd name="connsiteX6" fmla="*/ 10110951 w 10268303"/>
              <a:gd name="connsiteY6" fmla="*/ 414557 h 4914115"/>
              <a:gd name="connsiteX7" fmla="*/ 0 w 10268303"/>
              <a:gd name="connsiteY7" fmla="*/ 109758 h 4914115"/>
              <a:gd name="connsiteX8" fmla="*/ 247743 w 10268303"/>
              <a:gd name="connsiteY8" fmla="*/ 2358297 h 4914115"/>
              <a:gd name="connsiteX0" fmla="*/ 247743 w 10268303"/>
              <a:gd name="connsiteY0" fmla="*/ 2248539 h 4804357"/>
              <a:gd name="connsiteX1" fmla="*/ 541658 w 10268303"/>
              <a:gd name="connsiteY1" fmla="*/ 2594704 h 4804357"/>
              <a:gd name="connsiteX2" fmla="*/ 1834881 w 10268303"/>
              <a:gd name="connsiteY2" fmla="*/ 3136813 h 4804357"/>
              <a:gd name="connsiteX3" fmla="*/ 5427166 w 10268303"/>
              <a:gd name="connsiteY3" fmla="*/ 3385007 h 4804357"/>
              <a:gd name="connsiteX4" fmla="*/ 9221926 w 10268303"/>
              <a:gd name="connsiteY4" fmla="*/ 4743544 h 4804357"/>
              <a:gd name="connsiteX5" fmla="*/ 10216054 w 10268303"/>
              <a:gd name="connsiteY5" fmla="*/ 4487917 h 4804357"/>
              <a:gd name="connsiteX6" fmla="*/ 10110951 w 10268303"/>
              <a:gd name="connsiteY6" fmla="*/ 304799 h 4804357"/>
              <a:gd name="connsiteX7" fmla="*/ 0 w 10268303"/>
              <a:gd name="connsiteY7" fmla="*/ 0 h 4804357"/>
              <a:gd name="connsiteX8" fmla="*/ 247743 w 10268303"/>
              <a:gd name="connsiteY8" fmla="*/ 2248539 h 4804357"/>
              <a:gd name="connsiteX0" fmla="*/ 247743 w 10268904"/>
              <a:gd name="connsiteY0" fmla="*/ 2248539 h 4804357"/>
              <a:gd name="connsiteX1" fmla="*/ 541658 w 10268904"/>
              <a:gd name="connsiteY1" fmla="*/ 2594704 h 4804357"/>
              <a:gd name="connsiteX2" fmla="*/ 1834881 w 10268904"/>
              <a:gd name="connsiteY2" fmla="*/ 3136813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1834881 w 10268904"/>
              <a:gd name="connsiteY2" fmla="*/ 3136813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1834881 w 10268904"/>
              <a:gd name="connsiteY2" fmla="*/ 3136813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1914 w 10268904"/>
              <a:gd name="connsiteY3" fmla="*/ 3488246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1914 w 10268904"/>
              <a:gd name="connsiteY3" fmla="*/ 3488246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1914 w 10268904"/>
              <a:gd name="connsiteY3" fmla="*/ 3488246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9288 w 10268904"/>
              <a:gd name="connsiteY3" fmla="*/ 3399755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9288 w 10268904"/>
              <a:gd name="connsiteY3" fmla="*/ 3399755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537778 w 10268904"/>
              <a:gd name="connsiteY3" fmla="*/ 3436626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545152 w 10268904"/>
              <a:gd name="connsiteY3" fmla="*/ 3407129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570912"/>
              <a:gd name="connsiteX1" fmla="*/ 880871 w 10268904"/>
              <a:gd name="connsiteY1" fmla="*/ 2749562 h 4570912"/>
              <a:gd name="connsiteX2" fmla="*/ 2638668 w 10268904"/>
              <a:gd name="connsiteY2" fmla="*/ 3122064 h 4570912"/>
              <a:gd name="connsiteX3" fmla="*/ 5545152 w 10268904"/>
              <a:gd name="connsiteY3" fmla="*/ 3407129 h 4570912"/>
              <a:gd name="connsiteX4" fmla="*/ 9148184 w 10268904"/>
              <a:gd name="connsiteY4" fmla="*/ 4463325 h 4570912"/>
              <a:gd name="connsiteX5" fmla="*/ 10216054 w 10268904"/>
              <a:gd name="connsiteY5" fmla="*/ 4487917 h 4570912"/>
              <a:gd name="connsiteX6" fmla="*/ 10110951 w 10268904"/>
              <a:gd name="connsiteY6" fmla="*/ 304799 h 4570912"/>
              <a:gd name="connsiteX7" fmla="*/ 0 w 10268904"/>
              <a:gd name="connsiteY7" fmla="*/ 0 h 4570912"/>
              <a:gd name="connsiteX8" fmla="*/ 247743 w 10268904"/>
              <a:gd name="connsiteY8" fmla="*/ 2248539 h 4570912"/>
              <a:gd name="connsiteX0" fmla="*/ 247743 w 10268904"/>
              <a:gd name="connsiteY0" fmla="*/ 2248539 h 4570912"/>
              <a:gd name="connsiteX1" fmla="*/ 880871 w 10268904"/>
              <a:gd name="connsiteY1" fmla="*/ 2749562 h 4570912"/>
              <a:gd name="connsiteX2" fmla="*/ 2638668 w 10268904"/>
              <a:gd name="connsiteY2" fmla="*/ 3122064 h 4570912"/>
              <a:gd name="connsiteX3" fmla="*/ 5545152 w 10268904"/>
              <a:gd name="connsiteY3" fmla="*/ 3407129 h 4570912"/>
              <a:gd name="connsiteX4" fmla="*/ 9148184 w 10268904"/>
              <a:gd name="connsiteY4" fmla="*/ 4463325 h 4570912"/>
              <a:gd name="connsiteX5" fmla="*/ 10216054 w 10268904"/>
              <a:gd name="connsiteY5" fmla="*/ 4487917 h 4570912"/>
              <a:gd name="connsiteX6" fmla="*/ 10110951 w 10268904"/>
              <a:gd name="connsiteY6" fmla="*/ 304799 h 4570912"/>
              <a:gd name="connsiteX7" fmla="*/ 0 w 10268904"/>
              <a:gd name="connsiteY7" fmla="*/ 0 h 4570912"/>
              <a:gd name="connsiteX8" fmla="*/ 247743 w 10268904"/>
              <a:gd name="connsiteY8" fmla="*/ 2248539 h 4570912"/>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8904" h="4487917">
                <a:moveTo>
                  <a:pt x="247743" y="2248539"/>
                </a:moveTo>
                <a:cubicBezTo>
                  <a:pt x="262439" y="2347598"/>
                  <a:pt x="482384" y="2603975"/>
                  <a:pt x="880871" y="2749562"/>
                </a:cubicBezTo>
                <a:cubicBezTo>
                  <a:pt x="1279359" y="2895150"/>
                  <a:pt x="1861288" y="3012470"/>
                  <a:pt x="2638668" y="3122064"/>
                </a:cubicBezTo>
                <a:cubicBezTo>
                  <a:pt x="3416048" y="3231658"/>
                  <a:pt x="4460233" y="3183586"/>
                  <a:pt x="5545152" y="3407129"/>
                </a:cubicBezTo>
                <a:cubicBezTo>
                  <a:pt x="6630071" y="3630672"/>
                  <a:pt x="8703737" y="4506747"/>
                  <a:pt x="9148184" y="4463325"/>
                </a:cubicBezTo>
                <a:cubicBezTo>
                  <a:pt x="9592631" y="4419903"/>
                  <a:pt x="9860097" y="4479720"/>
                  <a:pt x="10216054" y="4487917"/>
                </a:cubicBezTo>
                <a:cubicBezTo>
                  <a:pt x="10378239" y="4447064"/>
                  <a:pt x="10115842" y="305001"/>
                  <a:pt x="10110951" y="304799"/>
                </a:cubicBezTo>
                <a:cubicBezTo>
                  <a:pt x="9094951" y="262758"/>
                  <a:pt x="0" y="8759"/>
                  <a:pt x="0" y="0"/>
                </a:cubicBezTo>
                <a:lnTo>
                  <a:pt x="247743" y="2248539"/>
                </a:lnTo>
                <a:close/>
              </a:path>
            </a:pathLst>
          </a:cu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Multiply 16"/>
          <p:cNvSpPr/>
          <p:nvPr/>
        </p:nvSpPr>
        <p:spPr>
          <a:xfrm>
            <a:off x="4433485" y="3094880"/>
            <a:ext cx="163286" cy="163286"/>
          </a:xfrm>
          <a:prstGeom prst="mathMultiply">
            <a:avLst/>
          </a:prstGeom>
          <a:ln w="12700">
            <a:solidFill>
              <a:srgbClr val="000000"/>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 name="TextBox 19"/>
          <p:cNvSpPr txBox="1"/>
          <p:nvPr/>
        </p:nvSpPr>
        <p:spPr>
          <a:xfrm>
            <a:off x="5522739" y="2678569"/>
            <a:ext cx="2102955" cy="615553"/>
          </a:xfrm>
          <a:prstGeom prst="rect">
            <a:avLst/>
          </a:prstGeom>
          <a:noFill/>
        </p:spPr>
        <p:txBody>
          <a:bodyPr wrap="square" rtlCol="0">
            <a:spAutoFit/>
          </a:bodyPr>
          <a:lstStyle/>
          <a:p>
            <a:r>
              <a:rPr lang="en-US" sz="1700" b="1" dirty="0">
                <a:solidFill>
                  <a:srgbClr val="000000"/>
                </a:solidFill>
                <a:latin typeface="Oswald" panose="02000503000000000000" pitchFamily="2" charset="0"/>
              </a:rPr>
              <a:t>Measured Surface?</a:t>
            </a:r>
          </a:p>
        </p:txBody>
      </p:sp>
      <p:sp>
        <p:nvSpPr>
          <p:cNvPr id="24" name="Freeform 23"/>
          <p:cNvSpPr/>
          <p:nvPr/>
        </p:nvSpPr>
        <p:spPr>
          <a:xfrm>
            <a:off x="5412027" y="2889788"/>
            <a:ext cx="189431" cy="437606"/>
          </a:xfrm>
          <a:custGeom>
            <a:avLst/>
            <a:gdLst>
              <a:gd name="connsiteX0" fmla="*/ 169817 w 189431"/>
              <a:gd name="connsiteY0" fmla="*/ 0 h 437606"/>
              <a:gd name="connsiteX1" fmla="*/ 13062 w 189431"/>
              <a:gd name="connsiteY1" fmla="*/ 143692 h 437606"/>
              <a:gd name="connsiteX2" fmla="*/ 189411 w 189431"/>
              <a:gd name="connsiteY2" fmla="*/ 182880 h 437606"/>
              <a:gd name="connsiteX3" fmla="*/ 0 w 189431"/>
              <a:gd name="connsiteY3" fmla="*/ 437606 h 437606"/>
            </a:gdLst>
            <a:ahLst/>
            <a:cxnLst>
              <a:cxn ang="0">
                <a:pos x="connsiteX0" y="connsiteY0"/>
              </a:cxn>
              <a:cxn ang="0">
                <a:pos x="connsiteX1" y="connsiteY1"/>
              </a:cxn>
              <a:cxn ang="0">
                <a:pos x="connsiteX2" y="connsiteY2"/>
              </a:cxn>
              <a:cxn ang="0">
                <a:pos x="connsiteX3" y="connsiteY3"/>
              </a:cxn>
            </a:cxnLst>
            <a:rect l="l" t="t" r="r" b="b"/>
            <a:pathLst>
              <a:path w="189431" h="437606">
                <a:moveTo>
                  <a:pt x="169817" y="0"/>
                </a:moveTo>
                <a:cubicBezTo>
                  <a:pt x="89806" y="56606"/>
                  <a:pt x="9796" y="113212"/>
                  <a:pt x="13062" y="143692"/>
                </a:cubicBezTo>
                <a:cubicBezTo>
                  <a:pt x="16328" y="174172"/>
                  <a:pt x="191588" y="133894"/>
                  <a:pt x="189411" y="182880"/>
                </a:cubicBezTo>
                <a:cubicBezTo>
                  <a:pt x="187234" y="231866"/>
                  <a:pt x="54429" y="407126"/>
                  <a:pt x="0" y="437606"/>
                </a:cubicBezTo>
              </a:path>
            </a:pathLst>
          </a:custGeom>
          <a:noFill/>
          <a:ln w="19050">
            <a:solidFill>
              <a:srgbClr val="000000"/>
            </a:solidFill>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p:nvPr/>
        </p:nvCxnSpPr>
        <p:spPr bwMode="auto">
          <a:xfrm flipV="1">
            <a:off x="4487524" y="2059777"/>
            <a:ext cx="197029" cy="1346583"/>
          </a:xfrm>
          <a:prstGeom prst="line">
            <a:avLst/>
          </a:prstGeom>
          <a:solidFill>
            <a:schemeClr val="accent1"/>
          </a:solidFill>
          <a:ln w="25400" cap="flat" cmpd="sng" algn="ctr">
            <a:solidFill>
              <a:schemeClr val="accent1"/>
            </a:solidFill>
            <a:prstDash val="solid"/>
            <a:round/>
            <a:headEnd type="none" w="med" len="med"/>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8" name="Group 7"/>
          <p:cNvGrpSpPr/>
          <p:nvPr/>
        </p:nvGrpSpPr>
        <p:grpSpPr>
          <a:xfrm>
            <a:off x="4391367" y="2947519"/>
            <a:ext cx="2245792" cy="2401462"/>
            <a:chOff x="4391367" y="2947519"/>
            <a:chExt cx="2245792" cy="2401462"/>
          </a:xfrm>
        </p:grpSpPr>
        <p:cxnSp>
          <p:nvCxnSpPr>
            <p:cNvPr id="3" name="Straight Arrow Connector 2"/>
            <p:cNvCxnSpPr/>
            <p:nvPr/>
          </p:nvCxnSpPr>
          <p:spPr>
            <a:xfrm flipH="1">
              <a:off x="4391367" y="2947519"/>
              <a:ext cx="157613" cy="11128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Subtitle 2"/>
            <p:cNvSpPr txBox="1">
              <a:spLocks/>
            </p:cNvSpPr>
            <p:nvPr/>
          </p:nvSpPr>
          <p:spPr>
            <a:xfrm>
              <a:off x="4786357" y="4007075"/>
              <a:ext cx="1850802" cy="1341906"/>
            </a:xfrm>
            <a:prstGeom prst="rect">
              <a:avLst/>
            </a:prstGeom>
            <a:ln>
              <a:solidFill>
                <a:schemeClr val="bg1"/>
              </a:solidFill>
            </a:ln>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20000"/>
                </a:lnSpc>
              </a:pPr>
              <a:r>
                <a:rPr lang="en-US" sz="1400" dirty="0" smtClean="0">
                  <a:solidFill>
                    <a:srgbClr val="00BEFF"/>
                  </a:solidFill>
                  <a:latin typeface="Oswald Regular"/>
                  <a:cs typeface="Oswald Regular"/>
                </a:rPr>
                <a:t>Vectors:</a:t>
              </a:r>
              <a:endParaRPr lang="en-US" sz="1400" dirty="0">
                <a:solidFill>
                  <a:srgbClr val="00BEFF"/>
                </a:solidFill>
                <a:latin typeface="Oswald Regular"/>
                <a:cs typeface="Oswald Regular"/>
              </a:endParaRPr>
            </a:p>
            <a:p>
              <a:pPr algn="l">
                <a:lnSpc>
                  <a:spcPct val="110000"/>
                </a:lnSpc>
              </a:pPr>
              <a:r>
                <a:rPr lang="en-US" sz="1400" dirty="0" smtClean="0">
                  <a:solidFill>
                    <a:schemeClr val="tx1">
                      <a:lumMod val="60000"/>
                      <a:lumOff val="40000"/>
                    </a:schemeClr>
                  </a:solidFill>
                  <a:latin typeface="Oswald Light"/>
                  <a:cs typeface="Oswald Light"/>
                </a:rPr>
                <a:t>Display a </a:t>
              </a:r>
              <a:r>
                <a:rPr lang="en-US" sz="1400" b="1" i="1" dirty="0" smtClean="0">
                  <a:solidFill>
                    <a:schemeClr val="tx1">
                      <a:lumMod val="60000"/>
                      <a:lumOff val="40000"/>
                    </a:schemeClr>
                  </a:solidFill>
                  <a:latin typeface="Oswald Light"/>
                  <a:cs typeface="Oswald Light"/>
                </a:rPr>
                <a:t>Magnified</a:t>
              </a:r>
              <a:r>
                <a:rPr lang="en-US" sz="1400" dirty="0" smtClean="0">
                  <a:solidFill>
                    <a:schemeClr val="tx1">
                      <a:lumMod val="60000"/>
                      <a:lumOff val="40000"/>
                    </a:schemeClr>
                  </a:solidFill>
                  <a:latin typeface="Oswald Light"/>
                  <a:cs typeface="Oswald Light"/>
                </a:rPr>
                <a:t> line from the contract point to the probed point location</a:t>
              </a:r>
              <a:endParaRPr lang="en-US" sz="1400" dirty="0">
                <a:solidFill>
                  <a:schemeClr val="tx1">
                    <a:lumMod val="60000"/>
                    <a:lumOff val="40000"/>
                  </a:schemeClr>
                </a:solidFill>
                <a:latin typeface="Oswald Light"/>
                <a:cs typeface="Oswald Light"/>
              </a:endParaRPr>
            </a:p>
          </p:txBody>
        </p:sp>
      </p:grpSp>
      <p:sp>
        <p:nvSpPr>
          <p:cNvPr id="28" name="TextBox 27"/>
          <p:cNvSpPr txBox="1"/>
          <p:nvPr/>
        </p:nvSpPr>
        <p:spPr>
          <a:xfrm>
            <a:off x="951515" y="2190958"/>
            <a:ext cx="1693752" cy="615553"/>
          </a:xfrm>
          <a:prstGeom prst="rect">
            <a:avLst/>
          </a:prstGeom>
          <a:noFill/>
        </p:spPr>
        <p:txBody>
          <a:bodyPr wrap="square" rtlCol="0">
            <a:spAutoFit/>
          </a:bodyPr>
          <a:lstStyle/>
          <a:p>
            <a:r>
              <a:rPr lang="en-US" sz="1700" b="1" dirty="0">
                <a:solidFill>
                  <a:srgbClr val="000000"/>
                </a:solidFill>
                <a:latin typeface="Oswald Bold" panose="02000803000000000000" pitchFamily="2" charset="0"/>
              </a:rPr>
              <a:t>Surface Normal</a:t>
            </a:r>
          </a:p>
        </p:txBody>
      </p:sp>
      <p:sp>
        <p:nvSpPr>
          <p:cNvPr id="29" name="Freeform 28"/>
          <p:cNvSpPr/>
          <p:nvPr/>
        </p:nvSpPr>
        <p:spPr>
          <a:xfrm flipH="1">
            <a:off x="2413670" y="2183359"/>
            <a:ext cx="811161" cy="280297"/>
          </a:xfrm>
          <a:custGeom>
            <a:avLst/>
            <a:gdLst>
              <a:gd name="connsiteX0" fmla="*/ 811161 w 811161"/>
              <a:gd name="connsiteY0" fmla="*/ 169684 h 280297"/>
              <a:gd name="connsiteX1" fmla="*/ 449826 w 811161"/>
              <a:gd name="connsiteY1" fmla="*/ 250800 h 280297"/>
              <a:gd name="connsiteX2" fmla="*/ 405581 w 811161"/>
              <a:gd name="connsiteY2" fmla="*/ 78 h 280297"/>
              <a:gd name="connsiteX3" fmla="*/ 0 w 811161"/>
              <a:gd name="connsiteY3" fmla="*/ 280297 h 280297"/>
            </a:gdLst>
            <a:ahLst/>
            <a:cxnLst>
              <a:cxn ang="0">
                <a:pos x="connsiteX0" y="connsiteY0"/>
              </a:cxn>
              <a:cxn ang="0">
                <a:pos x="connsiteX1" y="connsiteY1"/>
              </a:cxn>
              <a:cxn ang="0">
                <a:pos x="connsiteX2" y="connsiteY2"/>
              </a:cxn>
              <a:cxn ang="0">
                <a:pos x="connsiteX3" y="connsiteY3"/>
              </a:cxn>
            </a:cxnLst>
            <a:rect l="l" t="t" r="r" b="b"/>
            <a:pathLst>
              <a:path w="811161" h="280297">
                <a:moveTo>
                  <a:pt x="811161" y="169684"/>
                </a:moveTo>
                <a:cubicBezTo>
                  <a:pt x="664292" y="224376"/>
                  <a:pt x="517423" y="279068"/>
                  <a:pt x="449826" y="250800"/>
                </a:cubicBezTo>
                <a:cubicBezTo>
                  <a:pt x="382229" y="222532"/>
                  <a:pt x="480552" y="-4838"/>
                  <a:pt x="405581" y="78"/>
                </a:cubicBezTo>
                <a:cubicBezTo>
                  <a:pt x="330610" y="4994"/>
                  <a:pt x="156087" y="253258"/>
                  <a:pt x="0" y="280297"/>
                </a:cubicBezTo>
              </a:path>
            </a:pathLst>
          </a:custGeom>
          <a:noFill/>
          <a:ln w="19050">
            <a:solidFill>
              <a:srgbClr val="00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V="1">
            <a:off x="3352800" y="2021111"/>
            <a:ext cx="0" cy="85220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27" name="Picture 2" descr="C:\Users\Jeremy\AppData\Local\Temp\SNAGHTML8f91e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9322" y="1953304"/>
            <a:ext cx="1956771" cy="3913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28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10" presetClass="exit" presetSubtype="0" fill="hold" nodeType="withEffect">
                                  <p:stCondLst>
                                    <p:cond delay="0"/>
                                  </p:stCondLst>
                                  <p:childTnLst>
                                    <p:animEffect transition="out" filter="fade">
                                      <p:cBhvr>
                                        <p:cTn id="11" dur="500"/>
                                        <p:tgtEl>
                                          <p:spTgt spid="25"/>
                                        </p:tgtEl>
                                      </p:cBhvr>
                                    </p:animEffect>
                                    <p:set>
                                      <p:cBhvr>
                                        <p:cTn id="12" dur="1" fill="hold">
                                          <p:stCondLst>
                                            <p:cond delay="499"/>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ubtitle 2"/>
          <p:cNvSpPr txBox="1">
            <a:spLocks/>
          </p:cNvSpPr>
          <p:nvPr/>
        </p:nvSpPr>
        <p:spPr>
          <a:xfrm>
            <a:off x="271702" y="789953"/>
            <a:ext cx="5748098" cy="517269"/>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Light"/>
              </a:rPr>
              <a:t>Vectors for  </a:t>
            </a:r>
            <a:r>
              <a:rPr lang="en-US" sz="2500" dirty="0" smtClean="0">
                <a:solidFill>
                  <a:srgbClr val="00BEFF"/>
                </a:solidFill>
                <a:latin typeface="Oswald Light"/>
                <a:cs typeface="Oswald Light"/>
              </a:rPr>
              <a:t>Visualization and Alignment</a:t>
            </a:r>
            <a:endParaRPr lang="en-US" sz="2500" b="1" dirty="0">
              <a:solidFill>
                <a:srgbClr val="00BEFF"/>
              </a:solidFill>
              <a:latin typeface="Oswald Light"/>
              <a:cs typeface="Oswald Light"/>
            </a:endParaRPr>
          </a:p>
        </p:txBody>
      </p:sp>
      <p:pic>
        <p:nvPicPr>
          <p:cNvPr id="11" name="Picture 2"/>
          <p:cNvPicPr>
            <a:picLocks noChangeAspect="1" noChangeArrowheads="1"/>
          </p:cNvPicPr>
          <p:nvPr/>
        </p:nvPicPr>
        <p:blipFill>
          <a:blip r:embed="rId3" cstate="print"/>
          <a:srcRect/>
          <a:stretch>
            <a:fillRect/>
          </a:stretch>
        </p:blipFill>
        <p:spPr bwMode="auto">
          <a:xfrm>
            <a:off x="1143000" y="486590"/>
            <a:ext cx="8001000" cy="152399"/>
          </a:xfrm>
          <a:prstGeom prst="rect">
            <a:avLst/>
          </a:prstGeom>
          <a:noFill/>
          <a:ln w="9525">
            <a:noFill/>
            <a:miter lim="800000"/>
            <a:headEnd/>
            <a:tailEnd/>
          </a:ln>
        </p:spPr>
      </p:pic>
      <p:grpSp>
        <p:nvGrpSpPr>
          <p:cNvPr id="12" name="Group 11"/>
          <p:cNvGrpSpPr/>
          <p:nvPr/>
        </p:nvGrpSpPr>
        <p:grpSpPr>
          <a:xfrm>
            <a:off x="3886200" y="5429139"/>
            <a:ext cx="4800600" cy="517269"/>
            <a:chOff x="3886200" y="5429139"/>
            <a:chExt cx="4800600" cy="517269"/>
          </a:xfrm>
        </p:grpSpPr>
        <p:sp>
          <p:nvSpPr>
            <p:cNvPr id="13" name="Orange Rectangle"/>
            <p:cNvSpPr/>
            <p:nvPr/>
          </p:nvSpPr>
          <p:spPr>
            <a:xfrm>
              <a:off x="3942394" y="5699997"/>
              <a:ext cx="4172906" cy="36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Slide Title"/>
            <p:cNvSpPr txBox="1">
              <a:spLocks/>
            </p:cNvSpPr>
            <p:nvPr/>
          </p:nvSpPr>
          <p:spPr>
            <a:xfrm>
              <a:off x="3886200" y="5429139"/>
              <a:ext cx="4800600"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chemeClr val="tx1"/>
                  </a:solidFill>
                  <a:latin typeface="Oswald" panose="02000506000000020004" pitchFamily="2"/>
                  <a:cs typeface="Oswald Regular"/>
                </a:rPr>
                <a:t>Vectors</a:t>
              </a:r>
              <a:r>
                <a:rPr lang="en-US" sz="2500" dirty="0" smtClean="0">
                  <a:solidFill>
                    <a:srgbClr val="FFFFFF"/>
                  </a:solidFill>
                  <a:latin typeface="Oswald Regular"/>
                  <a:cs typeface="Oswald Regular"/>
                </a:rPr>
                <a:t> </a:t>
              </a:r>
              <a:r>
                <a:rPr lang="en-US" sz="2500" b="1" dirty="0" smtClean="0">
                  <a:solidFill>
                    <a:schemeClr val="accent5"/>
                  </a:solidFill>
                  <a:latin typeface="Oswald Light" panose="02000303000000000000" pitchFamily="2" charset="0"/>
                  <a:cs typeface="Oswald Regular"/>
                </a:rPr>
                <a:t>Visualize Deviations</a:t>
              </a:r>
              <a:endParaRPr lang="en-US" sz="2500" b="1" dirty="0">
                <a:solidFill>
                  <a:schemeClr val="accent5"/>
                </a:solidFill>
                <a:latin typeface="Oswald Light" panose="02000303000000000000" pitchFamily="2" charset="0"/>
                <a:cs typeface="Oswald Light"/>
              </a:endParaRPr>
            </a:p>
          </p:txBody>
        </p:sp>
      </p:grpSp>
      <p:pic>
        <p:nvPicPr>
          <p:cNvPr id="2" name="Picture 1"/>
          <p:cNvPicPr>
            <a:picLocks noChangeAspect="1"/>
          </p:cNvPicPr>
          <p:nvPr/>
        </p:nvPicPr>
        <p:blipFill>
          <a:blip r:embed="rId4"/>
          <a:stretch>
            <a:fillRect/>
          </a:stretch>
        </p:blipFill>
        <p:spPr>
          <a:xfrm>
            <a:off x="2971800" y="1816320"/>
            <a:ext cx="5467971" cy="3157267"/>
          </a:xfrm>
          <a:prstGeom prst="rect">
            <a:avLst/>
          </a:prstGeom>
        </p:spPr>
      </p:pic>
      <p:pic>
        <p:nvPicPr>
          <p:cNvPr id="15" name="Picture 2" descr="C:\Users\Jeremy\AppData\Local\Temp\SNAGHTML8f91e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496" y="2021111"/>
            <a:ext cx="1956771" cy="3913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793159"/>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onitor_Backgrou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64" y="1698463"/>
            <a:ext cx="5827554" cy="4230804"/>
          </a:xfrm>
          <a:prstGeom prst="rect">
            <a:avLst/>
          </a:prstGeom>
        </p:spPr>
      </p:pic>
      <p:grpSp>
        <p:nvGrpSpPr>
          <p:cNvPr id="2" name="Group 1"/>
          <p:cNvGrpSpPr/>
          <p:nvPr/>
        </p:nvGrpSpPr>
        <p:grpSpPr>
          <a:xfrm>
            <a:off x="0" y="481021"/>
            <a:ext cx="9144000" cy="826201"/>
            <a:chOff x="0" y="481021"/>
            <a:chExt cx="9144000" cy="826201"/>
          </a:xfrm>
        </p:grpSpPr>
        <p:sp>
          <p:nvSpPr>
            <p:cNvPr id="25" name="Rectangle 24"/>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Subtitle 2"/>
            <p:cNvSpPr txBox="1">
              <a:spLocks/>
            </p:cNvSpPr>
            <p:nvPr/>
          </p:nvSpPr>
          <p:spPr>
            <a:xfrm>
              <a:off x="271702" y="789953"/>
              <a:ext cx="2887649"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The SA</a:t>
              </a:r>
              <a:r>
                <a:rPr lang="en-US" sz="2500" dirty="0">
                  <a:solidFill>
                    <a:srgbClr val="FFFFFF"/>
                  </a:solidFill>
                  <a:latin typeface="Oswald Light"/>
                  <a:cs typeface="Oswald Light"/>
                </a:rPr>
                <a:t> </a:t>
              </a:r>
              <a:r>
                <a:rPr lang="en-US" sz="2500" dirty="0" smtClean="0">
                  <a:solidFill>
                    <a:srgbClr val="00BEFF"/>
                  </a:solidFill>
                  <a:latin typeface="Oswald Light"/>
                  <a:cs typeface="Oswald Light"/>
                </a:rPr>
                <a:t>Toolkit</a:t>
              </a:r>
              <a:endParaRPr lang="en-US" sz="2500" b="1" dirty="0">
                <a:solidFill>
                  <a:srgbClr val="00BEFF"/>
                </a:solidFill>
                <a:latin typeface="Oswald Light"/>
                <a:cs typeface="Oswald Light"/>
              </a:endParaRPr>
            </a:p>
          </p:txBody>
        </p:sp>
        <p:pic>
          <p:nvPicPr>
            <p:cNvPr id="41" name="Picture 2"/>
            <p:cNvPicPr>
              <a:picLocks noChangeAspect="1" noChangeArrowheads="1"/>
            </p:cNvPicPr>
            <p:nvPr/>
          </p:nvPicPr>
          <p:blipFill>
            <a:blip r:embed="rId4" cstate="print"/>
            <a:srcRect/>
            <a:stretch>
              <a:fillRect/>
            </a:stretch>
          </p:blipFill>
          <p:spPr bwMode="auto">
            <a:xfrm>
              <a:off x="1143000" y="486590"/>
              <a:ext cx="8001000" cy="152399"/>
            </a:xfrm>
            <a:prstGeom prst="rect">
              <a:avLst/>
            </a:prstGeom>
            <a:noFill/>
            <a:ln w="9525">
              <a:noFill/>
              <a:miter lim="800000"/>
              <a:headEnd/>
              <a:tailEnd/>
            </a:ln>
          </p:spPr>
        </p:pic>
      </p:grpSp>
      <p:pic>
        <p:nvPicPr>
          <p:cNvPr id="1028" name="Picture 4" descr="C:\Users\Jeremy\AppData\Local\Temp\SNAGHTML1a7920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1702" y="1929014"/>
            <a:ext cx="5441344" cy="3165251"/>
          </a:xfrm>
          <a:prstGeom prst="rect">
            <a:avLst/>
          </a:prstGeom>
          <a:noFill/>
          <a:extLst>
            <a:ext uri="{909E8E84-426E-40DD-AFC4-6F175D3DCCD1}">
              <a14:hiddenFill xmlns:a14="http://schemas.microsoft.com/office/drawing/2010/main">
                <a:solidFill>
                  <a:srgbClr val="FFFFFF"/>
                </a:solidFill>
              </a14:hiddenFill>
            </a:ext>
          </a:extLst>
        </p:spPr>
      </p:pic>
      <p:pic>
        <p:nvPicPr>
          <p:cNvPr id="7" name="Glar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719" y="1506012"/>
            <a:ext cx="5774762" cy="4192477"/>
          </a:xfrm>
          <a:prstGeom prst="rect">
            <a:avLst/>
          </a:prstGeom>
        </p:spPr>
      </p:pic>
      <p:pic>
        <p:nvPicPr>
          <p:cNvPr id="4" name="Picture 3"/>
          <p:cNvPicPr>
            <a:picLocks noChangeAspect="1"/>
          </p:cNvPicPr>
          <p:nvPr/>
        </p:nvPicPr>
        <p:blipFill>
          <a:blip r:embed="rId7"/>
          <a:stretch>
            <a:fillRect/>
          </a:stretch>
        </p:blipFill>
        <p:spPr>
          <a:xfrm>
            <a:off x="4322128" y="2081381"/>
            <a:ext cx="1354633" cy="1652419"/>
          </a:xfrm>
          <a:prstGeom prst="rect">
            <a:avLst/>
          </a:prstGeom>
        </p:spPr>
      </p:pic>
      <p:pic>
        <p:nvPicPr>
          <p:cNvPr id="9" name="Picture 8"/>
          <p:cNvPicPr>
            <a:picLocks noChangeAspect="1"/>
          </p:cNvPicPr>
          <p:nvPr/>
        </p:nvPicPr>
        <p:blipFill>
          <a:blip r:embed="rId8"/>
          <a:stretch>
            <a:fillRect/>
          </a:stretch>
        </p:blipFill>
        <p:spPr>
          <a:xfrm>
            <a:off x="6781800" y="1246656"/>
            <a:ext cx="1777028" cy="4529965"/>
          </a:xfrm>
          <a:prstGeom prst="rect">
            <a:avLst/>
          </a:prstGeom>
        </p:spPr>
      </p:pic>
    </p:spTree>
    <p:extLst>
      <p:ext uri="{BB962C8B-B14F-4D97-AF65-F5344CB8AC3E}">
        <p14:creationId xmlns:p14="http://schemas.microsoft.com/office/powerpoint/2010/main" val="7151581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ubtitle 2"/>
          <p:cNvSpPr txBox="1">
            <a:spLocks/>
          </p:cNvSpPr>
          <p:nvPr/>
        </p:nvSpPr>
        <p:spPr>
          <a:xfrm>
            <a:off x="964683" y="1573045"/>
            <a:ext cx="7834659"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panose="02000506000000020004" pitchFamily="2"/>
                <a:cs typeface="Oswald Regular"/>
              </a:rPr>
              <a:t>         – in -</a:t>
            </a:r>
            <a:endParaRPr lang="en-US" sz="2500" b="1" dirty="0">
              <a:solidFill>
                <a:srgbClr val="FFC000"/>
              </a:solidFill>
              <a:latin typeface="Oswald Light" panose="02000303000000000000" pitchFamily="2" charset="0"/>
              <a:cs typeface="Oswald Light"/>
            </a:endParaRPr>
          </a:p>
        </p:txBody>
      </p:sp>
      <p:grpSp>
        <p:nvGrpSpPr>
          <p:cNvPr id="21" name="Group 20"/>
          <p:cNvGrpSpPr/>
          <p:nvPr/>
        </p:nvGrpSpPr>
        <p:grpSpPr>
          <a:xfrm>
            <a:off x="0" y="481021"/>
            <a:ext cx="9144000" cy="826201"/>
            <a:chOff x="0" y="481021"/>
            <a:chExt cx="9144000" cy="826201"/>
          </a:xfrm>
        </p:grpSpPr>
        <p:sp>
          <p:nvSpPr>
            <p:cNvPr id="24" name="Rectangle 23"/>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Subtitle 2"/>
            <p:cNvSpPr txBox="1">
              <a:spLocks/>
            </p:cNvSpPr>
            <p:nvPr/>
          </p:nvSpPr>
          <p:spPr>
            <a:xfrm>
              <a:off x="271702" y="789953"/>
              <a:ext cx="2887649"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The SA</a:t>
              </a:r>
              <a:r>
                <a:rPr lang="en-US" sz="2500" dirty="0">
                  <a:solidFill>
                    <a:srgbClr val="FFFFFF"/>
                  </a:solidFill>
                  <a:latin typeface="Oswald Light"/>
                  <a:cs typeface="Oswald Light"/>
                </a:rPr>
                <a:t> </a:t>
              </a:r>
              <a:r>
                <a:rPr lang="en-US" sz="2500" dirty="0" smtClean="0">
                  <a:solidFill>
                    <a:srgbClr val="00BEFF"/>
                  </a:solidFill>
                  <a:latin typeface="Oswald Light"/>
                  <a:cs typeface="Oswald Light"/>
                </a:rPr>
                <a:t>Toolkit</a:t>
              </a:r>
              <a:endParaRPr lang="en-US" sz="2500" b="1" dirty="0">
                <a:solidFill>
                  <a:srgbClr val="00BEFF"/>
                </a:solidFill>
                <a:latin typeface="Oswald Light"/>
                <a:cs typeface="Oswald Light"/>
              </a:endParaRPr>
            </a:p>
          </p:txBody>
        </p:sp>
        <p:pic>
          <p:nvPicPr>
            <p:cNvPr id="26" name="Picture 2"/>
            <p:cNvPicPr>
              <a:picLocks noChangeAspect="1" noChangeArrowheads="1"/>
            </p:cNvPicPr>
            <p:nvPr/>
          </p:nvPicPr>
          <p:blipFill>
            <a:blip r:embed="rId3" cstate="print"/>
            <a:srcRect/>
            <a:stretch>
              <a:fillRect/>
            </a:stretch>
          </p:blipFill>
          <p:spPr bwMode="auto">
            <a:xfrm>
              <a:off x="1143000" y="486590"/>
              <a:ext cx="8001000" cy="152399"/>
            </a:xfrm>
            <a:prstGeom prst="rect">
              <a:avLst/>
            </a:prstGeom>
            <a:noFill/>
            <a:ln w="9525">
              <a:noFill/>
              <a:miter lim="800000"/>
              <a:headEnd/>
              <a:tailEnd/>
            </a:ln>
          </p:spPr>
        </p:pic>
      </p:grpSp>
      <p:pic>
        <p:nvPicPr>
          <p:cNvPr id="5" name="Picture 4"/>
          <p:cNvPicPr>
            <a:picLocks noChangeAspect="1"/>
          </p:cNvPicPr>
          <p:nvPr/>
        </p:nvPicPr>
        <p:blipFill>
          <a:blip r:embed="rId4"/>
          <a:stretch>
            <a:fillRect/>
          </a:stretch>
        </p:blipFill>
        <p:spPr>
          <a:xfrm>
            <a:off x="1412931" y="1237159"/>
            <a:ext cx="1164280" cy="4563565"/>
          </a:xfrm>
          <a:prstGeom prst="rect">
            <a:avLst/>
          </a:prstGeom>
        </p:spPr>
      </p:pic>
      <p:grpSp>
        <p:nvGrpSpPr>
          <p:cNvPr id="2" name="Group 1"/>
          <p:cNvGrpSpPr/>
          <p:nvPr/>
        </p:nvGrpSpPr>
        <p:grpSpPr>
          <a:xfrm>
            <a:off x="2679828" y="1237159"/>
            <a:ext cx="2431177" cy="4563565"/>
            <a:chOff x="2679828" y="1237159"/>
            <a:chExt cx="2431177" cy="4563565"/>
          </a:xfrm>
        </p:grpSpPr>
        <p:pic>
          <p:nvPicPr>
            <p:cNvPr id="6" name="Picture 5"/>
            <p:cNvPicPr>
              <a:picLocks noChangeAspect="1"/>
            </p:cNvPicPr>
            <p:nvPr/>
          </p:nvPicPr>
          <p:blipFill>
            <a:blip r:embed="rId5"/>
            <a:stretch>
              <a:fillRect/>
            </a:stretch>
          </p:blipFill>
          <p:spPr>
            <a:xfrm>
              <a:off x="2679828" y="1237159"/>
              <a:ext cx="1164280" cy="4563565"/>
            </a:xfrm>
            <a:prstGeom prst="rect">
              <a:avLst/>
            </a:prstGeom>
          </p:spPr>
        </p:pic>
        <p:pic>
          <p:nvPicPr>
            <p:cNvPr id="10" name="Picture 9"/>
            <p:cNvPicPr>
              <a:picLocks noChangeAspect="1"/>
            </p:cNvPicPr>
            <p:nvPr/>
          </p:nvPicPr>
          <p:blipFill>
            <a:blip r:embed="rId6"/>
            <a:stretch>
              <a:fillRect/>
            </a:stretch>
          </p:blipFill>
          <p:spPr>
            <a:xfrm>
              <a:off x="3946725" y="1237159"/>
              <a:ext cx="1164280" cy="4563565"/>
            </a:xfrm>
            <a:prstGeom prst="rect">
              <a:avLst/>
            </a:prstGeom>
          </p:spPr>
        </p:pic>
      </p:grpSp>
      <p:pic>
        <p:nvPicPr>
          <p:cNvPr id="11" name="Picture 10"/>
          <p:cNvPicPr>
            <a:picLocks noChangeAspect="1"/>
          </p:cNvPicPr>
          <p:nvPr/>
        </p:nvPicPr>
        <p:blipFill>
          <a:blip r:embed="rId7"/>
          <a:stretch>
            <a:fillRect/>
          </a:stretch>
        </p:blipFill>
        <p:spPr>
          <a:xfrm>
            <a:off x="5213622" y="1218109"/>
            <a:ext cx="1169141" cy="4582615"/>
          </a:xfrm>
          <a:prstGeom prst="rect">
            <a:avLst/>
          </a:prstGeom>
        </p:spPr>
      </p:pic>
      <p:pic>
        <p:nvPicPr>
          <p:cNvPr id="12" name="Picture 11"/>
          <p:cNvPicPr>
            <a:picLocks noChangeAspect="1"/>
          </p:cNvPicPr>
          <p:nvPr/>
        </p:nvPicPr>
        <p:blipFill>
          <a:blip r:embed="rId8"/>
          <a:stretch>
            <a:fillRect/>
          </a:stretch>
        </p:blipFill>
        <p:spPr>
          <a:xfrm>
            <a:off x="6485380" y="1237159"/>
            <a:ext cx="1164281" cy="4563565"/>
          </a:xfrm>
          <a:prstGeom prst="rect">
            <a:avLst/>
          </a:prstGeom>
        </p:spPr>
      </p:pic>
      <p:grpSp>
        <p:nvGrpSpPr>
          <p:cNvPr id="4" name="Group 3"/>
          <p:cNvGrpSpPr/>
          <p:nvPr/>
        </p:nvGrpSpPr>
        <p:grpSpPr>
          <a:xfrm>
            <a:off x="74690" y="3116694"/>
            <a:ext cx="8970425" cy="732508"/>
            <a:chOff x="74690" y="3116694"/>
            <a:chExt cx="8970425" cy="732508"/>
          </a:xfrm>
        </p:grpSpPr>
        <p:sp>
          <p:nvSpPr>
            <p:cNvPr id="15" name="Subtitle 2"/>
            <p:cNvSpPr txBox="1">
              <a:spLocks/>
            </p:cNvSpPr>
            <p:nvPr/>
          </p:nvSpPr>
          <p:spPr>
            <a:xfrm>
              <a:off x="74690" y="3116694"/>
              <a:ext cx="1338242" cy="732508"/>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600" dirty="0" smtClean="0">
                  <a:solidFill>
                    <a:srgbClr val="003876"/>
                  </a:solidFill>
                  <a:latin typeface="Oswald" panose="02000506000000020004" pitchFamily="2"/>
                  <a:cs typeface="Oswald Regular"/>
                </a:rPr>
                <a:t>Measuring &amp; </a:t>
              </a:r>
            </a:p>
            <a:p>
              <a:pPr algn="l">
                <a:lnSpc>
                  <a:spcPct val="120000"/>
                </a:lnSpc>
              </a:pPr>
              <a:r>
                <a:rPr lang="en-US" sz="1600" dirty="0" smtClean="0">
                  <a:solidFill>
                    <a:srgbClr val="003876"/>
                  </a:solidFill>
                  <a:latin typeface="Oswald" panose="02000506000000020004" pitchFamily="2"/>
                  <a:cs typeface="Oswald Regular"/>
                </a:rPr>
                <a:t>Inspecting</a:t>
              </a:r>
              <a:endParaRPr lang="en-US" sz="1600" dirty="0">
                <a:solidFill>
                  <a:srgbClr val="003876"/>
                </a:solidFill>
                <a:latin typeface="Oswald" panose="02000506000000020004" pitchFamily="2"/>
                <a:cs typeface="Oswald Regular"/>
              </a:endParaRPr>
            </a:p>
          </p:txBody>
        </p:sp>
        <p:sp>
          <p:nvSpPr>
            <p:cNvPr id="16" name="Subtitle 2"/>
            <p:cNvSpPr txBox="1">
              <a:spLocks/>
            </p:cNvSpPr>
            <p:nvPr/>
          </p:nvSpPr>
          <p:spPr>
            <a:xfrm>
              <a:off x="7788333" y="3116694"/>
              <a:ext cx="1256782" cy="732508"/>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600" dirty="0" smtClean="0">
                  <a:solidFill>
                    <a:srgbClr val="003876"/>
                  </a:solidFill>
                  <a:latin typeface="Oswald" panose="02000506000000020004" pitchFamily="2"/>
                  <a:cs typeface="Oswald Regular"/>
                </a:rPr>
                <a:t>Analysis &amp; </a:t>
              </a:r>
            </a:p>
            <a:p>
              <a:pPr algn="l">
                <a:lnSpc>
                  <a:spcPct val="120000"/>
                </a:lnSpc>
              </a:pPr>
              <a:r>
                <a:rPr lang="en-US" sz="1600" dirty="0" smtClean="0">
                  <a:solidFill>
                    <a:srgbClr val="003876"/>
                  </a:solidFill>
                  <a:latin typeface="Oswald" panose="02000506000000020004" pitchFamily="2"/>
                  <a:cs typeface="Oswald Regular"/>
                </a:rPr>
                <a:t>Reporting</a:t>
              </a:r>
              <a:endParaRPr lang="en-US" sz="1600" dirty="0">
                <a:solidFill>
                  <a:srgbClr val="003876"/>
                </a:solidFill>
                <a:latin typeface="Oswald" panose="02000506000000020004" pitchFamily="2"/>
                <a:cs typeface="Oswald Regular"/>
              </a:endParaRPr>
            </a:p>
          </p:txBody>
        </p:sp>
      </p:grpSp>
    </p:spTree>
    <p:extLst>
      <p:ext uri="{BB962C8B-B14F-4D97-AF65-F5344CB8AC3E}">
        <p14:creationId xmlns:p14="http://schemas.microsoft.com/office/powerpoint/2010/main" val="6049471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nodeType="clickEffect">
                                  <p:stCondLst>
                                    <p:cond delay="0"/>
                                  </p:stCondLst>
                                  <p:childTnLst>
                                    <p:animEffect transition="out" filter="wipe(up)">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35" presetClass="path" presetSubtype="0" accel="50000" decel="50000" fill="hold" nodeType="afterEffect">
                                  <p:stCondLst>
                                    <p:cond delay="0"/>
                                  </p:stCondLst>
                                  <p:childTnLst>
                                    <p:animMotion origin="layout" path="M -1.66667E-6 -2.96296E-6 L -0.12014 -0.00185 " pathEditMode="relative" rAng="0" ptsTypes="AA">
                                      <p:cBhvr>
                                        <p:cTn id="10" dur="2000" fill="hold"/>
                                        <p:tgtEl>
                                          <p:spTgt spid="2"/>
                                        </p:tgtEl>
                                        <p:attrNameLst>
                                          <p:attrName>ppt_x</p:attrName>
                                          <p:attrName>ppt_y</p:attrName>
                                        </p:attrNameLst>
                                      </p:cBhvr>
                                      <p:rCtr x="-6007" y="-93"/>
                                    </p:animMotion>
                                  </p:childTnLst>
                                </p:cTn>
                              </p:par>
                            </p:childTnLst>
                          </p:cTn>
                        </p:par>
                        <p:par>
                          <p:cTn id="11" fill="hold">
                            <p:stCondLst>
                              <p:cond delay="2500"/>
                            </p:stCondLst>
                            <p:childTnLst>
                              <p:par>
                                <p:cTn id="12" presetID="1"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Elbow Connector 3"/>
          <p:cNvCxnSpPr/>
          <p:nvPr/>
        </p:nvCxnSpPr>
        <p:spPr>
          <a:xfrm>
            <a:off x="5123983" y="1559275"/>
            <a:ext cx="988564" cy="161305"/>
          </a:xfrm>
          <a:prstGeom prst="bentConnector3">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19" name="Elbow Connector 18"/>
          <p:cNvCxnSpPr/>
          <p:nvPr/>
        </p:nvCxnSpPr>
        <p:spPr>
          <a:xfrm>
            <a:off x="5061077" y="2269597"/>
            <a:ext cx="1060995" cy="473603"/>
          </a:xfrm>
          <a:prstGeom prst="bentConnector3">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29" name="Elbow Connector 28"/>
          <p:cNvCxnSpPr/>
          <p:nvPr/>
        </p:nvCxnSpPr>
        <p:spPr>
          <a:xfrm rot="10800000" flipV="1">
            <a:off x="2827940" y="3077194"/>
            <a:ext cx="955011" cy="396524"/>
          </a:xfrm>
          <a:prstGeom prst="bentConnector3">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34" name="Elbow Connector 33"/>
          <p:cNvCxnSpPr/>
          <p:nvPr/>
        </p:nvCxnSpPr>
        <p:spPr>
          <a:xfrm>
            <a:off x="5061077" y="3780320"/>
            <a:ext cx="1293228" cy="482472"/>
          </a:xfrm>
          <a:prstGeom prst="bentConnector3">
            <a:avLst/>
          </a:prstGeom>
          <a:ln>
            <a:tailEnd type="triangle"/>
          </a:ln>
        </p:spPr>
        <p:style>
          <a:lnRef idx="2">
            <a:schemeClr val="accent5"/>
          </a:lnRef>
          <a:fillRef idx="0">
            <a:schemeClr val="accent5"/>
          </a:fillRef>
          <a:effectRef idx="1">
            <a:schemeClr val="accent5"/>
          </a:effectRef>
          <a:fontRef idx="minor">
            <a:schemeClr val="tx1"/>
          </a:fontRef>
        </p:style>
      </p:cxnSp>
      <p:sp>
        <p:nvSpPr>
          <p:cNvPr id="38" name="Subtitle 2"/>
          <p:cNvSpPr txBox="1">
            <a:spLocks/>
          </p:cNvSpPr>
          <p:nvPr/>
        </p:nvSpPr>
        <p:spPr>
          <a:xfrm>
            <a:off x="6084901" y="1559275"/>
            <a:ext cx="1964653" cy="867930"/>
          </a:xfrm>
          <a:prstGeom prst="rect">
            <a:avLst/>
          </a:prstGeom>
          <a:ln>
            <a:solidFill>
              <a:schemeClr val="bg1"/>
            </a:solidFill>
          </a:ln>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400" dirty="0">
                <a:solidFill>
                  <a:srgbClr val="00BEFF"/>
                </a:solidFill>
                <a:latin typeface="Oswald Regular"/>
                <a:cs typeface="Oswald Regular"/>
              </a:rPr>
              <a:t>Projection Plane</a:t>
            </a:r>
          </a:p>
          <a:p>
            <a:pPr>
              <a:lnSpc>
                <a:spcPct val="110000"/>
              </a:lnSpc>
            </a:pPr>
            <a:r>
              <a:rPr lang="en-US" sz="1400" dirty="0">
                <a:solidFill>
                  <a:schemeClr val="tx1">
                    <a:lumMod val="60000"/>
                    <a:lumOff val="40000"/>
                  </a:schemeClr>
                </a:solidFill>
                <a:latin typeface="Oswald Light"/>
                <a:cs typeface="Oswald Light"/>
              </a:rPr>
              <a:t>Define/select projection </a:t>
            </a:r>
            <a:r>
              <a:rPr lang="en-US" sz="1400" dirty="0" smtClean="0">
                <a:solidFill>
                  <a:schemeClr val="tx1">
                    <a:lumMod val="60000"/>
                    <a:lumOff val="40000"/>
                  </a:schemeClr>
                </a:solidFill>
                <a:latin typeface="Oswald Light"/>
                <a:cs typeface="Oswald Light"/>
              </a:rPr>
              <a:t>planes</a:t>
            </a:r>
            <a:endParaRPr lang="en-US" sz="1400" dirty="0">
              <a:solidFill>
                <a:schemeClr val="tx1">
                  <a:lumMod val="60000"/>
                  <a:lumOff val="40000"/>
                </a:schemeClr>
              </a:solidFill>
              <a:latin typeface="Oswald Light"/>
              <a:cs typeface="Oswald Light"/>
            </a:endParaRPr>
          </a:p>
        </p:txBody>
      </p:sp>
      <p:sp>
        <p:nvSpPr>
          <p:cNvPr id="43" name="Subtitle 2"/>
          <p:cNvSpPr txBox="1">
            <a:spLocks/>
          </p:cNvSpPr>
          <p:nvPr/>
        </p:nvSpPr>
        <p:spPr>
          <a:xfrm>
            <a:off x="6141122" y="2605788"/>
            <a:ext cx="2012278" cy="867930"/>
          </a:xfrm>
          <a:prstGeom prst="rect">
            <a:avLst/>
          </a:prstGeom>
          <a:ln>
            <a:solidFill>
              <a:schemeClr val="bg1"/>
            </a:solidFill>
          </a:ln>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400" dirty="0" smtClean="0">
                <a:solidFill>
                  <a:srgbClr val="00BEFF"/>
                </a:solidFill>
                <a:latin typeface="Oswald Regular"/>
                <a:cs typeface="Oswald Regular"/>
              </a:rPr>
              <a:t>Build Geometry</a:t>
            </a:r>
            <a:endParaRPr lang="en-US" sz="1400" dirty="0">
              <a:solidFill>
                <a:srgbClr val="00BEFF"/>
              </a:solidFill>
              <a:latin typeface="Oswald Regular"/>
              <a:cs typeface="Oswald Regular"/>
            </a:endParaRPr>
          </a:p>
          <a:p>
            <a:pPr>
              <a:lnSpc>
                <a:spcPct val="110000"/>
              </a:lnSpc>
            </a:pPr>
            <a:r>
              <a:rPr lang="en-US" sz="1400" dirty="0">
                <a:solidFill>
                  <a:schemeClr val="tx1">
                    <a:lumMod val="60000"/>
                    <a:lumOff val="40000"/>
                  </a:schemeClr>
                </a:solidFill>
                <a:latin typeface="Oswald Light"/>
                <a:cs typeface="Oswald Light"/>
              </a:rPr>
              <a:t>Dynamic </a:t>
            </a:r>
            <a:r>
              <a:rPr lang="en-US" sz="1400" dirty="0" smtClean="0">
                <a:solidFill>
                  <a:schemeClr val="tx1">
                    <a:lumMod val="60000"/>
                    <a:lumOff val="40000"/>
                  </a:schemeClr>
                </a:solidFill>
                <a:latin typeface="Oswald Light"/>
                <a:cs typeface="Oswald Light"/>
              </a:rPr>
              <a:t>geometry fitting</a:t>
            </a:r>
            <a:endParaRPr lang="en-US" sz="1400" dirty="0">
              <a:solidFill>
                <a:schemeClr val="tx1">
                  <a:lumMod val="60000"/>
                  <a:lumOff val="40000"/>
                </a:schemeClr>
              </a:solidFill>
              <a:latin typeface="Oswald Light"/>
              <a:cs typeface="Oswald Light"/>
            </a:endParaRPr>
          </a:p>
        </p:txBody>
      </p:sp>
      <p:sp>
        <p:nvSpPr>
          <p:cNvPr id="44" name="Subtitle 2"/>
          <p:cNvSpPr txBox="1">
            <a:spLocks/>
          </p:cNvSpPr>
          <p:nvPr/>
        </p:nvSpPr>
        <p:spPr>
          <a:xfrm>
            <a:off x="6363830" y="4144530"/>
            <a:ext cx="1865770" cy="1104918"/>
          </a:xfrm>
          <a:prstGeom prst="rect">
            <a:avLst/>
          </a:prstGeom>
          <a:ln>
            <a:solidFill>
              <a:schemeClr val="bg1"/>
            </a:solidFill>
          </a:ln>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400" dirty="0" smtClean="0">
                <a:solidFill>
                  <a:srgbClr val="00BEFF"/>
                </a:solidFill>
                <a:latin typeface="Oswald Regular"/>
                <a:cs typeface="Oswald Regular"/>
              </a:rPr>
              <a:t>Other Relationships</a:t>
            </a:r>
            <a:endParaRPr lang="en-US" sz="1400" dirty="0">
              <a:solidFill>
                <a:srgbClr val="00BEFF"/>
              </a:solidFill>
              <a:latin typeface="Oswald Regular"/>
              <a:cs typeface="Oswald Regular"/>
            </a:endParaRPr>
          </a:p>
          <a:p>
            <a:pPr>
              <a:lnSpc>
                <a:spcPct val="110000"/>
              </a:lnSpc>
            </a:pPr>
            <a:r>
              <a:rPr lang="en-US" sz="1400" dirty="0" smtClean="0">
                <a:solidFill>
                  <a:schemeClr val="tx1">
                    <a:lumMod val="60000"/>
                    <a:lumOff val="40000"/>
                  </a:schemeClr>
                </a:solidFill>
                <a:latin typeface="Oswald Light"/>
                <a:cs typeface="Oswald Light"/>
              </a:rPr>
              <a:t>Comparison and alignment relationships</a:t>
            </a:r>
            <a:endParaRPr lang="en-US" sz="1400" dirty="0">
              <a:solidFill>
                <a:schemeClr val="tx1">
                  <a:lumMod val="60000"/>
                  <a:lumOff val="40000"/>
                </a:schemeClr>
              </a:solidFill>
              <a:latin typeface="Oswald Light"/>
              <a:cs typeface="Oswald Light"/>
            </a:endParaRPr>
          </a:p>
        </p:txBody>
      </p:sp>
      <p:sp>
        <p:nvSpPr>
          <p:cNvPr id="45" name="Subtitle 2"/>
          <p:cNvSpPr txBox="1">
            <a:spLocks/>
          </p:cNvSpPr>
          <p:nvPr/>
        </p:nvSpPr>
        <p:spPr>
          <a:xfrm>
            <a:off x="1299070" y="1835632"/>
            <a:ext cx="1977530" cy="867930"/>
          </a:xfrm>
          <a:prstGeom prst="rect">
            <a:avLst/>
          </a:prstGeom>
          <a:ln>
            <a:solidFill>
              <a:schemeClr val="bg1"/>
            </a:solidFill>
          </a:ln>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400" dirty="0" smtClean="0">
                <a:solidFill>
                  <a:srgbClr val="00BEFF"/>
                </a:solidFill>
                <a:latin typeface="Oswald Regular"/>
                <a:cs typeface="Oswald Regular"/>
              </a:rPr>
              <a:t>Geometry Name</a:t>
            </a:r>
            <a:endParaRPr lang="en-US" sz="1400" dirty="0">
              <a:solidFill>
                <a:srgbClr val="00BEFF"/>
              </a:solidFill>
              <a:latin typeface="Oswald Regular"/>
              <a:cs typeface="Oswald Regular"/>
            </a:endParaRPr>
          </a:p>
          <a:p>
            <a:pPr>
              <a:lnSpc>
                <a:spcPct val="110000"/>
              </a:lnSpc>
            </a:pPr>
            <a:r>
              <a:rPr lang="en-US" sz="1400" dirty="0">
                <a:solidFill>
                  <a:schemeClr val="tx1">
                    <a:lumMod val="60000"/>
                    <a:lumOff val="40000"/>
                  </a:schemeClr>
                </a:solidFill>
                <a:latin typeface="Oswald Light"/>
                <a:cs typeface="Oswald Light"/>
              </a:rPr>
              <a:t>Control </a:t>
            </a:r>
            <a:r>
              <a:rPr lang="en-US" sz="1400" dirty="0" smtClean="0">
                <a:solidFill>
                  <a:schemeClr val="tx1">
                    <a:lumMod val="60000"/>
                    <a:lumOff val="40000"/>
                  </a:schemeClr>
                </a:solidFill>
                <a:latin typeface="Oswald Light"/>
                <a:cs typeface="Oswald Light"/>
              </a:rPr>
              <a:t>of relationship</a:t>
            </a:r>
            <a:r>
              <a:rPr lang="en-US" sz="1400" dirty="0">
                <a:solidFill>
                  <a:schemeClr val="tx1">
                    <a:lumMod val="60000"/>
                    <a:lumOff val="40000"/>
                  </a:schemeClr>
                </a:solidFill>
                <a:latin typeface="Oswald Light"/>
                <a:cs typeface="Oswald Light"/>
              </a:rPr>
              <a:t> </a:t>
            </a:r>
            <a:r>
              <a:rPr lang="en-US" sz="1400" dirty="0" smtClean="0">
                <a:solidFill>
                  <a:schemeClr val="tx1">
                    <a:lumMod val="60000"/>
                    <a:lumOff val="40000"/>
                  </a:schemeClr>
                </a:solidFill>
                <a:latin typeface="Oswald Light"/>
                <a:cs typeface="Oswald Light"/>
              </a:rPr>
              <a:t>name</a:t>
            </a:r>
            <a:endParaRPr lang="en-US" sz="1400" dirty="0">
              <a:solidFill>
                <a:schemeClr val="tx1">
                  <a:lumMod val="60000"/>
                  <a:lumOff val="40000"/>
                </a:schemeClr>
              </a:solidFill>
              <a:latin typeface="Oswald Light"/>
              <a:cs typeface="Oswald Light"/>
            </a:endParaRPr>
          </a:p>
        </p:txBody>
      </p:sp>
      <p:cxnSp>
        <p:nvCxnSpPr>
          <p:cNvPr id="46" name="Elbow Connector 45"/>
          <p:cNvCxnSpPr/>
          <p:nvPr/>
        </p:nvCxnSpPr>
        <p:spPr>
          <a:xfrm rot="10800000" flipV="1">
            <a:off x="2895600" y="1793200"/>
            <a:ext cx="896876" cy="217581"/>
          </a:xfrm>
          <a:prstGeom prst="bentConnector3">
            <a:avLst/>
          </a:prstGeom>
          <a:ln>
            <a:tailEnd type="triangle"/>
          </a:ln>
        </p:spPr>
        <p:style>
          <a:lnRef idx="2">
            <a:schemeClr val="accent5"/>
          </a:lnRef>
          <a:fillRef idx="0">
            <a:schemeClr val="accent5"/>
          </a:fillRef>
          <a:effectRef idx="1">
            <a:schemeClr val="accent5"/>
          </a:effectRef>
          <a:fontRef idx="minor">
            <a:schemeClr val="tx1"/>
          </a:fontRef>
        </p:style>
      </p:cxnSp>
      <p:sp>
        <p:nvSpPr>
          <p:cNvPr id="51" name="Subtitle 2"/>
          <p:cNvSpPr txBox="1">
            <a:spLocks/>
          </p:cNvSpPr>
          <p:nvPr/>
        </p:nvSpPr>
        <p:spPr>
          <a:xfrm>
            <a:off x="1054322" y="3276600"/>
            <a:ext cx="1850802" cy="867930"/>
          </a:xfrm>
          <a:prstGeom prst="rect">
            <a:avLst/>
          </a:prstGeom>
          <a:ln>
            <a:solidFill>
              <a:schemeClr val="bg1"/>
            </a:solidFill>
          </a:ln>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400" dirty="0">
                <a:solidFill>
                  <a:srgbClr val="00BEFF"/>
                </a:solidFill>
                <a:latin typeface="Oswald Regular"/>
                <a:cs typeface="Oswald Regular"/>
              </a:rPr>
              <a:t>Compare to Nominal</a:t>
            </a:r>
          </a:p>
          <a:p>
            <a:pPr>
              <a:lnSpc>
                <a:spcPct val="110000"/>
              </a:lnSpc>
            </a:pPr>
            <a:r>
              <a:rPr lang="en-US" sz="1400" dirty="0" smtClean="0">
                <a:solidFill>
                  <a:schemeClr val="tx1">
                    <a:lumMod val="60000"/>
                    <a:lumOff val="40000"/>
                  </a:schemeClr>
                </a:solidFill>
                <a:latin typeface="Oswald Light"/>
                <a:cs typeface="Oswald Light"/>
              </a:rPr>
              <a:t>Quick link to CAD feature Comparison</a:t>
            </a:r>
            <a:endParaRPr lang="en-US" sz="1400" dirty="0">
              <a:solidFill>
                <a:schemeClr val="tx1">
                  <a:lumMod val="60000"/>
                  <a:lumOff val="40000"/>
                </a:schemeClr>
              </a:solidFill>
              <a:latin typeface="Oswald Light"/>
              <a:cs typeface="Oswald Light"/>
            </a:endParaRPr>
          </a:p>
        </p:txBody>
      </p:sp>
      <p:grpSp>
        <p:nvGrpSpPr>
          <p:cNvPr id="16" name="Group 15"/>
          <p:cNvGrpSpPr/>
          <p:nvPr/>
        </p:nvGrpSpPr>
        <p:grpSpPr>
          <a:xfrm>
            <a:off x="0" y="481021"/>
            <a:ext cx="9144000" cy="826201"/>
            <a:chOff x="0" y="481021"/>
            <a:chExt cx="9144000" cy="826201"/>
          </a:xfrm>
        </p:grpSpPr>
        <p:sp>
          <p:nvSpPr>
            <p:cNvPr id="17" name="Rectangle 16"/>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Subtitle 2"/>
            <p:cNvSpPr txBox="1">
              <a:spLocks/>
            </p:cNvSpPr>
            <p:nvPr/>
          </p:nvSpPr>
          <p:spPr>
            <a:xfrm>
              <a:off x="271702" y="789953"/>
              <a:ext cx="2887649"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The SA</a:t>
              </a:r>
              <a:r>
                <a:rPr lang="en-US" sz="2500" dirty="0">
                  <a:solidFill>
                    <a:srgbClr val="FFFFFF"/>
                  </a:solidFill>
                  <a:latin typeface="Oswald Light"/>
                  <a:cs typeface="Oswald Light"/>
                </a:rPr>
                <a:t> </a:t>
              </a:r>
              <a:r>
                <a:rPr lang="en-US" sz="2500" dirty="0" smtClean="0">
                  <a:solidFill>
                    <a:srgbClr val="00BEFF"/>
                  </a:solidFill>
                  <a:latin typeface="Oswald Light"/>
                  <a:cs typeface="Oswald Light"/>
                </a:rPr>
                <a:t>Toolkit</a:t>
              </a:r>
              <a:endParaRPr lang="en-US" sz="2500" b="1" dirty="0">
                <a:solidFill>
                  <a:srgbClr val="00BEFF"/>
                </a:solidFill>
                <a:latin typeface="Oswald Light"/>
                <a:cs typeface="Oswald Light"/>
              </a:endParaRPr>
            </a:p>
          </p:txBody>
        </p:sp>
        <p:pic>
          <p:nvPicPr>
            <p:cNvPr id="21" name="Picture 2"/>
            <p:cNvPicPr>
              <a:picLocks noChangeAspect="1" noChangeArrowheads="1"/>
            </p:cNvPicPr>
            <p:nvPr/>
          </p:nvPicPr>
          <p:blipFill>
            <a:blip r:embed="rId3" cstate="print"/>
            <a:srcRect/>
            <a:stretch>
              <a:fillRect/>
            </a:stretch>
          </p:blipFill>
          <p:spPr bwMode="auto">
            <a:xfrm>
              <a:off x="1143000" y="486590"/>
              <a:ext cx="8001000" cy="152399"/>
            </a:xfrm>
            <a:prstGeom prst="rect">
              <a:avLst/>
            </a:prstGeom>
            <a:noFill/>
            <a:ln w="9525">
              <a:noFill/>
              <a:miter lim="800000"/>
              <a:headEnd/>
              <a:tailEnd/>
            </a:ln>
          </p:spPr>
        </p:pic>
      </p:grpSp>
      <p:pic>
        <p:nvPicPr>
          <p:cNvPr id="22" name="Picture 21"/>
          <p:cNvPicPr>
            <a:picLocks noChangeAspect="1"/>
          </p:cNvPicPr>
          <p:nvPr/>
        </p:nvPicPr>
        <p:blipFill>
          <a:blip r:embed="rId4"/>
          <a:stretch>
            <a:fillRect/>
          </a:stretch>
        </p:blipFill>
        <p:spPr>
          <a:xfrm>
            <a:off x="3883070" y="1191935"/>
            <a:ext cx="1164280" cy="4563565"/>
          </a:xfrm>
          <a:prstGeom prst="rect">
            <a:avLst/>
          </a:prstGeom>
        </p:spPr>
      </p:pic>
    </p:spTree>
    <p:extLst>
      <p:ext uri="{BB962C8B-B14F-4D97-AF65-F5344CB8AC3E}">
        <p14:creationId xmlns:p14="http://schemas.microsoft.com/office/powerpoint/2010/main" val="1944527336"/>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Subtitle 2"/>
          <p:cNvSpPr txBox="1">
            <a:spLocks/>
          </p:cNvSpPr>
          <p:nvPr/>
        </p:nvSpPr>
        <p:spPr>
          <a:xfrm>
            <a:off x="271702" y="789953"/>
            <a:ext cx="2887649" cy="517269"/>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The SA</a:t>
            </a:r>
            <a:r>
              <a:rPr lang="en-US" sz="2500" dirty="0">
                <a:solidFill>
                  <a:srgbClr val="FFFFFF"/>
                </a:solidFill>
                <a:latin typeface="Oswald Light"/>
                <a:cs typeface="Oswald Light"/>
              </a:rPr>
              <a:t> </a:t>
            </a:r>
            <a:r>
              <a:rPr lang="en-US" sz="2500" dirty="0">
                <a:solidFill>
                  <a:srgbClr val="00BEFF"/>
                </a:solidFill>
                <a:latin typeface="Oswald Light"/>
                <a:cs typeface="Oswald Light"/>
              </a:rPr>
              <a:t>Workspace</a:t>
            </a:r>
            <a:endParaRPr lang="en-US" sz="2500" b="1" dirty="0">
              <a:solidFill>
                <a:srgbClr val="00BEFF"/>
              </a:solidFill>
              <a:latin typeface="Oswald Light"/>
              <a:cs typeface="Oswald Light"/>
            </a:endParaRPr>
          </a:p>
        </p:txBody>
      </p:sp>
      <p:pic>
        <p:nvPicPr>
          <p:cNvPr id="6" name="Monitor_Backgrou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64" y="1698463"/>
            <a:ext cx="5827554" cy="423080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702" y="2000525"/>
            <a:ext cx="5441344" cy="3060756"/>
          </a:xfrm>
          <a:prstGeom prst="rect">
            <a:avLst/>
          </a:prstGeom>
        </p:spPr>
      </p:pic>
      <p:pic>
        <p:nvPicPr>
          <p:cNvPr id="7" name="Glar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17" y="1735312"/>
            <a:ext cx="5774762" cy="4192477"/>
          </a:xfrm>
          <a:prstGeom prst="rect">
            <a:avLst/>
          </a:prstGeom>
        </p:spPr>
      </p:pic>
      <p:pic>
        <p:nvPicPr>
          <p:cNvPr id="41" name="Picture 2"/>
          <p:cNvPicPr>
            <a:picLocks noChangeAspect="1" noChangeArrowheads="1"/>
          </p:cNvPicPr>
          <p:nvPr/>
        </p:nvPicPr>
        <p:blipFill>
          <a:blip r:embed="rId6" cstate="print"/>
          <a:srcRect/>
          <a:stretch>
            <a:fillRect/>
          </a:stretch>
        </p:blipFill>
        <p:spPr bwMode="auto">
          <a:xfrm>
            <a:off x="1143000" y="486590"/>
            <a:ext cx="8001000" cy="152399"/>
          </a:xfrm>
          <a:prstGeom prst="rect">
            <a:avLst/>
          </a:prstGeom>
          <a:noFill/>
          <a:ln w="9525">
            <a:noFill/>
            <a:miter lim="800000"/>
            <a:headEnd/>
            <a:tailEnd/>
          </a:ln>
        </p:spPr>
      </p:pic>
      <p:pic>
        <p:nvPicPr>
          <p:cNvPr id="9" name="Picture 8"/>
          <p:cNvPicPr>
            <a:picLocks noChangeAspect="1"/>
          </p:cNvPicPr>
          <p:nvPr/>
        </p:nvPicPr>
        <p:blipFill rotWithShape="1">
          <a:blip r:embed="rId7"/>
          <a:srcRect b="30525"/>
          <a:stretch/>
        </p:blipFill>
        <p:spPr>
          <a:xfrm>
            <a:off x="4641724" y="2137052"/>
            <a:ext cx="1052241" cy="2822339"/>
          </a:xfrm>
          <a:prstGeom prst="rect">
            <a:avLst/>
          </a:prstGeom>
        </p:spPr>
      </p:pic>
      <p:grpSp>
        <p:nvGrpSpPr>
          <p:cNvPr id="13" name="Group 12"/>
          <p:cNvGrpSpPr/>
          <p:nvPr/>
        </p:nvGrpSpPr>
        <p:grpSpPr>
          <a:xfrm>
            <a:off x="4975519" y="2186082"/>
            <a:ext cx="4016081" cy="1052949"/>
            <a:chOff x="4975519" y="2186082"/>
            <a:chExt cx="4016081" cy="1052949"/>
          </a:xfrm>
        </p:grpSpPr>
        <p:sp>
          <p:nvSpPr>
            <p:cNvPr id="30" name="Subtitle 2"/>
            <p:cNvSpPr txBox="1">
              <a:spLocks/>
            </p:cNvSpPr>
            <p:nvPr/>
          </p:nvSpPr>
          <p:spPr>
            <a:xfrm>
              <a:off x="6318422" y="2247990"/>
              <a:ext cx="2673178" cy="991041"/>
            </a:xfrm>
            <a:prstGeom prst="rect">
              <a:avLst/>
            </a:prstGeom>
            <a:noFill/>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600" dirty="0" smtClean="0">
                  <a:solidFill>
                    <a:srgbClr val="00BEFF"/>
                  </a:solidFill>
                  <a:latin typeface="Oswald Regular"/>
                  <a:cs typeface="Oswald Regular"/>
                </a:rPr>
                <a:t>Toolkit</a:t>
              </a:r>
            </a:p>
            <a:p>
              <a:pPr algn="l">
                <a:lnSpc>
                  <a:spcPct val="120000"/>
                </a:lnSpc>
              </a:pPr>
              <a:r>
                <a:rPr lang="en-US" sz="1400" dirty="0" smtClean="0">
                  <a:solidFill>
                    <a:schemeClr val="tx1">
                      <a:lumMod val="60000"/>
                      <a:lumOff val="40000"/>
                    </a:schemeClr>
                  </a:solidFill>
                  <a:latin typeface="Oswald Light"/>
                  <a:cs typeface="Oswald Light"/>
                </a:rPr>
                <a:t>Access to common commands</a:t>
              </a:r>
            </a:p>
            <a:p>
              <a:pPr algn="l">
                <a:lnSpc>
                  <a:spcPct val="120000"/>
                </a:lnSpc>
              </a:pPr>
              <a:r>
                <a:rPr lang="en-US" sz="1400" dirty="0" smtClean="0">
                  <a:solidFill>
                    <a:schemeClr val="tx1">
                      <a:lumMod val="60000"/>
                      <a:lumOff val="40000"/>
                    </a:schemeClr>
                  </a:solidFill>
                  <a:latin typeface="Oswald Light"/>
                  <a:cs typeface="Oswald Light"/>
                </a:rPr>
                <a:t>&amp; most used functions.</a:t>
              </a:r>
              <a:endParaRPr lang="en-US" sz="1400" dirty="0">
                <a:solidFill>
                  <a:schemeClr val="tx1">
                    <a:lumMod val="60000"/>
                    <a:lumOff val="40000"/>
                  </a:schemeClr>
                </a:solidFill>
                <a:latin typeface="Oswald Light"/>
                <a:cs typeface="Oswald Light"/>
              </a:endParaRPr>
            </a:p>
          </p:txBody>
        </p:sp>
        <p:sp>
          <p:nvSpPr>
            <p:cNvPr id="31" name="Chevron 30"/>
            <p:cNvSpPr/>
            <p:nvPr/>
          </p:nvSpPr>
          <p:spPr>
            <a:xfrm>
              <a:off x="6229912" y="2309965"/>
              <a:ext cx="128016" cy="173736"/>
            </a:xfrm>
            <a:prstGeom prst="chevron">
              <a:avLst/>
            </a:prstGeom>
            <a:solidFill>
              <a:srgbClr val="00BE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2" name="Straight Arrow Connector 31"/>
            <p:cNvCxnSpPr/>
            <p:nvPr/>
          </p:nvCxnSpPr>
          <p:spPr>
            <a:xfrm>
              <a:off x="4975519" y="2186082"/>
              <a:ext cx="1283054" cy="206505"/>
            </a:xfrm>
            <a:prstGeom prst="straightConnector1">
              <a:avLst/>
            </a:prstGeom>
            <a:ln w="12700" cmpd="sng">
              <a:solidFill>
                <a:srgbClr val="00BEFF"/>
              </a:solidFill>
              <a:headEnd type="oval"/>
              <a:tailEnd type="none"/>
            </a:ln>
            <a:effectLst/>
          </p:spPr>
          <p:style>
            <a:lnRef idx="2">
              <a:schemeClr val="accent1"/>
            </a:lnRef>
            <a:fillRef idx="0">
              <a:schemeClr val="accent1"/>
            </a:fillRef>
            <a:effectRef idx="1">
              <a:schemeClr val="accent1"/>
            </a:effectRef>
            <a:fontRef idx="minor">
              <a:schemeClr val="tx1"/>
            </a:fontRef>
          </p:style>
        </p:cxnSp>
      </p:grpSp>
      <p:sp>
        <p:nvSpPr>
          <p:cNvPr id="12" name="Rectangle 11"/>
          <p:cNvSpPr/>
          <p:nvPr/>
        </p:nvSpPr>
        <p:spPr>
          <a:xfrm>
            <a:off x="6477000" y="3775765"/>
            <a:ext cx="1976956" cy="1421928"/>
          </a:xfrm>
          <a:prstGeom prst="rect">
            <a:avLst/>
          </a:prstGeom>
        </p:spPr>
        <p:txBody>
          <a:bodyPr wrap="square">
            <a:spAutoFit/>
          </a:bodyPr>
          <a:lstStyle/>
          <a:p>
            <a:pPr algn="ctr">
              <a:lnSpc>
                <a:spcPct val="120000"/>
              </a:lnSpc>
            </a:pPr>
            <a:r>
              <a:rPr lang="en-US" dirty="0" smtClean="0">
                <a:solidFill>
                  <a:srgbClr val="00BEFF"/>
                </a:solidFill>
                <a:latin typeface="Oswald Regular"/>
                <a:cs typeface="Oswald Regular"/>
              </a:rPr>
              <a:t>Gateway to </a:t>
            </a:r>
          </a:p>
          <a:p>
            <a:pPr algn="ctr">
              <a:lnSpc>
                <a:spcPct val="120000"/>
              </a:lnSpc>
            </a:pPr>
            <a:r>
              <a:rPr lang="en-US" dirty="0" smtClean="0">
                <a:latin typeface="Oswald Regular"/>
                <a:cs typeface="Oswald Regular"/>
              </a:rPr>
              <a:t>Dynamic</a:t>
            </a:r>
          </a:p>
          <a:p>
            <a:pPr algn="ctr">
              <a:lnSpc>
                <a:spcPct val="120000"/>
              </a:lnSpc>
            </a:pPr>
            <a:r>
              <a:rPr lang="en-US" dirty="0" smtClean="0">
                <a:latin typeface="Oswald Regular"/>
                <a:cs typeface="Oswald Regular"/>
              </a:rPr>
              <a:t>Feature Based </a:t>
            </a:r>
          </a:p>
          <a:p>
            <a:pPr algn="ctr">
              <a:lnSpc>
                <a:spcPct val="120000"/>
              </a:lnSpc>
            </a:pPr>
            <a:r>
              <a:rPr lang="en-US" dirty="0" smtClean="0">
                <a:latin typeface="Oswald Regular"/>
                <a:cs typeface="Oswald Regular"/>
              </a:rPr>
              <a:t>Inspection</a:t>
            </a:r>
            <a:endParaRPr lang="en-US" dirty="0">
              <a:latin typeface="Oswald Regular"/>
              <a:cs typeface="Oswald Regular"/>
            </a:endParaRPr>
          </a:p>
        </p:txBody>
      </p:sp>
      <p:sp>
        <p:nvSpPr>
          <p:cNvPr id="36" name="Title 2"/>
          <p:cNvSpPr>
            <a:spLocks noGrp="1"/>
          </p:cNvSpPr>
          <p:nvPr>
            <p:ph type="ctrTitle"/>
          </p:nvPr>
        </p:nvSpPr>
        <p:spPr>
          <a:xfrm>
            <a:off x="5224702" y="665549"/>
            <a:ext cx="4191000" cy="1470025"/>
          </a:xfrm>
        </p:spPr>
        <p:txBody>
          <a:bodyPr>
            <a:normAutofit/>
          </a:bodyPr>
          <a:lstStyle/>
          <a:p>
            <a:r>
              <a:rPr lang="en-US" sz="3600" b="1" dirty="0" smtClean="0">
                <a:solidFill>
                  <a:schemeClr val="bg1">
                    <a:lumMod val="75000"/>
                  </a:schemeClr>
                </a:solidFill>
                <a:effectLst>
                  <a:outerShdw blurRad="38100" dist="38100" dir="2700000" algn="tl">
                    <a:srgbClr val="000000">
                      <a:alpha val="43137"/>
                    </a:srgbClr>
                  </a:outerShdw>
                  <a:reflection blurRad="6350" stA="55000" endA="300" endPos="45500" dir="5400000" sy="-100000" algn="bl" rotWithShape="0"/>
                </a:effectLst>
                <a:latin typeface="Arial" panose="020B0604020202020204" pitchFamily="34" charset="0"/>
                <a:cs typeface="Arial" panose="020B0604020202020204" pitchFamily="34" charset="0"/>
              </a:rPr>
              <a:t>Re-Intro to SA</a:t>
            </a:r>
            <a:endParaRPr lang="en-US" sz="3600" b="1" dirty="0">
              <a:solidFill>
                <a:schemeClr val="bg1">
                  <a:lumMod val="75000"/>
                </a:schemeClr>
              </a:solidFill>
              <a:effectLst>
                <a:outerShdw blurRad="38100" dist="38100" dir="2700000" algn="tl">
                  <a:srgbClr val="000000">
                    <a:alpha val="43137"/>
                  </a:srgbClr>
                </a:outerShdw>
                <a:reflection blurRad="6350" stA="55000" endA="300" endPos="45500" dir="5400000" sy="-100000" algn="bl" rotWithShape="0"/>
              </a:effectLst>
              <a:latin typeface="Arial" panose="020B0604020202020204" pitchFamily="34" charset="0"/>
              <a:cs typeface="Arial" panose="020B0604020202020204" pitchFamily="34" charset="0"/>
            </a:endParaRPr>
          </a:p>
        </p:txBody>
      </p:sp>
      <p:cxnSp>
        <p:nvCxnSpPr>
          <p:cNvPr id="15" name="Straight Connector 14"/>
          <p:cNvCxnSpPr/>
          <p:nvPr/>
        </p:nvCxnSpPr>
        <p:spPr>
          <a:xfrm flipV="1">
            <a:off x="533400" y="2135574"/>
            <a:ext cx="2743200" cy="11241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33400" y="2135574"/>
            <a:ext cx="2743200" cy="1124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8"/>
          <a:stretch>
            <a:fillRect/>
          </a:stretch>
        </p:blipFill>
        <p:spPr>
          <a:xfrm>
            <a:off x="271703" y="1999048"/>
            <a:ext cx="5422032" cy="2970732"/>
          </a:xfrm>
          <a:prstGeom prst="rect">
            <a:avLst/>
          </a:prstGeom>
        </p:spPr>
      </p:pic>
    </p:spTree>
    <p:extLst>
      <p:ext uri="{BB962C8B-B14F-4D97-AF65-F5344CB8AC3E}">
        <p14:creationId xmlns:p14="http://schemas.microsoft.com/office/powerpoint/2010/main" val="2042511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par>
                          <p:cTn id="23" fill="hold">
                            <p:stCondLst>
                              <p:cond delay="1500"/>
                            </p:stCondLst>
                            <p:childTnLst>
                              <p:par>
                                <p:cTn id="24" presetID="22" presetClass="entr" presetSubtype="1"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up)">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Effect transition="in" filter="fade">
                                      <p:cBhvr>
                                        <p:cTn id="33" dur="500"/>
                                        <p:tgtEl>
                                          <p:spTgt spid="18"/>
                                        </p:tgtEl>
                                      </p:cBhvr>
                                    </p:animEffect>
                                  </p:childTnLst>
                                </p:cTn>
                              </p:par>
                              <p:par>
                                <p:cTn id="34" presetID="1" presetClass="exit" presetSubtype="0" fill="hold" nodeType="withEffect">
                                  <p:stCondLst>
                                    <p:cond delay="0"/>
                                  </p:stCondLst>
                                  <p:childTnLst>
                                    <p:set>
                                      <p:cBhvr>
                                        <p:cTn id="35" dur="1" fill="hold">
                                          <p:stCondLst>
                                            <p:cond delay="0"/>
                                          </p:stCondLst>
                                        </p:cTn>
                                        <p:tgtEl>
                                          <p:spTgt spid="13"/>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481021"/>
            <a:ext cx="9144000" cy="826201"/>
            <a:chOff x="0" y="481021"/>
            <a:chExt cx="9144000" cy="826201"/>
          </a:xfrm>
        </p:grpSpPr>
        <p:sp>
          <p:nvSpPr>
            <p:cNvPr id="17" name="Rectangle 16"/>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Subtitle 2"/>
            <p:cNvSpPr txBox="1">
              <a:spLocks/>
            </p:cNvSpPr>
            <p:nvPr/>
          </p:nvSpPr>
          <p:spPr>
            <a:xfrm>
              <a:off x="271702" y="789953"/>
              <a:ext cx="2887649"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The SA</a:t>
              </a:r>
              <a:r>
                <a:rPr lang="en-US" sz="2500" dirty="0">
                  <a:solidFill>
                    <a:srgbClr val="FFFFFF"/>
                  </a:solidFill>
                  <a:latin typeface="Oswald Light"/>
                  <a:cs typeface="Oswald Light"/>
                </a:rPr>
                <a:t> </a:t>
              </a:r>
              <a:r>
                <a:rPr lang="en-US" sz="2500" dirty="0" smtClean="0">
                  <a:solidFill>
                    <a:srgbClr val="00BEFF"/>
                  </a:solidFill>
                  <a:latin typeface="Oswald Light"/>
                  <a:cs typeface="Oswald Light"/>
                </a:rPr>
                <a:t>Toolkit</a:t>
              </a:r>
              <a:endParaRPr lang="en-US" sz="2500" b="1" dirty="0">
                <a:solidFill>
                  <a:srgbClr val="00BEFF"/>
                </a:solidFill>
                <a:latin typeface="Oswald Light"/>
                <a:cs typeface="Oswald Light"/>
              </a:endParaRPr>
            </a:p>
          </p:txBody>
        </p:sp>
        <p:pic>
          <p:nvPicPr>
            <p:cNvPr id="21" name="Picture 2"/>
            <p:cNvPicPr>
              <a:picLocks noChangeAspect="1" noChangeArrowheads="1"/>
            </p:cNvPicPr>
            <p:nvPr/>
          </p:nvPicPr>
          <p:blipFill>
            <a:blip r:embed="rId3" cstate="print"/>
            <a:srcRect/>
            <a:stretch>
              <a:fillRect/>
            </a:stretch>
          </p:blipFill>
          <p:spPr bwMode="auto">
            <a:xfrm>
              <a:off x="1143000" y="486590"/>
              <a:ext cx="8001000" cy="152399"/>
            </a:xfrm>
            <a:prstGeom prst="rect">
              <a:avLst/>
            </a:prstGeom>
            <a:noFill/>
            <a:ln w="9525">
              <a:noFill/>
              <a:miter lim="800000"/>
              <a:headEnd/>
              <a:tailEnd/>
            </a:ln>
          </p:spPr>
        </p:pic>
      </p:grpSp>
      <p:pic>
        <p:nvPicPr>
          <p:cNvPr id="22" name="Picture 21"/>
          <p:cNvPicPr>
            <a:picLocks noChangeAspect="1"/>
          </p:cNvPicPr>
          <p:nvPr/>
        </p:nvPicPr>
        <p:blipFill>
          <a:blip r:embed="rId4"/>
          <a:stretch>
            <a:fillRect/>
          </a:stretch>
        </p:blipFill>
        <p:spPr>
          <a:xfrm>
            <a:off x="3883070" y="1191935"/>
            <a:ext cx="1164280" cy="4563565"/>
          </a:xfrm>
          <a:prstGeom prst="rect">
            <a:avLst/>
          </a:prstGeom>
        </p:spPr>
      </p:pic>
      <p:grpSp>
        <p:nvGrpSpPr>
          <p:cNvPr id="12" name="Group 11"/>
          <p:cNvGrpSpPr/>
          <p:nvPr/>
        </p:nvGrpSpPr>
        <p:grpSpPr>
          <a:xfrm>
            <a:off x="917235" y="3473718"/>
            <a:ext cx="4035765" cy="2079146"/>
            <a:chOff x="964683" y="2561906"/>
            <a:chExt cx="4035765" cy="2079146"/>
          </a:xfrm>
        </p:grpSpPr>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r="4813"/>
            <a:stretch/>
          </p:blipFill>
          <p:spPr>
            <a:xfrm>
              <a:off x="964683" y="3117850"/>
              <a:ext cx="2485514" cy="1523202"/>
            </a:xfrm>
            <a:prstGeom prst="rect">
              <a:avLst/>
            </a:prstGeom>
          </p:spPr>
        </p:pic>
        <p:cxnSp>
          <p:nvCxnSpPr>
            <p:cNvPr id="3" name="Straight Arrow Connector 2"/>
            <p:cNvCxnSpPr>
              <a:stCxn id="22" idx="1"/>
            </p:cNvCxnSpPr>
            <p:nvPr/>
          </p:nvCxnSpPr>
          <p:spPr>
            <a:xfrm flipH="1">
              <a:off x="964683" y="2561906"/>
              <a:ext cx="2965835" cy="5559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3466100" y="3050588"/>
              <a:ext cx="1534348" cy="155866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1291352" y="1421080"/>
            <a:ext cx="2090805" cy="2321202"/>
            <a:chOff x="5459681" y="1631996"/>
            <a:chExt cx="2090805" cy="2321202"/>
          </a:xfrm>
        </p:grpSpPr>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9438" y="1631996"/>
              <a:ext cx="388654" cy="365792"/>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9438" y="2467769"/>
              <a:ext cx="388654" cy="365792"/>
            </a:xfrm>
            <a:prstGeom prst="rect">
              <a:avLst/>
            </a:prstGeom>
          </p:spPr>
        </p:pic>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9681" y="3312584"/>
              <a:ext cx="388654" cy="365792"/>
            </a:xfrm>
            <a:prstGeom prst="rect">
              <a:avLst/>
            </a:prstGeom>
          </p:spPr>
        </p:pic>
        <p:sp>
          <p:nvSpPr>
            <p:cNvPr id="31" name="TextBox 30"/>
            <p:cNvSpPr txBox="1"/>
            <p:nvPr/>
          </p:nvSpPr>
          <p:spPr>
            <a:xfrm>
              <a:off x="5861960" y="3306867"/>
              <a:ext cx="1600608" cy="646331"/>
            </a:xfrm>
            <a:prstGeom prst="rect">
              <a:avLst/>
            </a:prstGeom>
            <a:noFill/>
          </p:spPr>
          <p:txBody>
            <a:bodyPr wrap="square" rtlCol="0">
              <a:spAutoFit/>
            </a:bodyPr>
            <a:lstStyle/>
            <a:p>
              <a:r>
                <a:rPr lang="en-US" dirty="0">
                  <a:latin typeface="Oswald Light"/>
                </a:rPr>
                <a:t>Clouds to Objects</a:t>
              </a:r>
              <a:endParaRPr lang="en-US" dirty="0"/>
            </a:p>
          </p:txBody>
        </p:sp>
        <p:sp>
          <p:nvSpPr>
            <p:cNvPr id="32" name="TextBox 31"/>
            <p:cNvSpPr txBox="1"/>
            <p:nvPr/>
          </p:nvSpPr>
          <p:spPr>
            <a:xfrm>
              <a:off x="5888092" y="1631997"/>
              <a:ext cx="1662394" cy="646331"/>
            </a:xfrm>
            <a:prstGeom prst="rect">
              <a:avLst/>
            </a:prstGeom>
            <a:noFill/>
          </p:spPr>
          <p:txBody>
            <a:bodyPr wrap="square" rtlCol="0">
              <a:spAutoFit/>
            </a:bodyPr>
            <a:lstStyle/>
            <a:p>
              <a:r>
                <a:rPr lang="en-US" dirty="0">
                  <a:latin typeface="Oswald Light"/>
                </a:rPr>
                <a:t>Points to Objects</a:t>
              </a:r>
              <a:endParaRPr lang="en-US" dirty="0"/>
            </a:p>
          </p:txBody>
        </p:sp>
        <p:sp>
          <p:nvSpPr>
            <p:cNvPr id="33" name="TextBox 32"/>
            <p:cNvSpPr txBox="1"/>
            <p:nvPr/>
          </p:nvSpPr>
          <p:spPr>
            <a:xfrm>
              <a:off x="5888092" y="2476659"/>
              <a:ext cx="1600608" cy="646331"/>
            </a:xfrm>
            <a:prstGeom prst="rect">
              <a:avLst/>
            </a:prstGeom>
            <a:noFill/>
          </p:spPr>
          <p:txBody>
            <a:bodyPr wrap="square" rtlCol="0">
              <a:spAutoFit/>
            </a:bodyPr>
            <a:lstStyle/>
            <a:p>
              <a:r>
                <a:rPr lang="en-US" dirty="0">
                  <a:latin typeface="Oswald Light"/>
                </a:rPr>
                <a:t>Groups to Objects</a:t>
              </a:r>
              <a:endParaRPr lang="en-US" dirty="0"/>
            </a:p>
          </p:txBody>
        </p:sp>
      </p:grpSp>
      <p:pic>
        <p:nvPicPr>
          <p:cNvPr id="1026" name="Picture 2" descr="C:\Users\Jeremy\AppData\Local\Temp\SNAGHTML8b84db.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49175" y="1660701"/>
            <a:ext cx="2226640" cy="3772279"/>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6248400" y="4343400"/>
            <a:ext cx="1828800" cy="30480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4363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childTnLst>
                                </p:cTn>
                              </p:par>
                            </p:childTnLst>
                          </p:cTn>
                        </p:par>
                        <p:par>
                          <p:cTn id="16" fill="hold">
                            <p:stCondLst>
                              <p:cond delay="0"/>
                            </p:stCondLst>
                            <p:childTnLst>
                              <p:par>
                                <p:cTn id="17" presetID="21" presetClass="entr" presetSubtype="1"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heel(1)">
                                      <p:cBhvr>
                                        <p:cTn id="19"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eremy\AppData\Local\Temp\SNAGHTML8ece4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1" y="1114871"/>
            <a:ext cx="2330594" cy="4204752"/>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4"/>
          <p:cNvSpPr txBox="1">
            <a:spLocks/>
          </p:cNvSpPr>
          <p:nvPr/>
        </p:nvSpPr>
        <p:spPr>
          <a:xfrm>
            <a:off x="5231803" y="1295400"/>
            <a:ext cx="3657600" cy="2362200"/>
          </a:xfrm>
          <a:prstGeom prst="rect">
            <a:avLst/>
          </a:prstGeom>
        </p:spPr>
        <p:txBody>
          <a:bodyPr>
            <a:normAutofit fontScale="700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yriad Pro" pitchFamily="34" charset="0"/>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chemeClr val="tx2"/>
                </a:solidFill>
                <a:latin typeface="Arial" panose="020B0604020202020204" pitchFamily="34" charset="0"/>
                <a:cs typeface="Arial" panose="020B0604020202020204" pitchFamily="34" charset="0"/>
              </a:rPr>
              <a:t>4 Vector Types / Magnification</a:t>
            </a:r>
          </a:p>
          <a:p>
            <a:pPr lvl="1"/>
            <a:r>
              <a:rPr lang="en-US" dirty="0" smtClean="0">
                <a:solidFill>
                  <a:schemeClr val="tx2"/>
                </a:solidFill>
                <a:latin typeface="Arial" panose="020B0604020202020204" pitchFamily="34" charset="0"/>
                <a:cs typeface="Arial" panose="020B0604020202020204" pitchFamily="34" charset="0"/>
              </a:rPr>
              <a:t>Arrows</a:t>
            </a:r>
          </a:p>
          <a:p>
            <a:pPr lvl="1"/>
            <a:r>
              <a:rPr lang="en-US" dirty="0" err="1" smtClean="0">
                <a:solidFill>
                  <a:schemeClr val="tx2"/>
                </a:solidFill>
                <a:latin typeface="Arial" panose="020B0604020202020204" pitchFamily="34" charset="0"/>
                <a:cs typeface="Arial" panose="020B0604020202020204" pitchFamily="34" charset="0"/>
              </a:rPr>
              <a:t>Bloches</a:t>
            </a:r>
            <a:endParaRPr lang="en-US" dirty="0" smtClean="0">
              <a:solidFill>
                <a:schemeClr val="tx2"/>
              </a:solidFill>
              <a:latin typeface="Arial" panose="020B0604020202020204" pitchFamily="34" charset="0"/>
              <a:cs typeface="Arial" panose="020B0604020202020204" pitchFamily="34" charset="0"/>
            </a:endParaRPr>
          </a:p>
          <a:p>
            <a:pPr lvl="1"/>
            <a:r>
              <a:rPr lang="en-US" dirty="0" smtClean="0">
                <a:solidFill>
                  <a:schemeClr val="tx2"/>
                </a:solidFill>
                <a:latin typeface="Arial" panose="020B0604020202020204" pitchFamily="34" charset="0"/>
                <a:cs typeface="Arial" panose="020B0604020202020204" pitchFamily="34" charset="0"/>
              </a:rPr>
              <a:t>Tubes </a:t>
            </a:r>
          </a:p>
          <a:p>
            <a:pPr lvl="1"/>
            <a:r>
              <a:rPr lang="en-US" dirty="0" err="1" smtClean="0">
                <a:solidFill>
                  <a:schemeClr val="tx2"/>
                </a:solidFill>
                <a:latin typeface="Arial" panose="020B0604020202020204" pitchFamily="34" charset="0"/>
                <a:cs typeface="Arial" panose="020B0604020202020204" pitchFamily="34" charset="0"/>
              </a:rPr>
              <a:t>Bloches</a:t>
            </a:r>
            <a:r>
              <a:rPr lang="en-US" dirty="0" smtClean="0">
                <a:solidFill>
                  <a:schemeClr val="tx2"/>
                </a:solidFill>
                <a:latin typeface="Arial" panose="020B0604020202020204" pitchFamily="34" charset="0"/>
                <a:cs typeface="Arial" panose="020B0604020202020204" pitchFamily="34" charset="0"/>
              </a:rPr>
              <a:t> + Arrows</a:t>
            </a:r>
          </a:p>
          <a:p>
            <a:r>
              <a:rPr lang="en-US" dirty="0" smtClean="0">
                <a:solidFill>
                  <a:schemeClr val="tx2"/>
                </a:solidFill>
                <a:latin typeface="Arial" panose="020B0604020202020204" pitchFamily="34" charset="0"/>
                <a:cs typeface="Arial" panose="020B0604020202020204" pitchFamily="34" charset="0"/>
              </a:rPr>
              <a:t>Tolerances </a:t>
            </a:r>
          </a:p>
          <a:p>
            <a:r>
              <a:rPr lang="en-US" dirty="0" smtClean="0">
                <a:solidFill>
                  <a:schemeClr val="tx2"/>
                </a:solidFill>
                <a:latin typeface="Arial" panose="020B0604020202020204" pitchFamily="34" charset="0"/>
                <a:cs typeface="Arial" panose="020B0604020202020204" pitchFamily="34" charset="0"/>
              </a:rPr>
              <a:t>Colorization button </a:t>
            </a:r>
          </a:p>
          <a:p>
            <a:pPr lvl="1"/>
            <a:r>
              <a:rPr lang="en-US" dirty="0" smtClean="0">
                <a:solidFill>
                  <a:schemeClr val="tx2"/>
                </a:solidFill>
                <a:latin typeface="Arial" panose="020B0604020202020204" pitchFamily="34" charset="0"/>
                <a:cs typeface="Arial" panose="020B0604020202020204" pitchFamily="34" charset="0"/>
              </a:rPr>
              <a:t>Tolerance control</a:t>
            </a:r>
          </a:p>
          <a:p>
            <a:pPr lvl="1"/>
            <a:r>
              <a:rPr lang="en-US" dirty="0" smtClean="0">
                <a:solidFill>
                  <a:schemeClr val="tx2"/>
                </a:solidFill>
                <a:latin typeface="Arial" panose="020B0604020202020204" pitchFamily="34" charset="0"/>
                <a:cs typeface="Arial" panose="020B0604020202020204" pitchFamily="34" charset="0"/>
              </a:rPr>
              <a:t>Auto-ranging colors</a:t>
            </a:r>
          </a:p>
          <a:p>
            <a:pPr lvl="1"/>
            <a:r>
              <a:rPr lang="en-US" dirty="0" smtClean="0">
                <a:solidFill>
                  <a:schemeClr val="tx2"/>
                </a:solidFill>
                <a:latin typeface="Arial" panose="020B0604020202020204" pitchFamily="34" charset="0"/>
                <a:cs typeface="Arial" panose="020B0604020202020204" pitchFamily="34" charset="0"/>
              </a:rPr>
              <a:t>Show /hide Color bar</a:t>
            </a:r>
          </a:p>
          <a:p>
            <a:endParaRPr lang="en-US" dirty="0" smtClean="0">
              <a:solidFill>
                <a:schemeClr val="tx2"/>
              </a:solidFill>
              <a:latin typeface="Arial" panose="020B0604020202020204" pitchFamily="34" charset="0"/>
              <a:cs typeface="Arial" panose="020B0604020202020204" pitchFamily="34" charset="0"/>
            </a:endParaRPr>
          </a:p>
          <a:p>
            <a:endParaRPr lang="en-US" dirty="0" smtClean="0">
              <a:solidFill>
                <a:schemeClr val="tx2"/>
              </a:solidFill>
              <a:latin typeface="Arial" panose="020B0604020202020204" pitchFamily="34" charset="0"/>
              <a:cs typeface="Arial" panose="020B0604020202020204" pitchFamily="34" charset="0"/>
            </a:endParaRPr>
          </a:p>
        </p:txBody>
      </p:sp>
      <p:pic>
        <p:nvPicPr>
          <p:cNvPr id="8" name="Picture 3" descr="\\POWER2800\Byte Bucket\Sales\SA Images\alignment.png"/>
          <p:cNvPicPr>
            <a:picLocks noChangeAspect="1" noChangeArrowheads="1"/>
          </p:cNvPicPr>
          <p:nvPr/>
        </p:nvPicPr>
        <p:blipFill>
          <a:blip r:embed="rId4" cstate="print"/>
          <a:srcRect/>
          <a:stretch>
            <a:fillRect/>
          </a:stretch>
        </p:blipFill>
        <p:spPr bwMode="auto">
          <a:xfrm>
            <a:off x="3924016" y="4262434"/>
            <a:ext cx="4968076" cy="2366966"/>
          </a:xfrm>
          <a:prstGeom prst="rect">
            <a:avLst/>
          </a:prstGeom>
          <a:noFill/>
        </p:spPr>
      </p:pic>
      <p:pic>
        <p:nvPicPr>
          <p:cNvPr id="3" name="Picture 2"/>
          <p:cNvPicPr>
            <a:picLocks noChangeAspect="1"/>
          </p:cNvPicPr>
          <p:nvPr/>
        </p:nvPicPr>
        <p:blipFill>
          <a:blip r:embed="rId5"/>
          <a:stretch>
            <a:fillRect/>
          </a:stretch>
        </p:blipFill>
        <p:spPr>
          <a:xfrm>
            <a:off x="2857674" y="1417654"/>
            <a:ext cx="2668279" cy="2397112"/>
          </a:xfrm>
          <a:prstGeom prst="rect">
            <a:avLst/>
          </a:prstGeom>
          <a:ln>
            <a:solidFill>
              <a:schemeClr val="accent1"/>
            </a:solidFill>
          </a:ln>
        </p:spPr>
      </p:pic>
      <p:pic>
        <p:nvPicPr>
          <p:cNvPr id="4" name="Picture 3"/>
          <p:cNvPicPr>
            <a:picLocks noChangeAspect="1"/>
          </p:cNvPicPr>
          <p:nvPr/>
        </p:nvPicPr>
        <p:blipFill>
          <a:blip r:embed="rId6"/>
          <a:stretch>
            <a:fillRect/>
          </a:stretch>
        </p:blipFill>
        <p:spPr>
          <a:xfrm>
            <a:off x="2856714" y="1621825"/>
            <a:ext cx="2668279" cy="2397112"/>
          </a:xfrm>
          <a:prstGeom prst="rect">
            <a:avLst/>
          </a:prstGeom>
          <a:ln>
            <a:solidFill>
              <a:schemeClr val="accent1"/>
            </a:solidFill>
          </a:ln>
        </p:spPr>
      </p:pic>
      <p:pic>
        <p:nvPicPr>
          <p:cNvPr id="9" name="Picture 8"/>
          <p:cNvPicPr>
            <a:picLocks noChangeAspect="1"/>
          </p:cNvPicPr>
          <p:nvPr/>
        </p:nvPicPr>
        <p:blipFill>
          <a:blip r:embed="rId7"/>
          <a:stretch>
            <a:fillRect/>
          </a:stretch>
        </p:blipFill>
        <p:spPr>
          <a:xfrm>
            <a:off x="2856714" y="1802025"/>
            <a:ext cx="2668278" cy="2397112"/>
          </a:xfrm>
          <a:prstGeom prst="rect">
            <a:avLst/>
          </a:prstGeom>
          <a:ln>
            <a:solidFill>
              <a:schemeClr val="accent1"/>
            </a:solidFill>
          </a:ln>
        </p:spPr>
      </p:pic>
      <p:pic>
        <p:nvPicPr>
          <p:cNvPr id="5" name="Picture 4"/>
          <p:cNvPicPr>
            <a:picLocks noChangeAspect="1"/>
          </p:cNvPicPr>
          <p:nvPr/>
        </p:nvPicPr>
        <p:blipFill>
          <a:blip r:embed="rId8"/>
          <a:stretch>
            <a:fillRect/>
          </a:stretch>
        </p:blipFill>
        <p:spPr>
          <a:xfrm>
            <a:off x="2853862" y="1995146"/>
            <a:ext cx="2668278" cy="2397112"/>
          </a:xfrm>
          <a:prstGeom prst="rect">
            <a:avLst/>
          </a:prstGeom>
          <a:ln>
            <a:solidFill>
              <a:schemeClr val="accent1"/>
            </a:solidFill>
          </a:ln>
        </p:spPr>
      </p:pic>
      <p:sp>
        <p:nvSpPr>
          <p:cNvPr id="12" name="Rectangle 11"/>
          <p:cNvSpPr/>
          <p:nvPr/>
        </p:nvSpPr>
        <p:spPr>
          <a:xfrm>
            <a:off x="606748" y="2996515"/>
            <a:ext cx="2060252" cy="1022422"/>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ubtitle 2"/>
          <p:cNvSpPr txBox="1">
            <a:spLocks/>
          </p:cNvSpPr>
          <p:nvPr/>
        </p:nvSpPr>
        <p:spPr>
          <a:xfrm>
            <a:off x="271702" y="789953"/>
            <a:ext cx="5748098" cy="517269"/>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Light"/>
              </a:rPr>
              <a:t>Vectors for  </a:t>
            </a:r>
            <a:r>
              <a:rPr lang="en-US" sz="2500" dirty="0" smtClean="0">
                <a:solidFill>
                  <a:srgbClr val="00BEFF"/>
                </a:solidFill>
                <a:latin typeface="Oswald Light"/>
                <a:cs typeface="Oswald Light"/>
              </a:rPr>
              <a:t>Visualization and Alignment</a:t>
            </a:r>
            <a:endParaRPr lang="en-US" sz="2500" b="1" dirty="0">
              <a:solidFill>
                <a:srgbClr val="00BEFF"/>
              </a:solidFill>
              <a:latin typeface="Oswald Light"/>
              <a:cs typeface="Oswald Light"/>
            </a:endParaRPr>
          </a:p>
        </p:txBody>
      </p:sp>
      <p:pic>
        <p:nvPicPr>
          <p:cNvPr id="16" name="Picture 2"/>
          <p:cNvPicPr>
            <a:picLocks noChangeAspect="1" noChangeArrowheads="1"/>
          </p:cNvPicPr>
          <p:nvPr/>
        </p:nvPicPr>
        <p:blipFill>
          <a:blip r:embed="rId9" cstate="print"/>
          <a:srcRect/>
          <a:stretch>
            <a:fillRect/>
          </a:stretch>
        </p:blipFill>
        <p:spPr bwMode="auto">
          <a:xfrm>
            <a:off x="1143000" y="486590"/>
            <a:ext cx="8001000" cy="152399"/>
          </a:xfrm>
          <a:prstGeom prst="rect">
            <a:avLst/>
          </a:prstGeom>
          <a:noFill/>
          <a:ln w="9525">
            <a:noFill/>
            <a:miter lim="800000"/>
            <a:headEnd/>
            <a:tailEnd/>
          </a:ln>
        </p:spPr>
      </p:pic>
      <p:sp>
        <p:nvSpPr>
          <p:cNvPr id="21" name="Rectangle 20"/>
          <p:cNvSpPr/>
          <p:nvPr/>
        </p:nvSpPr>
        <p:spPr>
          <a:xfrm>
            <a:off x="609600" y="2560929"/>
            <a:ext cx="2057400" cy="435586"/>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277880" y="2264177"/>
            <a:ext cx="2389794" cy="4390584"/>
            <a:chOff x="277880" y="2264177"/>
            <a:chExt cx="2389794" cy="4390584"/>
          </a:xfrm>
        </p:grpSpPr>
        <p:pic>
          <p:nvPicPr>
            <p:cNvPr id="2" name="Picture 1"/>
            <p:cNvPicPr>
              <a:picLocks noChangeAspect="1"/>
            </p:cNvPicPr>
            <p:nvPr/>
          </p:nvPicPr>
          <p:blipFill>
            <a:blip r:embed="rId10"/>
            <a:stretch>
              <a:fillRect/>
            </a:stretch>
          </p:blipFill>
          <p:spPr>
            <a:xfrm>
              <a:off x="277880" y="5445917"/>
              <a:ext cx="997692" cy="1208844"/>
            </a:xfrm>
            <a:prstGeom prst="rect">
              <a:avLst/>
            </a:prstGeom>
          </p:spPr>
        </p:pic>
        <p:sp>
          <p:nvSpPr>
            <p:cNvPr id="17" name="Rectangle 16"/>
            <p:cNvSpPr/>
            <p:nvPr/>
          </p:nvSpPr>
          <p:spPr>
            <a:xfrm>
              <a:off x="610274" y="2264177"/>
              <a:ext cx="2057400" cy="298866"/>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4042897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C:\Users\Jeremy\AppData\Local\Temp\SNAGHTML8ece4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1" y="1114871"/>
            <a:ext cx="2330594" cy="4204752"/>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4"/>
          <p:cNvSpPr txBox="1">
            <a:spLocks/>
          </p:cNvSpPr>
          <p:nvPr/>
        </p:nvSpPr>
        <p:spPr>
          <a:xfrm>
            <a:off x="5231803" y="1295400"/>
            <a:ext cx="3657600" cy="2362200"/>
          </a:xfrm>
          <a:prstGeom prst="rect">
            <a:avLst/>
          </a:prstGeom>
        </p:spPr>
        <p:txBody>
          <a:bodyPr>
            <a:normAutofit fontScale="700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yriad Pro" pitchFamily="34" charset="0"/>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chemeClr val="tx2"/>
                </a:solidFill>
                <a:latin typeface="Arial" panose="020B0604020202020204" pitchFamily="34" charset="0"/>
                <a:cs typeface="Arial" panose="020B0604020202020204" pitchFamily="34" charset="0"/>
              </a:rPr>
              <a:t>4 Vector Types / Magnification</a:t>
            </a:r>
          </a:p>
          <a:p>
            <a:pPr lvl="1"/>
            <a:r>
              <a:rPr lang="en-US" dirty="0" smtClean="0">
                <a:solidFill>
                  <a:schemeClr val="tx2"/>
                </a:solidFill>
                <a:latin typeface="Arial" panose="020B0604020202020204" pitchFamily="34" charset="0"/>
                <a:cs typeface="Arial" panose="020B0604020202020204" pitchFamily="34" charset="0"/>
              </a:rPr>
              <a:t>Arrows</a:t>
            </a:r>
          </a:p>
          <a:p>
            <a:pPr lvl="1"/>
            <a:r>
              <a:rPr lang="en-US" dirty="0" err="1" smtClean="0">
                <a:solidFill>
                  <a:schemeClr val="tx2"/>
                </a:solidFill>
                <a:latin typeface="Arial" panose="020B0604020202020204" pitchFamily="34" charset="0"/>
                <a:cs typeface="Arial" panose="020B0604020202020204" pitchFamily="34" charset="0"/>
              </a:rPr>
              <a:t>Bloches</a:t>
            </a:r>
            <a:endParaRPr lang="en-US" dirty="0" smtClean="0">
              <a:solidFill>
                <a:schemeClr val="tx2"/>
              </a:solidFill>
              <a:latin typeface="Arial" panose="020B0604020202020204" pitchFamily="34" charset="0"/>
              <a:cs typeface="Arial" panose="020B0604020202020204" pitchFamily="34" charset="0"/>
            </a:endParaRPr>
          </a:p>
          <a:p>
            <a:pPr lvl="1"/>
            <a:r>
              <a:rPr lang="en-US" dirty="0" smtClean="0">
                <a:solidFill>
                  <a:schemeClr val="tx2"/>
                </a:solidFill>
                <a:latin typeface="Arial" panose="020B0604020202020204" pitchFamily="34" charset="0"/>
                <a:cs typeface="Arial" panose="020B0604020202020204" pitchFamily="34" charset="0"/>
              </a:rPr>
              <a:t>Tubes </a:t>
            </a:r>
          </a:p>
          <a:p>
            <a:pPr lvl="1"/>
            <a:r>
              <a:rPr lang="en-US" dirty="0" err="1" smtClean="0">
                <a:solidFill>
                  <a:schemeClr val="tx2"/>
                </a:solidFill>
                <a:latin typeface="Arial" panose="020B0604020202020204" pitchFamily="34" charset="0"/>
                <a:cs typeface="Arial" panose="020B0604020202020204" pitchFamily="34" charset="0"/>
              </a:rPr>
              <a:t>Bloches</a:t>
            </a:r>
            <a:r>
              <a:rPr lang="en-US" dirty="0" smtClean="0">
                <a:solidFill>
                  <a:schemeClr val="tx2"/>
                </a:solidFill>
                <a:latin typeface="Arial" panose="020B0604020202020204" pitchFamily="34" charset="0"/>
                <a:cs typeface="Arial" panose="020B0604020202020204" pitchFamily="34" charset="0"/>
              </a:rPr>
              <a:t> + Arrows</a:t>
            </a:r>
          </a:p>
          <a:p>
            <a:r>
              <a:rPr lang="en-US" dirty="0" smtClean="0">
                <a:solidFill>
                  <a:schemeClr val="tx2"/>
                </a:solidFill>
                <a:latin typeface="Arial" panose="020B0604020202020204" pitchFamily="34" charset="0"/>
                <a:cs typeface="Arial" panose="020B0604020202020204" pitchFamily="34" charset="0"/>
              </a:rPr>
              <a:t>Tolerances </a:t>
            </a:r>
          </a:p>
          <a:p>
            <a:r>
              <a:rPr lang="en-US" dirty="0" smtClean="0">
                <a:solidFill>
                  <a:schemeClr val="tx2"/>
                </a:solidFill>
                <a:latin typeface="Arial" panose="020B0604020202020204" pitchFamily="34" charset="0"/>
                <a:cs typeface="Arial" panose="020B0604020202020204" pitchFamily="34" charset="0"/>
              </a:rPr>
              <a:t>Colorization button </a:t>
            </a:r>
          </a:p>
          <a:p>
            <a:pPr lvl="1"/>
            <a:r>
              <a:rPr lang="en-US" dirty="0" smtClean="0">
                <a:solidFill>
                  <a:schemeClr val="tx2"/>
                </a:solidFill>
                <a:latin typeface="Arial" panose="020B0604020202020204" pitchFamily="34" charset="0"/>
                <a:cs typeface="Arial" panose="020B0604020202020204" pitchFamily="34" charset="0"/>
              </a:rPr>
              <a:t>Tolerance control</a:t>
            </a:r>
          </a:p>
          <a:p>
            <a:pPr lvl="1"/>
            <a:r>
              <a:rPr lang="en-US" dirty="0" smtClean="0">
                <a:solidFill>
                  <a:schemeClr val="tx2"/>
                </a:solidFill>
                <a:latin typeface="Arial" panose="020B0604020202020204" pitchFamily="34" charset="0"/>
                <a:cs typeface="Arial" panose="020B0604020202020204" pitchFamily="34" charset="0"/>
              </a:rPr>
              <a:t>Auto-ranging colors</a:t>
            </a:r>
          </a:p>
          <a:p>
            <a:pPr lvl="1"/>
            <a:r>
              <a:rPr lang="en-US" dirty="0" smtClean="0">
                <a:solidFill>
                  <a:schemeClr val="tx2"/>
                </a:solidFill>
                <a:latin typeface="Arial" panose="020B0604020202020204" pitchFamily="34" charset="0"/>
                <a:cs typeface="Arial" panose="020B0604020202020204" pitchFamily="34" charset="0"/>
              </a:rPr>
              <a:t>Show /hide Color bar</a:t>
            </a:r>
          </a:p>
          <a:p>
            <a:endParaRPr lang="en-US" dirty="0" smtClean="0">
              <a:solidFill>
                <a:schemeClr val="tx2"/>
              </a:solidFill>
              <a:latin typeface="Arial" panose="020B0604020202020204" pitchFamily="34" charset="0"/>
              <a:cs typeface="Arial" panose="020B0604020202020204" pitchFamily="34" charset="0"/>
            </a:endParaRPr>
          </a:p>
          <a:p>
            <a:endParaRPr lang="en-US" dirty="0" smtClean="0">
              <a:solidFill>
                <a:schemeClr val="tx2"/>
              </a:solidFill>
              <a:latin typeface="Arial" panose="020B0604020202020204" pitchFamily="34" charset="0"/>
              <a:cs typeface="Arial" panose="020B0604020202020204" pitchFamily="34" charset="0"/>
            </a:endParaRPr>
          </a:p>
        </p:txBody>
      </p:sp>
      <p:pic>
        <p:nvPicPr>
          <p:cNvPr id="8" name="Picture 3" descr="\\POWER2800\Byte Bucket\Sales\SA Images\alignment.png"/>
          <p:cNvPicPr>
            <a:picLocks noChangeAspect="1" noChangeArrowheads="1"/>
          </p:cNvPicPr>
          <p:nvPr/>
        </p:nvPicPr>
        <p:blipFill>
          <a:blip r:embed="rId4" cstate="print"/>
          <a:srcRect/>
          <a:stretch>
            <a:fillRect/>
          </a:stretch>
        </p:blipFill>
        <p:spPr bwMode="auto">
          <a:xfrm>
            <a:off x="3924016" y="4262434"/>
            <a:ext cx="4968076" cy="2366966"/>
          </a:xfrm>
          <a:prstGeom prst="rect">
            <a:avLst/>
          </a:prstGeom>
          <a:noFill/>
        </p:spPr>
      </p:pic>
      <p:grpSp>
        <p:nvGrpSpPr>
          <p:cNvPr id="20" name="Group 19"/>
          <p:cNvGrpSpPr/>
          <p:nvPr/>
        </p:nvGrpSpPr>
        <p:grpSpPr>
          <a:xfrm>
            <a:off x="2438400" y="2752634"/>
            <a:ext cx="2655309" cy="1365861"/>
            <a:chOff x="2438400" y="2752634"/>
            <a:chExt cx="2655309" cy="1365861"/>
          </a:xfrm>
        </p:grpSpPr>
        <p:pic>
          <p:nvPicPr>
            <p:cNvPr id="7" name="Picture 6"/>
            <p:cNvPicPr>
              <a:picLocks noChangeAspect="1"/>
            </p:cNvPicPr>
            <p:nvPr/>
          </p:nvPicPr>
          <p:blipFill>
            <a:blip r:embed="rId5"/>
            <a:stretch>
              <a:fillRect/>
            </a:stretch>
          </p:blipFill>
          <p:spPr>
            <a:xfrm>
              <a:off x="2918666" y="2752634"/>
              <a:ext cx="2175043" cy="1337186"/>
            </a:xfrm>
            <a:prstGeom prst="rect">
              <a:avLst/>
            </a:prstGeom>
          </p:spPr>
        </p:pic>
        <p:cxnSp>
          <p:nvCxnSpPr>
            <p:cNvPr id="18" name="Straight Arrow Connector 17"/>
            <p:cNvCxnSpPr/>
            <p:nvPr/>
          </p:nvCxnSpPr>
          <p:spPr>
            <a:xfrm flipV="1">
              <a:off x="2438400" y="3657601"/>
              <a:ext cx="480266" cy="46089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grpSp>
        <p:nvGrpSpPr>
          <p:cNvPr id="19" name="Group 18"/>
          <p:cNvGrpSpPr/>
          <p:nvPr/>
        </p:nvGrpSpPr>
        <p:grpSpPr>
          <a:xfrm>
            <a:off x="2345202" y="1546576"/>
            <a:ext cx="2636172" cy="3401658"/>
            <a:chOff x="2345202" y="1546576"/>
            <a:chExt cx="2636172" cy="3401658"/>
          </a:xfrm>
        </p:grpSpPr>
        <p:cxnSp>
          <p:nvCxnSpPr>
            <p:cNvPr id="13" name="Straight Arrow Connector 12"/>
            <p:cNvCxnSpPr/>
            <p:nvPr/>
          </p:nvCxnSpPr>
          <p:spPr>
            <a:xfrm flipV="1">
              <a:off x="2345202" y="4474895"/>
              <a:ext cx="685801" cy="47333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1" name="Picture 2" descr="C:\Users\JEREMY~1\AppData\Local\Temp\SNAGHTML2b4318.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1003" y="1546576"/>
              <a:ext cx="1950371" cy="2928319"/>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p:cNvPicPr>
            <a:picLocks noChangeAspect="1"/>
          </p:cNvPicPr>
          <p:nvPr/>
        </p:nvPicPr>
        <p:blipFill>
          <a:blip r:embed="rId7"/>
          <a:stretch>
            <a:fillRect/>
          </a:stretch>
        </p:blipFill>
        <p:spPr>
          <a:xfrm>
            <a:off x="8153400" y="1519234"/>
            <a:ext cx="765674" cy="2723612"/>
          </a:xfrm>
          <a:prstGeom prst="rect">
            <a:avLst/>
          </a:prstGeom>
        </p:spPr>
      </p:pic>
      <p:sp>
        <p:nvSpPr>
          <p:cNvPr id="15" name="Rectangle 14"/>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Subtitle 2"/>
          <p:cNvSpPr txBox="1">
            <a:spLocks/>
          </p:cNvSpPr>
          <p:nvPr/>
        </p:nvSpPr>
        <p:spPr>
          <a:xfrm>
            <a:off x="271702" y="789953"/>
            <a:ext cx="5748098" cy="517269"/>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Light"/>
              </a:rPr>
              <a:t>Vectors for  </a:t>
            </a:r>
            <a:r>
              <a:rPr lang="en-US" sz="2500" dirty="0" smtClean="0">
                <a:solidFill>
                  <a:srgbClr val="00BEFF"/>
                </a:solidFill>
                <a:latin typeface="Oswald Light"/>
                <a:cs typeface="Oswald Light"/>
              </a:rPr>
              <a:t>Visualization and Alignment</a:t>
            </a:r>
            <a:endParaRPr lang="en-US" sz="2500" b="1" dirty="0">
              <a:solidFill>
                <a:srgbClr val="00BEFF"/>
              </a:solidFill>
              <a:latin typeface="Oswald Light"/>
              <a:cs typeface="Oswald Light"/>
            </a:endParaRPr>
          </a:p>
        </p:txBody>
      </p:sp>
      <p:pic>
        <p:nvPicPr>
          <p:cNvPr id="17" name="Picture 2"/>
          <p:cNvPicPr>
            <a:picLocks noChangeAspect="1" noChangeArrowheads="1"/>
          </p:cNvPicPr>
          <p:nvPr/>
        </p:nvPicPr>
        <p:blipFill>
          <a:blip r:embed="rId8" cstate="print"/>
          <a:srcRect/>
          <a:stretch>
            <a:fillRect/>
          </a:stretch>
        </p:blipFill>
        <p:spPr bwMode="auto">
          <a:xfrm>
            <a:off x="1143000" y="486590"/>
            <a:ext cx="8001000" cy="152399"/>
          </a:xfrm>
          <a:prstGeom prst="rect">
            <a:avLst/>
          </a:prstGeom>
          <a:noFill/>
          <a:ln w="9525">
            <a:noFill/>
            <a:miter lim="800000"/>
            <a:headEnd/>
            <a:tailEnd/>
          </a:ln>
        </p:spPr>
      </p:pic>
    </p:spTree>
    <p:extLst>
      <p:ext uri="{BB962C8B-B14F-4D97-AF65-F5344CB8AC3E}">
        <p14:creationId xmlns:p14="http://schemas.microsoft.com/office/powerpoint/2010/main" val="326087186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4"/>
          <p:cNvSpPr txBox="1">
            <a:spLocks/>
          </p:cNvSpPr>
          <p:nvPr/>
        </p:nvSpPr>
        <p:spPr>
          <a:xfrm>
            <a:off x="4765229" y="5063249"/>
            <a:ext cx="3276600" cy="830228"/>
          </a:xfrm>
          <a:prstGeom prst="rect">
            <a:avLst/>
          </a:prstGeom>
        </p:spPr>
        <p:txBody>
          <a:bodyPr>
            <a:normAutofit fontScale="700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yriad Pro" pitchFamily="34" charset="0"/>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chemeClr val="tx2"/>
                </a:solidFill>
                <a:latin typeface="Arial" panose="020B0604020202020204" pitchFamily="34" charset="0"/>
                <a:cs typeface="Arial" panose="020B0604020202020204" pitchFamily="34" charset="0"/>
              </a:rPr>
              <a:t>Tolerance and Colorization </a:t>
            </a:r>
          </a:p>
          <a:p>
            <a:pPr lvl="1"/>
            <a:r>
              <a:rPr lang="en-US" dirty="0" smtClean="0">
                <a:solidFill>
                  <a:schemeClr val="tx2"/>
                </a:solidFill>
                <a:latin typeface="Arial" panose="020B0604020202020204" pitchFamily="34" charset="0"/>
                <a:cs typeface="Arial" panose="020B0604020202020204" pitchFamily="34" charset="0"/>
              </a:rPr>
              <a:t>Each have there own representation in vector table</a:t>
            </a:r>
          </a:p>
          <a:p>
            <a:endParaRPr lang="en-US" dirty="0" smtClean="0">
              <a:solidFill>
                <a:schemeClr val="tx2"/>
              </a:solidFill>
              <a:latin typeface="Arial" panose="020B0604020202020204" pitchFamily="34" charset="0"/>
              <a:cs typeface="Arial" panose="020B0604020202020204" pitchFamily="34" charset="0"/>
            </a:endParaRPr>
          </a:p>
          <a:p>
            <a:endParaRPr lang="en-US" dirty="0" smtClean="0">
              <a:solidFill>
                <a:schemeClr val="tx2"/>
              </a:solidFill>
              <a:latin typeface="Arial" panose="020B0604020202020204" pitchFamily="34" charset="0"/>
              <a:cs typeface="Arial" panose="020B0604020202020204" pitchFamily="34" charset="0"/>
            </a:endParaRPr>
          </a:p>
        </p:txBody>
      </p:sp>
      <p:pic>
        <p:nvPicPr>
          <p:cNvPr id="7" name="Picture 2" descr="C:\Users\Jeremy\Desktop\Project Notes\J's files\screen shots\Hexagon Brochure shots\CAD.jpg"/>
          <p:cNvPicPr>
            <a:picLocks noChangeAspect="1" noChangeArrowheads="1"/>
          </p:cNvPicPr>
          <p:nvPr/>
        </p:nvPicPr>
        <p:blipFill>
          <a:blip r:embed="rId3" cstate="print"/>
          <a:srcRect/>
          <a:stretch>
            <a:fillRect/>
          </a:stretch>
        </p:blipFill>
        <p:spPr bwMode="auto">
          <a:xfrm>
            <a:off x="1654968" y="1371600"/>
            <a:ext cx="5486403" cy="3429001"/>
          </a:xfrm>
          <a:prstGeom prst="rect">
            <a:avLst/>
          </a:prstGeom>
          <a:noFill/>
        </p:spPr>
      </p:pic>
      <p:pic>
        <p:nvPicPr>
          <p:cNvPr id="2052" name="Picture 4" descr="C:\Users\JEREMY~1\AppData\Local\Temp\SNAGHTML3fe59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47490"/>
            <a:ext cx="4648200" cy="43105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Jeremy\AppData\Local\Temp\SNAGHTML481ed33.PNG"/>
          <p:cNvPicPr>
            <a:picLocks noChangeAspect="1" noChangeArrowheads="1"/>
          </p:cNvPicPr>
          <p:nvPr/>
        </p:nvPicPr>
        <p:blipFill>
          <a:blip r:embed="rId5" cstate="print"/>
          <a:srcRect/>
          <a:stretch>
            <a:fillRect/>
          </a:stretch>
        </p:blipFill>
        <p:spPr bwMode="auto">
          <a:xfrm>
            <a:off x="6747581" y="1110199"/>
            <a:ext cx="1853668" cy="2757524"/>
          </a:xfrm>
          <a:prstGeom prst="rect">
            <a:avLst/>
          </a:prstGeom>
          <a:noFill/>
        </p:spPr>
      </p:pic>
      <p:sp>
        <p:nvSpPr>
          <p:cNvPr id="3" name="Rectangle 2"/>
          <p:cNvSpPr/>
          <p:nvPr/>
        </p:nvSpPr>
        <p:spPr>
          <a:xfrm>
            <a:off x="3886200" y="4495800"/>
            <a:ext cx="685800" cy="2362200"/>
          </a:xfrm>
          <a:prstGeom prst="rect">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ubtitle 2"/>
          <p:cNvSpPr txBox="1">
            <a:spLocks/>
          </p:cNvSpPr>
          <p:nvPr/>
        </p:nvSpPr>
        <p:spPr>
          <a:xfrm>
            <a:off x="271702" y="789953"/>
            <a:ext cx="5748098" cy="517269"/>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Light"/>
              </a:rPr>
              <a:t>Vectors for  </a:t>
            </a:r>
            <a:r>
              <a:rPr lang="en-US" sz="2500" dirty="0" smtClean="0">
                <a:solidFill>
                  <a:srgbClr val="00BEFF"/>
                </a:solidFill>
                <a:latin typeface="Oswald Light"/>
                <a:cs typeface="Oswald Light"/>
              </a:rPr>
              <a:t>Visualization and Alignment</a:t>
            </a:r>
            <a:endParaRPr lang="en-US" sz="2500" b="1" dirty="0">
              <a:solidFill>
                <a:srgbClr val="00BEFF"/>
              </a:solidFill>
              <a:latin typeface="Oswald Light"/>
              <a:cs typeface="Oswald Light"/>
            </a:endParaRPr>
          </a:p>
        </p:txBody>
      </p:sp>
      <p:pic>
        <p:nvPicPr>
          <p:cNvPr id="13" name="Picture 2"/>
          <p:cNvPicPr>
            <a:picLocks noChangeAspect="1" noChangeArrowheads="1"/>
          </p:cNvPicPr>
          <p:nvPr/>
        </p:nvPicPr>
        <p:blipFill>
          <a:blip r:embed="rId6" cstate="print"/>
          <a:srcRect/>
          <a:stretch>
            <a:fillRect/>
          </a:stretch>
        </p:blipFill>
        <p:spPr bwMode="auto">
          <a:xfrm>
            <a:off x="1143000" y="486590"/>
            <a:ext cx="8001000" cy="152399"/>
          </a:xfrm>
          <a:prstGeom prst="rect">
            <a:avLst/>
          </a:prstGeom>
          <a:noFill/>
          <a:ln w="9525">
            <a:noFill/>
            <a:miter lim="800000"/>
            <a:headEnd/>
            <a:tailEnd/>
          </a:ln>
        </p:spPr>
      </p:pic>
    </p:spTree>
    <p:extLst>
      <p:ext uri="{BB962C8B-B14F-4D97-AF65-F5344CB8AC3E}">
        <p14:creationId xmlns:p14="http://schemas.microsoft.com/office/powerpoint/2010/main" val="20025073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ipe(up)">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990600"/>
            <a:ext cx="5562600" cy="4648200"/>
          </a:xfrm>
        </p:spPr>
        <p:txBody>
          <a:bodyPr>
            <a:normAutofit/>
          </a:bodyPr>
          <a:lstStyle/>
          <a:p>
            <a:pPr>
              <a:buSzPct val="80000"/>
            </a:pPr>
            <a:endParaRPr lang="en-US" sz="2800" dirty="0" smtClean="0">
              <a:solidFill>
                <a:schemeClr val="tx2"/>
              </a:solidFill>
              <a:latin typeface="Arial" pitchFamily="34" charset="0"/>
              <a:cs typeface="Arial" pitchFamily="34" charset="0"/>
            </a:endParaRPr>
          </a:p>
          <a:p>
            <a:endParaRPr lang="en-US" sz="3000" b="1" dirty="0">
              <a:solidFill>
                <a:schemeClr val="tx2"/>
              </a:solidFill>
            </a:endParaRPr>
          </a:p>
        </p:txBody>
      </p:sp>
      <p:sp>
        <p:nvSpPr>
          <p:cNvPr id="3" name="Title 2"/>
          <p:cNvSpPr>
            <a:spLocks noGrp="1"/>
          </p:cNvSpPr>
          <p:nvPr>
            <p:ph type="title"/>
          </p:nvPr>
        </p:nvSpPr>
        <p:spPr/>
        <p:txBody>
          <a:bodyPr/>
          <a:lstStyle/>
          <a:p>
            <a:endParaRPr lang="en-US"/>
          </a:p>
        </p:txBody>
      </p:sp>
      <p:sp>
        <p:nvSpPr>
          <p:cNvPr id="9" name="Rectangle 8"/>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ubtitle 2"/>
          <p:cNvSpPr txBox="1">
            <a:spLocks/>
          </p:cNvSpPr>
          <p:nvPr/>
        </p:nvSpPr>
        <p:spPr>
          <a:xfrm>
            <a:off x="271702" y="789953"/>
            <a:ext cx="5748098" cy="517269"/>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Light"/>
              </a:rPr>
              <a:t>Vectors for  </a:t>
            </a:r>
            <a:r>
              <a:rPr lang="en-US" sz="2500" dirty="0" smtClean="0">
                <a:solidFill>
                  <a:srgbClr val="00BEFF"/>
                </a:solidFill>
                <a:latin typeface="Oswald Light"/>
                <a:cs typeface="Oswald Light"/>
              </a:rPr>
              <a:t>Visualization and Alignment</a:t>
            </a:r>
            <a:endParaRPr lang="en-US" sz="2500" b="1" dirty="0">
              <a:solidFill>
                <a:srgbClr val="00BEFF"/>
              </a:solidFill>
              <a:latin typeface="Oswald Light"/>
              <a:cs typeface="Oswald Light"/>
            </a:endParaRPr>
          </a:p>
        </p:txBody>
      </p:sp>
      <p:pic>
        <p:nvPicPr>
          <p:cNvPr id="11" name="Picture 2"/>
          <p:cNvPicPr>
            <a:picLocks noChangeAspect="1" noChangeArrowheads="1"/>
          </p:cNvPicPr>
          <p:nvPr/>
        </p:nvPicPr>
        <p:blipFill>
          <a:blip r:embed="rId3" cstate="print"/>
          <a:srcRect/>
          <a:stretch>
            <a:fillRect/>
          </a:stretch>
        </p:blipFill>
        <p:spPr bwMode="auto">
          <a:xfrm>
            <a:off x="1143000" y="486590"/>
            <a:ext cx="8001000" cy="152399"/>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2457012" y="1749430"/>
            <a:ext cx="6211175" cy="353679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080" y="1616154"/>
            <a:ext cx="619556" cy="495646"/>
          </a:xfrm>
          <a:prstGeom prst="rect">
            <a:avLst/>
          </a:prstGeom>
          <a:effectLst>
            <a:outerShdw blurRad="50800" dist="38100" dir="2700000" algn="tl" rotWithShape="0">
              <a:prstClr val="black">
                <a:alpha val="40000"/>
              </a:prstClr>
            </a:outerShdw>
          </a:effectLst>
        </p:spPr>
      </p:pic>
      <p:sp>
        <p:nvSpPr>
          <p:cNvPr id="12" name="TextBox 11"/>
          <p:cNvSpPr txBox="1"/>
          <p:nvPr/>
        </p:nvSpPr>
        <p:spPr>
          <a:xfrm>
            <a:off x="389156" y="2209800"/>
            <a:ext cx="1423403" cy="923330"/>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pPr algn="ctr"/>
            <a:r>
              <a:rPr lang="en-US" i="1" dirty="0" smtClean="0"/>
              <a:t>Demo-</a:t>
            </a:r>
          </a:p>
          <a:p>
            <a:pPr algn="ctr"/>
            <a:r>
              <a:rPr lang="en-US" i="1" dirty="0" smtClean="0"/>
              <a:t>Building </a:t>
            </a:r>
          </a:p>
          <a:p>
            <a:pPr algn="ctr"/>
            <a:r>
              <a:rPr lang="en-US" i="1" dirty="0" smtClean="0"/>
              <a:t>Relationships</a:t>
            </a:r>
            <a:endParaRPr lang="en-US" i="1" dirty="0"/>
          </a:p>
        </p:txBody>
      </p:sp>
    </p:spTree>
    <p:extLst>
      <p:ext uri="{BB962C8B-B14F-4D97-AF65-F5344CB8AC3E}">
        <p14:creationId xmlns:p14="http://schemas.microsoft.com/office/powerpoint/2010/main" val="32130765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31" y="1810834"/>
            <a:ext cx="7331096" cy="3999654"/>
          </a:xfrm>
          <a:prstGeom prst="rect">
            <a:avLst/>
          </a:prstGeom>
        </p:spPr>
      </p:pic>
      <p:cxnSp>
        <p:nvCxnSpPr>
          <p:cNvPr id="28" name="Straight Arrow Connector 27"/>
          <p:cNvCxnSpPr/>
          <p:nvPr/>
        </p:nvCxnSpPr>
        <p:spPr>
          <a:xfrm>
            <a:off x="5082365" y="4689893"/>
            <a:ext cx="591118" cy="522972"/>
          </a:xfrm>
          <a:prstGeom prst="straightConnector1">
            <a:avLst/>
          </a:prstGeom>
          <a:ln w="12700" cmpd="sng">
            <a:solidFill>
              <a:srgbClr val="00BEFF"/>
            </a:solidFill>
            <a:headEnd type="oval"/>
            <a:tailEnd type="none"/>
          </a:ln>
          <a:effectLst/>
        </p:spPr>
        <p:style>
          <a:lnRef idx="2">
            <a:schemeClr val="accent1"/>
          </a:lnRef>
          <a:fillRef idx="0">
            <a:schemeClr val="accent1"/>
          </a:fillRef>
          <a:effectRef idx="1">
            <a:schemeClr val="accent1"/>
          </a:effectRef>
          <a:fontRef idx="minor">
            <a:schemeClr val="tx1"/>
          </a:fontRef>
        </p:style>
      </p:cxnSp>
      <p:sp>
        <p:nvSpPr>
          <p:cNvPr id="43" name="Subtitle 2"/>
          <p:cNvSpPr txBox="1">
            <a:spLocks/>
          </p:cNvSpPr>
          <p:nvPr/>
        </p:nvSpPr>
        <p:spPr>
          <a:xfrm>
            <a:off x="5673483" y="4812760"/>
            <a:ext cx="3306394" cy="947952"/>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600" dirty="0">
                <a:solidFill>
                  <a:srgbClr val="00BEFF"/>
                </a:solidFill>
                <a:latin typeface="Oswald Regular"/>
                <a:cs typeface="Oswald Regular"/>
              </a:rPr>
              <a:t>Primitive Geometry is Infinite</a:t>
            </a:r>
          </a:p>
          <a:p>
            <a:pPr algn="l">
              <a:lnSpc>
                <a:spcPct val="120000"/>
              </a:lnSpc>
            </a:pPr>
            <a:r>
              <a:rPr lang="en-US" sz="1400" dirty="0">
                <a:solidFill>
                  <a:schemeClr val="tx1">
                    <a:lumMod val="60000"/>
                    <a:lumOff val="40000"/>
                  </a:schemeClr>
                </a:solidFill>
                <a:latin typeface="Oswald Light"/>
                <a:cs typeface="Oswald Light"/>
              </a:rPr>
              <a:t>SA considers this plane to extend infinitely in two dimensions.</a:t>
            </a:r>
          </a:p>
        </p:txBody>
      </p:sp>
      <p:sp>
        <p:nvSpPr>
          <p:cNvPr id="18" name="Subtitle 2"/>
          <p:cNvSpPr txBox="1">
            <a:spLocks/>
          </p:cNvSpPr>
          <p:nvPr/>
        </p:nvSpPr>
        <p:spPr>
          <a:xfrm>
            <a:off x="7434526" y="2141130"/>
            <a:ext cx="1545351" cy="194699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28600" indent="-228600" algn="l">
              <a:lnSpc>
                <a:spcPct val="110000"/>
              </a:lnSpc>
              <a:buFont typeface="Arial" panose="020B0604020202020204" pitchFamily="34" charset="0"/>
              <a:buChar char="•"/>
            </a:pPr>
            <a:r>
              <a:rPr lang="en-US" sz="1400" dirty="0">
                <a:solidFill>
                  <a:schemeClr val="tx1">
                    <a:lumMod val="60000"/>
                    <a:lumOff val="40000"/>
                  </a:schemeClr>
                </a:solidFill>
                <a:latin typeface="Oswald Light"/>
                <a:cs typeface="Oswald Light"/>
              </a:rPr>
              <a:t>Lines</a:t>
            </a:r>
          </a:p>
          <a:p>
            <a:pPr marL="228600" indent="-228600" algn="l">
              <a:lnSpc>
                <a:spcPct val="110000"/>
              </a:lnSpc>
              <a:buFont typeface="Arial" panose="020B0604020202020204" pitchFamily="34" charset="0"/>
              <a:buChar char="•"/>
            </a:pPr>
            <a:r>
              <a:rPr lang="en-US" sz="1400" dirty="0" smtClean="0">
                <a:solidFill>
                  <a:schemeClr val="tx1">
                    <a:lumMod val="60000"/>
                    <a:lumOff val="40000"/>
                  </a:schemeClr>
                </a:solidFill>
                <a:latin typeface="Oswald Light"/>
                <a:cs typeface="Oswald Light"/>
              </a:rPr>
              <a:t>Planes</a:t>
            </a:r>
          </a:p>
          <a:p>
            <a:pPr marL="228600" indent="-228600" algn="l">
              <a:lnSpc>
                <a:spcPct val="110000"/>
              </a:lnSpc>
              <a:buFont typeface="Arial" panose="020B0604020202020204" pitchFamily="34" charset="0"/>
              <a:buChar char="•"/>
            </a:pPr>
            <a:r>
              <a:rPr lang="en-US" sz="1400" dirty="0" smtClean="0">
                <a:solidFill>
                  <a:schemeClr val="tx1">
                    <a:lumMod val="60000"/>
                    <a:lumOff val="40000"/>
                  </a:schemeClr>
                </a:solidFill>
                <a:latin typeface="Oswald Light"/>
                <a:cs typeface="Oswald Light"/>
              </a:rPr>
              <a:t>Cylinders</a:t>
            </a:r>
            <a:endParaRPr lang="en-US" sz="1400" dirty="0">
              <a:solidFill>
                <a:schemeClr val="tx1">
                  <a:lumMod val="60000"/>
                  <a:lumOff val="40000"/>
                </a:schemeClr>
              </a:solidFill>
              <a:latin typeface="Oswald Light"/>
              <a:cs typeface="Oswald Light"/>
            </a:endParaRPr>
          </a:p>
          <a:p>
            <a:pPr marL="228600" indent="-228600" algn="l">
              <a:lnSpc>
                <a:spcPct val="110000"/>
              </a:lnSpc>
              <a:buFont typeface="Arial" panose="020B0604020202020204" pitchFamily="34" charset="0"/>
              <a:buChar char="•"/>
            </a:pPr>
            <a:r>
              <a:rPr lang="en-US" sz="1400" dirty="0">
                <a:solidFill>
                  <a:schemeClr val="tx1">
                    <a:lumMod val="60000"/>
                    <a:lumOff val="40000"/>
                  </a:schemeClr>
                </a:solidFill>
                <a:latin typeface="Oswald Light"/>
                <a:cs typeface="Oswald Light"/>
              </a:rPr>
              <a:t>Cones</a:t>
            </a:r>
          </a:p>
          <a:p>
            <a:pPr marL="228600" indent="-228600" algn="l">
              <a:lnSpc>
                <a:spcPct val="110000"/>
              </a:lnSpc>
              <a:buFont typeface="Arial" panose="020B0604020202020204" pitchFamily="34" charset="0"/>
              <a:buChar char="•"/>
            </a:pPr>
            <a:r>
              <a:rPr lang="en-US" sz="1400" dirty="0">
                <a:solidFill>
                  <a:schemeClr val="tx1">
                    <a:lumMod val="60000"/>
                    <a:lumOff val="40000"/>
                  </a:schemeClr>
                </a:solidFill>
                <a:latin typeface="Oswald Light"/>
                <a:cs typeface="Oswald Light"/>
              </a:rPr>
              <a:t>Paraboloids</a:t>
            </a:r>
          </a:p>
        </p:txBody>
      </p:sp>
      <p:grpSp>
        <p:nvGrpSpPr>
          <p:cNvPr id="16" name="Group 15"/>
          <p:cNvGrpSpPr/>
          <p:nvPr/>
        </p:nvGrpSpPr>
        <p:grpSpPr>
          <a:xfrm>
            <a:off x="0" y="481021"/>
            <a:ext cx="9144000" cy="605175"/>
            <a:chOff x="0" y="481021"/>
            <a:chExt cx="9144000" cy="605175"/>
          </a:xfrm>
        </p:grpSpPr>
        <p:sp>
          <p:nvSpPr>
            <p:cNvPr id="17" name="Rectangle 16"/>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2"/>
            <p:cNvPicPr>
              <a:picLocks noChangeAspect="1" noChangeArrowheads="1"/>
            </p:cNvPicPr>
            <p:nvPr/>
          </p:nvPicPr>
          <p:blipFill>
            <a:blip r:embed="rId4" cstate="print"/>
            <a:srcRect/>
            <a:stretch>
              <a:fillRect/>
            </a:stretch>
          </p:blipFill>
          <p:spPr bwMode="auto">
            <a:xfrm>
              <a:off x="1143000" y="486590"/>
              <a:ext cx="8001000" cy="152399"/>
            </a:xfrm>
            <a:prstGeom prst="rect">
              <a:avLst/>
            </a:prstGeom>
            <a:noFill/>
            <a:ln w="9525">
              <a:noFill/>
              <a:miter lim="800000"/>
              <a:headEnd/>
              <a:tailEnd/>
            </a:ln>
          </p:spPr>
        </p:pic>
      </p:grpSp>
      <p:sp>
        <p:nvSpPr>
          <p:cNvPr id="24" name="Subtitle 2"/>
          <p:cNvSpPr txBox="1">
            <a:spLocks/>
          </p:cNvSpPr>
          <p:nvPr/>
        </p:nvSpPr>
        <p:spPr>
          <a:xfrm>
            <a:off x="381000" y="762000"/>
            <a:ext cx="869768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Measuring </a:t>
            </a:r>
            <a:r>
              <a:rPr lang="en-US" sz="2500" dirty="0">
                <a:solidFill>
                  <a:srgbClr val="00BEFF"/>
                </a:solidFill>
                <a:latin typeface="Oswald Light"/>
                <a:cs typeface="Oswald Regular"/>
              </a:rPr>
              <a:t>Geometry</a:t>
            </a:r>
            <a:endParaRPr lang="en-US" sz="2500" b="1" dirty="0">
              <a:solidFill>
                <a:srgbClr val="00BEFF"/>
              </a:solidFill>
              <a:latin typeface="Oswald Light"/>
              <a:cs typeface="Oswald Light"/>
            </a:endParaRPr>
          </a:p>
        </p:txBody>
      </p:sp>
    </p:spTree>
    <p:extLst>
      <p:ext uri="{BB962C8B-B14F-4D97-AF65-F5344CB8AC3E}">
        <p14:creationId xmlns:p14="http://schemas.microsoft.com/office/powerpoint/2010/main" val="2658893678"/>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Elbow Connector 3"/>
          <p:cNvCxnSpPr/>
          <p:nvPr/>
        </p:nvCxnSpPr>
        <p:spPr>
          <a:xfrm>
            <a:off x="5123983" y="1559275"/>
            <a:ext cx="988564" cy="161305"/>
          </a:xfrm>
          <a:prstGeom prst="bentConnector3">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19" name="Elbow Connector 18"/>
          <p:cNvCxnSpPr/>
          <p:nvPr/>
        </p:nvCxnSpPr>
        <p:spPr>
          <a:xfrm>
            <a:off x="5061077" y="2269597"/>
            <a:ext cx="1060995" cy="473603"/>
          </a:xfrm>
          <a:prstGeom prst="bentConnector3">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29" name="Elbow Connector 28"/>
          <p:cNvCxnSpPr/>
          <p:nvPr/>
        </p:nvCxnSpPr>
        <p:spPr>
          <a:xfrm rot="10800000" flipV="1">
            <a:off x="2827940" y="3077194"/>
            <a:ext cx="955011" cy="396524"/>
          </a:xfrm>
          <a:prstGeom prst="bentConnector3">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34" name="Elbow Connector 33"/>
          <p:cNvCxnSpPr/>
          <p:nvPr/>
        </p:nvCxnSpPr>
        <p:spPr>
          <a:xfrm>
            <a:off x="5061077" y="3780320"/>
            <a:ext cx="1293228" cy="482472"/>
          </a:xfrm>
          <a:prstGeom prst="bentConnector3">
            <a:avLst/>
          </a:prstGeom>
          <a:ln>
            <a:tailEnd type="triangle"/>
          </a:ln>
        </p:spPr>
        <p:style>
          <a:lnRef idx="2">
            <a:schemeClr val="accent5"/>
          </a:lnRef>
          <a:fillRef idx="0">
            <a:schemeClr val="accent5"/>
          </a:fillRef>
          <a:effectRef idx="1">
            <a:schemeClr val="accent5"/>
          </a:effectRef>
          <a:fontRef idx="minor">
            <a:schemeClr val="tx1"/>
          </a:fontRef>
        </p:style>
      </p:cxnSp>
      <p:sp>
        <p:nvSpPr>
          <p:cNvPr id="38" name="Subtitle 2"/>
          <p:cNvSpPr txBox="1">
            <a:spLocks/>
          </p:cNvSpPr>
          <p:nvPr/>
        </p:nvSpPr>
        <p:spPr>
          <a:xfrm>
            <a:off x="6084901" y="1559275"/>
            <a:ext cx="1964653" cy="867930"/>
          </a:xfrm>
          <a:prstGeom prst="rect">
            <a:avLst/>
          </a:prstGeom>
          <a:ln>
            <a:solidFill>
              <a:schemeClr val="bg1"/>
            </a:solidFill>
          </a:ln>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400" dirty="0">
                <a:solidFill>
                  <a:srgbClr val="00BEFF"/>
                </a:solidFill>
                <a:latin typeface="Oswald Regular"/>
                <a:cs typeface="Oswald Regular"/>
              </a:rPr>
              <a:t>Projection Plane</a:t>
            </a:r>
          </a:p>
          <a:p>
            <a:pPr>
              <a:lnSpc>
                <a:spcPct val="110000"/>
              </a:lnSpc>
            </a:pPr>
            <a:r>
              <a:rPr lang="en-US" sz="1400" dirty="0">
                <a:solidFill>
                  <a:schemeClr val="tx1">
                    <a:lumMod val="60000"/>
                    <a:lumOff val="40000"/>
                  </a:schemeClr>
                </a:solidFill>
                <a:latin typeface="Oswald Light"/>
                <a:cs typeface="Oswald Light"/>
              </a:rPr>
              <a:t>Define/select projection </a:t>
            </a:r>
            <a:r>
              <a:rPr lang="en-US" sz="1400" dirty="0" smtClean="0">
                <a:solidFill>
                  <a:schemeClr val="tx1">
                    <a:lumMod val="60000"/>
                    <a:lumOff val="40000"/>
                  </a:schemeClr>
                </a:solidFill>
                <a:latin typeface="Oswald Light"/>
                <a:cs typeface="Oswald Light"/>
              </a:rPr>
              <a:t>planes</a:t>
            </a:r>
            <a:endParaRPr lang="en-US" sz="1400" dirty="0">
              <a:solidFill>
                <a:schemeClr val="tx1">
                  <a:lumMod val="60000"/>
                  <a:lumOff val="40000"/>
                </a:schemeClr>
              </a:solidFill>
              <a:latin typeface="Oswald Light"/>
              <a:cs typeface="Oswald Light"/>
            </a:endParaRPr>
          </a:p>
        </p:txBody>
      </p:sp>
      <p:sp>
        <p:nvSpPr>
          <p:cNvPr id="43" name="Subtitle 2"/>
          <p:cNvSpPr txBox="1">
            <a:spLocks/>
          </p:cNvSpPr>
          <p:nvPr/>
        </p:nvSpPr>
        <p:spPr>
          <a:xfrm>
            <a:off x="6141122" y="2605788"/>
            <a:ext cx="2012278" cy="867930"/>
          </a:xfrm>
          <a:prstGeom prst="rect">
            <a:avLst/>
          </a:prstGeom>
          <a:ln>
            <a:solidFill>
              <a:schemeClr val="bg1"/>
            </a:solidFill>
          </a:ln>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400" dirty="0" smtClean="0">
                <a:solidFill>
                  <a:srgbClr val="00BEFF"/>
                </a:solidFill>
                <a:latin typeface="Oswald Regular"/>
                <a:cs typeface="Oswald Regular"/>
              </a:rPr>
              <a:t>Build Geometry</a:t>
            </a:r>
            <a:endParaRPr lang="en-US" sz="1400" dirty="0">
              <a:solidFill>
                <a:srgbClr val="00BEFF"/>
              </a:solidFill>
              <a:latin typeface="Oswald Regular"/>
              <a:cs typeface="Oswald Regular"/>
            </a:endParaRPr>
          </a:p>
          <a:p>
            <a:pPr>
              <a:lnSpc>
                <a:spcPct val="110000"/>
              </a:lnSpc>
            </a:pPr>
            <a:r>
              <a:rPr lang="en-US" sz="1400" dirty="0">
                <a:solidFill>
                  <a:schemeClr val="tx1">
                    <a:lumMod val="60000"/>
                    <a:lumOff val="40000"/>
                  </a:schemeClr>
                </a:solidFill>
                <a:latin typeface="Oswald Light"/>
                <a:cs typeface="Oswald Light"/>
              </a:rPr>
              <a:t>Dynamic </a:t>
            </a:r>
            <a:r>
              <a:rPr lang="en-US" sz="1400" dirty="0" smtClean="0">
                <a:solidFill>
                  <a:schemeClr val="tx1">
                    <a:lumMod val="60000"/>
                    <a:lumOff val="40000"/>
                  </a:schemeClr>
                </a:solidFill>
                <a:latin typeface="Oswald Light"/>
                <a:cs typeface="Oswald Light"/>
              </a:rPr>
              <a:t>geometry fitting</a:t>
            </a:r>
            <a:endParaRPr lang="en-US" sz="1400" dirty="0">
              <a:solidFill>
                <a:schemeClr val="tx1">
                  <a:lumMod val="60000"/>
                  <a:lumOff val="40000"/>
                </a:schemeClr>
              </a:solidFill>
              <a:latin typeface="Oswald Light"/>
              <a:cs typeface="Oswald Light"/>
            </a:endParaRPr>
          </a:p>
        </p:txBody>
      </p:sp>
      <p:sp>
        <p:nvSpPr>
          <p:cNvPr id="44" name="Subtitle 2"/>
          <p:cNvSpPr txBox="1">
            <a:spLocks/>
          </p:cNvSpPr>
          <p:nvPr/>
        </p:nvSpPr>
        <p:spPr>
          <a:xfrm>
            <a:off x="6363830" y="4144530"/>
            <a:ext cx="1865770" cy="1104918"/>
          </a:xfrm>
          <a:prstGeom prst="rect">
            <a:avLst/>
          </a:prstGeom>
          <a:ln>
            <a:solidFill>
              <a:schemeClr val="bg1"/>
            </a:solidFill>
          </a:ln>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400" dirty="0" smtClean="0">
                <a:solidFill>
                  <a:srgbClr val="00BEFF"/>
                </a:solidFill>
                <a:latin typeface="Oswald Regular"/>
                <a:cs typeface="Oswald Regular"/>
              </a:rPr>
              <a:t>Other Relationships</a:t>
            </a:r>
            <a:endParaRPr lang="en-US" sz="1400" dirty="0">
              <a:solidFill>
                <a:srgbClr val="00BEFF"/>
              </a:solidFill>
              <a:latin typeface="Oswald Regular"/>
              <a:cs typeface="Oswald Regular"/>
            </a:endParaRPr>
          </a:p>
          <a:p>
            <a:pPr>
              <a:lnSpc>
                <a:spcPct val="110000"/>
              </a:lnSpc>
            </a:pPr>
            <a:r>
              <a:rPr lang="en-US" sz="1400" dirty="0" smtClean="0">
                <a:solidFill>
                  <a:schemeClr val="tx1">
                    <a:lumMod val="60000"/>
                    <a:lumOff val="40000"/>
                  </a:schemeClr>
                </a:solidFill>
                <a:latin typeface="Oswald Light"/>
                <a:cs typeface="Oswald Light"/>
              </a:rPr>
              <a:t>Comparison and alignment relationships</a:t>
            </a:r>
            <a:endParaRPr lang="en-US" sz="1400" dirty="0">
              <a:solidFill>
                <a:schemeClr val="tx1">
                  <a:lumMod val="60000"/>
                  <a:lumOff val="40000"/>
                </a:schemeClr>
              </a:solidFill>
              <a:latin typeface="Oswald Light"/>
              <a:cs typeface="Oswald Light"/>
            </a:endParaRPr>
          </a:p>
        </p:txBody>
      </p:sp>
      <p:sp>
        <p:nvSpPr>
          <p:cNvPr id="45" name="Subtitle 2"/>
          <p:cNvSpPr txBox="1">
            <a:spLocks/>
          </p:cNvSpPr>
          <p:nvPr/>
        </p:nvSpPr>
        <p:spPr>
          <a:xfrm>
            <a:off x="1299070" y="1835632"/>
            <a:ext cx="1977530" cy="867930"/>
          </a:xfrm>
          <a:prstGeom prst="rect">
            <a:avLst/>
          </a:prstGeom>
          <a:ln>
            <a:solidFill>
              <a:schemeClr val="bg1"/>
            </a:solidFill>
          </a:ln>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400" dirty="0" smtClean="0">
                <a:solidFill>
                  <a:srgbClr val="00BEFF"/>
                </a:solidFill>
                <a:latin typeface="Oswald Regular"/>
                <a:cs typeface="Oswald Regular"/>
              </a:rPr>
              <a:t>Geometry Name</a:t>
            </a:r>
            <a:endParaRPr lang="en-US" sz="1400" dirty="0">
              <a:solidFill>
                <a:srgbClr val="00BEFF"/>
              </a:solidFill>
              <a:latin typeface="Oswald Regular"/>
              <a:cs typeface="Oswald Regular"/>
            </a:endParaRPr>
          </a:p>
          <a:p>
            <a:pPr>
              <a:lnSpc>
                <a:spcPct val="110000"/>
              </a:lnSpc>
            </a:pPr>
            <a:r>
              <a:rPr lang="en-US" sz="1400" dirty="0">
                <a:solidFill>
                  <a:schemeClr val="tx1">
                    <a:lumMod val="60000"/>
                    <a:lumOff val="40000"/>
                  </a:schemeClr>
                </a:solidFill>
                <a:latin typeface="Oswald Light"/>
                <a:cs typeface="Oswald Light"/>
              </a:rPr>
              <a:t>Control </a:t>
            </a:r>
            <a:r>
              <a:rPr lang="en-US" sz="1400" dirty="0" smtClean="0">
                <a:solidFill>
                  <a:schemeClr val="tx1">
                    <a:lumMod val="60000"/>
                    <a:lumOff val="40000"/>
                  </a:schemeClr>
                </a:solidFill>
                <a:latin typeface="Oswald Light"/>
                <a:cs typeface="Oswald Light"/>
              </a:rPr>
              <a:t>of relationship</a:t>
            </a:r>
            <a:r>
              <a:rPr lang="en-US" sz="1400" dirty="0">
                <a:solidFill>
                  <a:schemeClr val="tx1">
                    <a:lumMod val="60000"/>
                    <a:lumOff val="40000"/>
                  </a:schemeClr>
                </a:solidFill>
                <a:latin typeface="Oswald Light"/>
                <a:cs typeface="Oswald Light"/>
              </a:rPr>
              <a:t> </a:t>
            </a:r>
            <a:r>
              <a:rPr lang="en-US" sz="1400" dirty="0" smtClean="0">
                <a:solidFill>
                  <a:schemeClr val="tx1">
                    <a:lumMod val="60000"/>
                    <a:lumOff val="40000"/>
                  </a:schemeClr>
                </a:solidFill>
                <a:latin typeface="Oswald Light"/>
                <a:cs typeface="Oswald Light"/>
              </a:rPr>
              <a:t>name</a:t>
            </a:r>
            <a:endParaRPr lang="en-US" sz="1400" dirty="0">
              <a:solidFill>
                <a:schemeClr val="tx1">
                  <a:lumMod val="60000"/>
                  <a:lumOff val="40000"/>
                </a:schemeClr>
              </a:solidFill>
              <a:latin typeface="Oswald Light"/>
              <a:cs typeface="Oswald Light"/>
            </a:endParaRPr>
          </a:p>
        </p:txBody>
      </p:sp>
      <p:cxnSp>
        <p:nvCxnSpPr>
          <p:cNvPr id="46" name="Elbow Connector 45"/>
          <p:cNvCxnSpPr/>
          <p:nvPr/>
        </p:nvCxnSpPr>
        <p:spPr>
          <a:xfrm rot="10800000" flipV="1">
            <a:off x="2895600" y="1793200"/>
            <a:ext cx="896876" cy="217581"/>
          </a:xfrm>
          <a:prstGeom prst="bentConnector3">
            <a:avLst/>
          </a:prstGeom>
          <a:ln>
            <a:tailEnd type="triangle"/>
          </a:ln>
        </p:spPr>
        <p:style>
          <a:lnRef idx="2">
            <a:schemeClr val="accent5"/>
          </a:lnRef>
          <a:fillRef idx="0">
            <a:schemeClr val="accent5"/>
          </a:fillRef>
          <a:effectRef idx="1">
            <a:schemeClr val="accent5"/>
          </a:effectRef>
          <a:fontRef idx="minor">
            <a:schemeClr val="tx1"/>
          </a:fontRef>
        </p:style>
      </p:cxnSp>
      <p:sp>
        <p:nvSpPr>
          <p:cNvPr id="51" name="Subtitle 2"/>
          <p:cNvSpPr txBox="1">
            <a:spLocks/>
          </p:cNvSpPr>
          <p:nvPr/>
        </p:nvSpPr>
        <p:spPr>
          <a:xfrm>
            <a:off x="1054322" y="3276600"/>
            <a:ext cx="1850802" cy="867930"/>
          </a:xfrm>
          <a:prstGeom prst="rect">
            <a:avLst/>
          </a:prstGeom>
          <a:ln>
            <a:solidFill>
              <a:schemeClr val="bg1"/>
            </a:solidFill>
          </a:ln>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400" dirty="0">
                <a:solidFill>
                  <a:srgbClr val="00BEFF"/>
                </a:solidFill>
                <a:latin typeface="Oswald Regular"/>
                <a:cs typeface="Oswald Regular"/>
              </a:rPr>
              <a:t>Compare to Nominal</a:t>
            </a:r>
          </a:p>
          <a:p>
            <a:pPr>
              <a:lnSpc>
                <a:spcPct val="110000"/>
              </a:lnSpc>
            </a:pPr>
            <a:r>
              <a:rPr lang="en-US" sz="1400" dirty="0" smtClean="0">
                <a:solidFill>
                  <a:schemeClr val="tx1">
                    <a:lumMod val="60000"/>
                    <a:lumOff val="40000"/>
                  </a:schemeClr>
                </a:solidFill>
                <a:latin typeface="Oswald Light"/>
                <a:cs typeface="Oswald Light"/>
              </a:rPr>
              <a:t>Quick link to CAD feature Comparison</a:t>
            </a:r>
            <a:endParaRPr lang="en-US" sz="1400" dirty="0">
              <a:solidFill>
                <a:schemeClr val="tx1">
                  <a:lumMod val="60000"/>
                  <a:lumOff val="40000"/>
                </a:schemeClr>
              </a:solidFill>
              <a:latin typeface="Oswald Light"/>
              <a:cs typeface="Oswald Light"/>
            </a:endParaRPr>
          </a:p>
        </p:txBody>
      </p:sp>
      <p:grpSp>
        <p:nvGrpSpPr>
          <p:cNvPr id="16" name="Group 15"/>
          <p:cNvGrpSpPr/>
          <p:nvPr/>
        </p:nvGrpSpPr>
        <p:grpSpPr>
          <a:xfrm>
            <a:off x="0" y="481021"/>
            <a:ext cx="9144000" cy="826201"/>
            <a:chOff x="0" y="481021"/>
            <a:chExt cx="9144000" cy="826201"/>
          </a:xfrm>
        </p:grpSpPr>
        <p:sp>
          <p:nvSpPr>
            <p:cNvPr id="17" name="Rectangle 16"/>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Subtitle 2"/>
            <p:cNvSpPr txBox="1">
              <a:spLocks/>
            </p:cNvSpPr>
            <p:nvPr/>
          </p:nvSpPr>
          <p:spPr>
            <a:xfrm>
              <a:off x="271702" y="789953"/>
              <a:ext cx="2887649"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The SA</a:t>
              </a:r>
              <a:r>
                <a:rPr lang="en-US" sz="2500" dirty="0">
                  <a:solidFill>
                    <a:srgbClr val="FFFFFF"/>
                  </a:solidFill>
                  <a:latin typeface="Oswald Light"/>
                  <a:cs typeface="Oswald Light"/>
                </a:rPr>
                <a:t> </a:t>
              </a:r>
              <a:r>
                <a:rPr lang="en-US" sz="2500" dirty="0" smtClean="0">
                  <a:solidFill>
                    <a:srgbClr val="00BEFF"/>
                  </a:solidFill>
                  <a:latin typeface="Oswald Light"/>
                  <a:cs typeface="Oswald Light"/>
                </a:rPr>
                <a:t>Toolkit</a:t>
              </a:r>
              <a:endParaRPr lang="en-US" sz="2500" b="1" dirty="0">
                <a:solidFill>
                  <a:srgbClr val="00BEFF"/>
                </a:solidFill>
                <a:latin typeface="Oswald Light"/>
                <a:cs typeface="Oswald Light"/>
              </a:endParaRPr>
            </a:p>
          </p:txBody>
        </p:sp>
        <p:pic>
          <p:nvPicPr>
            <p:cNvPr id="21" name="Picture 2"/>
            <p:cNvPicPr>
              <a:picLocks noChangeAspect="1" noChangeArrowheads="1"/>
            </p:cNvPicPr>
            <p:nvPr/>
          </p:nvPicPr>
          <p:blipFill>
            <a:blip r:embed="rId3" cstate="print"/>
            <a:srcRect/>
            <a:stretch>
              <a:fillRect/>
            </a:stretch>
          </p:blipFill>
          <p:spPr bwMode="auto">
            <a:xfrm>
              <a:off x="1143000" y="486590"/>
              <a:ext cx="8001000" cy="152399"/>
            </a:xfrm>
            <a:prstGeom prst="rect">
              <a:avLst/>
            </a:prstGeom>
            <a:noFill/>
            <a:ln w="9525">
              <a:noFill/>
              <a:miter lim="800000"/>
              <a:headEnd/>
              <a:tailEnd/>
            </a:ln>
          </p:spPr>
        </p:pic>
      </p:grpSp>
      <p:pic>
        <p:nvPicPr>
          <p:cNvPr id="22" name="Picture 21"/>
          <p:cNvPicPr>
            <a:picLocks noChangeAspect="1"/>
          </p:cNvPicPr>
          <p:nvPr/>
        </p:nvPicPr>
        <p:blipFill>
          <a:blip r:embed="rId4"/>
          <a:stretch>
            <a:fillRect/>
          </a:stretch>
        </p:blipFill>
        <p:spPr>
          <a:xfrm>
            <a:off x="3883070" y="1191935"/>
            <a:ext cx="1164280" cy="4563565"/>
          </a:xfrm>
          <a:prstGeom prst="rect">
            <a:avLst/>
          </a:prstGeom>
        </p:spPr>
      </p:pic>
    </p:spTree>
    <p:extLst>
      <p:ext uri="{BB962C8B-B14F-4D97-AF65-F5344CB8AC3E}">
        <p14:creationId xmlns:p14="http://schemas.microsoft.com/office/powerpoint/2010/main" val="42107465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44"/>
                                        </p:tgtEl>
                                      </p:cBhvr>
                                    </p:animEffect>
                                    <p:set>
                                      <p:cBhvr>
                                        <p:cTn id="7" dur="1" fill="hold">
                                          <p:stCondLst>
                                            <p:cond delay="499"/>
                                          </p:stCondLst>
                                        </p:cTn>
                                        <p:tgtEl>
                                          <p:spTgt spid="44"/>
                                        </p:tgtEl>
                                        <p:attrNameLst>
                                          <p:attrName>style.visibility</p:attrName>
                                        </p:attrNameLst>
                                      </p:cBhvr>
                                      <p:to>
                                        <p:strVal val="hidden"/>
                                      </p:to>
                                    </p:set>
                                  </p:childTnLst>
                                </p:cTn>
                              </p:par>
                              <p:par>
                                <p:cTn id="8" presetID="22" presetClass="exit" presetSubtype="1" fill="hold" nodeType="withEffect">
                                  <p:stCondLst>
                                    <p:cond delay="0"/>
                                  </p:stCondLst>
                                  <p:childTnLst>
                                    <p:animEffect transition="out" filter="wipe(up)">
                                      <p:cBhvr>
                                        <p:cTn id="9" dur="500"/>
                                        <p:tgtEl>
                                          <p:spTgt spid="34"/>
                                        </p:tgtEl>
                                      </p:cBhvr>
                                    </p:animEffect>
                                    <p:set>
                                      <p:cBhvr>
                                        <p:cTn id="10"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481021"/>
            <a:ext cx="9144000" cy="605175"/>
            <a:chOff x="0" y="481021"/>
            <a:chExt cx="9144000" cy="605175"/>
          </a:xfrm>
        </p:grpSpPr>
        <p:sp>
          <p:nvSpPr>
            <p:cNvPr id="17" name="Rectangle 16"/>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
            <p:cNvPicPr>
              <a:picLocks noChangeAspect="1" noChangeArrowheads="1"/>
            </p:cNvPicPr>
            <p:nvPr/>
          </p:nvPicPr>
          <p:blipFill>
            <a:blip r:embed="rId3" cstate="print"/>
            <a:srcRect/>
            <a:stretch>
              <a:fillRect/>
            </a:stretch>
          </p:blipFill>
          <p:spPr bwMode="auto">
            <a:xfrm>
              <a:off x="1143000" y="486590"/>
              <a:ext cx="8001000" cy="152399"/>
            </a:xfrm>
            <a:prstGeom prst="rect">
              <a:avLst/>
            </a:prstGeom>
            <a:noFill/>
            <a:ln w="9525">
              <a:noFill/>
              <a:miter lim="800000"/>
              <a:headEnd/>
              <a:tailEnd/>
            </a:ln>
          </p:spPr>
        </p:pic>
      </p:grpSp>
      <p:pic>
        <p:nvPicPr>
          <p:cNvPr id="22" name="Picture 21"/>
          <p:cNvPicPr>
            <a:picLocks noChangeAspect="1"/>
          </p:cNvPicPr>
          <p:nvPr/>
        </p:nvPicPr>
        <p:blipFill>
          <a:blip r:embed="rId4"/>
          <a:stretch>
            <a:fillRect/>
          </a:stretch>
        </p:blipFill>
        <p:spPr>
          <a:xfrm>
            <a:off x="3883070" y="1191935"/>
            <a:ext cx="1164280" cy="456356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9315" y="2362200"/>
            <a:ext cx="2281896" cy="1829288"/>
          </a:xfrm>
          <a:prstGeom prst="rect">
            <a:avLst/>
          </a:prstGeom>
        </p:spPr>
      </p:pic>
      <p:cxnSp>
        <p:nvCxnSpPr>
          <p:cNvPr id="3" name="Straight Arrow Connector 2"/>
          <p:cNvCxnSpPr/>
          <p:nvPr/>
        </p:nvCxnSpPr>
        <p:spPr>
          <a:xfrm flipH="1">
            <a:off x="1371600" y="1752600"/>
            <a:ext cx="2511470" cy="5334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3581400" y="2590800"/>
            <a:ext cx="1295400" cy="14478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3008" y="2587020"/>
            <a:ext cx="388654" cy="365792"/>
          </a:xfrm>
          <a:prstGeom prst="rect">
            <a:avLst/>
          </a:prstGeom>
        </p:spPr>
      </p:pic>
      <p:sp>
        <p:nvSpPr>
          <p:cNvPr id="25" name="TextBox 24"/>
          <p:cNvSpPr txBox="1"/>
          <p:nvPr/>
        </p:nvSpPr>
        <p:spPr>
          <a:xfrm>
            <a:off x="6219023" y="1312694"/>
            <a:ext cx="1368019" cy="369332"/>
          </a:xfrm>
          <a:prstGeom prst="rect">
            <a:avLst/>
          </a:prstGeom>
          <a:noFill/>
        </p:spPr>
        <p:txBody>
          <a:bodyPr wrap="square" rtlCol="0">
            <a:spAutoFit/>
          </a:bodyPr>
          <a:lstStyle/>
          <a:p>
            <a:r>
              <a:rPr lang="en-US" dirty="0">
                <a:latin typeface="Oswald Light"/>
              </a:rPr>
              <a:t>Plane</a:t>
            </a:r>
            <a:endParaRPr lang="en-US" dirty="0"/>
          </a:p>
        </p:txBody>
      </p:sp>
      <p:grpSp>
        <p:nvGrpSpPr>
          <p:cNvPr id="26" name="Group 25"/>
          <p:cNvGrpSpPr/>
          <p:nvPr/>
        </p:nvGrpSpPr>
        <p:grpSpPr>
          <a:xfrm>
            <a:off x="0" y="481021"/>
            <a:ext cx="9144000" cy="605175"/>
            <a:chOff x="0" y="481021"/>
            <a:chExt cx="9144000" cy="605175"/>
          </a:xfrm>
        </p:grpSpPr>
        <p:sp>
          <p:nvSpPr>
            <p:cNvPr id="27" name="Rectangle 26"/>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
            <p:cNvPicPr>
              <a:picLocks noChangeAspect="1" noChangeArrowheads="1"/>
            </p:cNvPicPr>
            <p:nvPr/>
          </p:nvPicPr>
          <p:blipFill>
            <a:blip r:embed="rId3" cstate="print"/>
            <a:srcRect/>
            <a:stretch>
              <a:fillRect/>
            </a:stretch>
          </p:blipFill>
          <p:spPr bwMode="auto">
            <a:xfrm>
              <a:off x="1143000" y="486590"/>
              <a:ext cx="8001000" cy="152399"/>
            </a:xfrm>
            <a:prstGeom prst="rect">
              <a:avLst/>
            </a:prstGeom>
            <a:noFill/>
            <a:ln w="9525">
              <a:noFill/>
              <a:miter lim="800000"/>
              <a:headEnd/>
              <a:tailEnd/>
            </a:ln>
          </p:spPr>
        </p:pic>
      </p:grpSp>
      <p:sp>
        <p:nvSpPr>
          <p:cNvPr id="30" name="Subtitle 2"/>
          <p:cNvSpPr txBox="1">
            <a:spLocks/>
          </p:cNvSpPr>
          <p:nvPr/>
        </p:nvSpPr>
        <p:spPr>
          <a:xfrm>
            <a:off x="381000" y="762000"/>
            <a:ext cx="869768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Measuring </a:t>
            </a:r>
            <a:r>
              <a:rPr lang="en-US" sz="2500" dirty="0">
                <a:solidFill>
                  <a:srgbClr val="00BEFF"/>
                </a:solidFill>
                <a:latin typeface="Oswald Light"/>
                <a:cs typeface="Oswald Regular"/>
              </a:rPr>
              <a:t>Geometry</a:t>
            </a:r>
            <a:endParaRPr lang="en-US" sz="2500" b="1" dirty="0">
              <a:solidFill>
                <a:srgbClr val="00BEFF"/>
              </a:solidFill>
              <a:latin typeface="Oswald Light"/>
              <a:cs typeface="Oswald Light"/>
            </a:endParaRPr>
          </a:p>
        </p:txBody>
      </p:sp>
      <p:pic>
        <p:nvPicPr>
          <p:cNvPr id="7" name="Picture 6"/>
          <p:cNvPicPr>
            <a:picLocks noChangeAspect="1"/>
          </p:cNvPicPr>
          <p:nvPr/>
        </p:nvPicPr>
        <p:blipFill rotWithShape="1">
          <a:blip r:embed="rId7"/>
          <a:srcRect b="39767"/>
          <a:stretch/>
        </p:blipFill>
        <p:spPr>
          <a:xfrm>
            <a:off x="5813951" y="1905000"/>
            <a:ext cx="2186249" cy="3939823"/>
          </a:xfrm>
          <a:prstGeom prst="rect">
            <a:avLst/>
          </a:prstGeom>
        </p:spPr>
      </p:pic>
      <p:sp>
        <p:nvSpPr>
          <p:cNvPr id="8" name="Rectangle 7"/>
          <p:cNvSpPr/>
          <p:nvPr/>
        </p:nvSpPr>
        <p:spPr>
          <a:xfrm>
            <a:off x="5813951" y="2651760"/>
            <a:ext cx="1120249" cy="2858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6002201" y="3088665"/>
            <a:ext cx="1770199" cy="27561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41749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61111E-6 4.81481E-6 L 0.371 -0.18496 " pathEditMode="relative" rAng="0" ptsTypes="AA">
                                      <p:cBhvr>
                                        <p:cTn id="6" dur="2000" fill="hold"/>
                                        <p:tgtEl>
                                          <p:spTgt spid="24"/>
                                        </p:tgtEl>
                                        <p:attrNameLst>
                                          <p:attrName>ppt_x</p:attrName>
                                          <p:attrName>ppt_y</p:attrName>
                                        </p:attrNameLst>
                                      </p:cBhvr>
                                      <p:rCtr x="18542" y="-9259"/>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2000"/>
                            </p:stCondLst>
                            <p:childTnLst>
                              <p:par>
                                <p:cTn id="11" presetID="22" presetClass="entr" presetSubtype="1"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heel(1)">
                                      <p:cBhvr>
                                        <p:cTn id="23"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8" grpId="0" animBg="1"/>
      <p:bldP spid="3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481021"/>
            <a:ext cx="9144000" cy="605175"/>
            <a:chOff x="0" y="481021"/>
            <a:chExt cx="9144000" cy="605175"/>
          </a:xfrm>
        </p:grpSpPr>
        <p:sp>
          <p:nvSpPr>
            <p:cNvPr id="17" name="Rectangle 16"/>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
            <p:cNvPicPr>
              <a:picLocks noChangeAspect="1" noChangeArrowheads="1"/>
            </p:cNvPicPr>
            <p:nvPr/>
          </p:nvPicPr>
          <p:blipFill>
            <a:blip r:embed="rId3" cstate="print"/>
            <a:srcRect/>
            <a:stretch>
              <a:fillRect/>
            </a:stretch>
          </p:blipFill>
          <p:spPr bwMode="auto">
            <a:xfrm>
              <a:off x="1143000" y="486590"/>
              <a:ext cx="8001000" cy="152399"/>
            </a:xfrm>
            <a:prstGeom prst="rect">
              <a:avLst/>
            </a:prstGeom>
            <a:noFill/>
            <a:ln w="9525">
              <a:noFill/>
              <a:miter lim="800000"/>
              <a:headEnd/>
              <a:tailEnd/>
            </a:ln>
          </p:spPr>
        </p:pic>
      </p:grpSp>
      <p:grpSp>
        <p:nvGrpSpPr>
          <p:cNvPr id="26" name="Group 25"/>
          <p:cNvGrpSpPr/>
          <p:nvPr/>
        </p:nvGrpSpPr>
        <p:grpSpPr>
          <a:xfrm>
            <a:off x="0" y="481021"/>
            <a:ext cx="9144000" cy="605175"/>
            <a:chOff x="0" y="481021"/>
            <a:chExt cx="9144000" cy="605175"/>
          </a:xfrm>
        </p:grpSpPr>
        <p:sp>
          <p:nvSpPr>
            <p:cNvPr id="27" name="Rectangle 26"/>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
            <p:cNvPicPr>
              <a:picLocks noChangeAspect="1" noChangeArrowheads="1"/>
            </p:cNvPicPr>
            <p:nvPr/>
          </p:nvPicPr>
          <p:blipFill>
            <a:blip r:embed="rId3" cstate="print"/>
            <a:srcRect/>
            <a:stretch>
              <a:fillRect/>
            </a:stretch>
          </p:blipFill>
          <p:spPr bwMode="auto">
            <a:xfrm>
              <a:off x="1143000" y="486590"/>
              <a:ext cx="8001000" cy="152399"/>
            </a:xfrm>
            <a:prstGeom prst="rect">
              <a:avLst/>
            </a:prstGeom>
            <a:noFill/>
            <a:ln w="9525">
              <a:noFill/>
              <a:miter lim="800000"/>
              <a:headEnd/>
              <a:tailEnd/>
            </a:ln>
          </p:spPr>
        </p:pic>
      </p:grpSp>
      <p:sp>
        <p:nvSpPr>
          <p:cNvPr id="30" name="Subtitle 2"/>
          <p:cNvSpPr txBox="1">
            <a:spLocks/>
          </p:cNvSpPr>
          <p:nvPr/>
        </p:nvSpPr>
        <p:spPr>
          <a:xfrm>
            <a:off x="381000" y="762000"/>
            <a:ext cx="869768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Measuring </a:t>
            </a:r>
            <a:r>
              <a:rPr lang="en-US" sz="2500" dirty="0">
                <a:solidFill>
                  <a:srgbClr val="00BEFF"/>
                </a:solidFill>
                <a:latin typeface="Oswald Light"/>
                <a:cs typeface="Oswald Regular"/>
              </a:rPr>
              <a:t>Geometry</a:t>
            </a:r>
            <a:endParaRPr lang="en-US" sz="2500" b="1" dirty="0">
              <a:solidFill>
                <a:srgbClr val="00BEFF"/>
              </a:solidFill>
              <a:latin typeface="Oswald Light"/>
              <a:cs typeface="Oswald Light"/>
            </a:endParaRPr>
          </a:p>
        </p:txBody>
      </p: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150" y="3738479"/>
            <a:ext cx="2281896" cy="1829288"/>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8800" y="1285163"/>
            <a:ext cx="440544" cy="414630"/>
          </a:xfrm>
          <a:prstGeom prst="rect">
            <a:avLst/>
          </a:prstGeom>
        </p:spPr>
      </p:pic>
      <p:sp>
        <p:nvSpPr>
          <p:cNvPr id="23" name="TextBox 22"/>
          <p:cNvSpPr txBox="1"/>
          <p:nvPr/>
        </p:nvSpPr>
        <p:spPr>
          <a:xfrm>
            <a:off x="2119572" y="1330461"/>
            <a:ext cx="1368019" cy="369332"/>
          </a:xfrm>
          <a:prstGeom prst="rect">
            <a:avLst/>
          </a:prstGeom>
          <a:noFill/>
        </p:spPr>
        <p:txBody>
          <a:bodyPr wrap="square" rtlCol="0">
            <a:spAutoFit/>
          </a:bodyPr>
          <a:lstStyle/>
          <a:p>
            <a:r>
              <a:rPr lang="en-US" dirty="0">
                <a:latin typeface="Oswald Light"/>
              </a:rPr>
              <a:t>Plane</a:t>
            </a:r>
            <a:endParaRPr lang="en-US" dirty="0"/>
          </a:p>
        </p:txBody>
      </p:sp>
      <p:pic>
        <p:nvPicPr>
          <p:cNvPr id="2050" name="Picture 2" descr="C:\Users\Jeremy\AppData\Local\Temp\SNAGHTML17738d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7999" y="1209207"/>
            <a:ext cx="4935781" cy="3628011"/>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4663440" y="1485900"/>
            <a:ext cx="457200" cy="13582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57503" y="2232389"/>
            <a:ext cx="5210541" cy="1715262"/>
            <a:chOff x="57503" y="2232389"/>
            <a:chExt cx="5210541" cy="1715262"/>
          </a:xfrm>
        </p:grpSpPr>
        <p:sp>
          <p:nvSpPr>
            <p:cNvPr id="32" name="Rectangle 31"/>
            <p:cNvSpPr/>
            <p:nvPr/>
          </p:nvSpPr>
          <p:spPr>
            <a:xfrm>
              <a:off x="3125587" y="3505200"/>
              <a:ext cx="2142457" cy="44245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Elbow Connector 2"/>
            <p:cNvCxnSpPr/>
            <p:nvPr/>
          </p:nvCxnSpPr>
          <p:spPr>
            <a:xfrm rot="5400000" flipH="1" flipV="1">
              <a:off x="3479236" y="2488637"/>
              <a:ext cx="1066800" cy="966327"/>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7"/>
            <a:stretch>
              <a:fillRect/>
            </a:stretch>
          </p:blipFill>
          <p:spPr>
            <a:xfrm>
              <a:off x="57503" y="2232389"/>
              <a:ext cx="2975256" cy="813152"/>
            </a:xfrm>
            <a:prstGeom prst="rect">
              <a:avLst/>
            </a:prstGeom>
          </p:spPr>
        </p:pic>
      </p:grpSp>
    </p:spTree>
    <p:extLst>
      <p:ext uri="{BB962C8B-B14F-4D97-AF65-F5344CB8AC3E}">
        <p14:creationId xmlns:p14="http://schemas.microsoft.com/office/powerpoint/2010/main" val="570842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heel(1)">
                                      <p:cBhvr>
                                        <p:cTn id="7" dur="1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481021"/>
            <a:ext cx="9144000" cy="605175"/>
            <a:chOff x="0" y="481021"/>
            <a:chExt cx="9144000" cy="605175"/>
          </a:xfrm>
        </p:grpSpPr>
        <p:sp>
          <p:nvSpPr>
            <p:cNvPr id="17" name="Rectangle 16"/>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
            <p:cNvPicPr>
              <a:picLocks noChangeAspect="1" noChangeArrowheads="1"/>
            </p:cNvPicPr>
            <p:nvPr/>
          </p:nvPicPr>
          <p:blipFill>
            <a:blip r:embed="rId3" cstate="print"/>
            <a:srcRect/>
            <a:stretch>
              <a:fillRect/>
            </a:stretch>
          </p:blipFill>
          <p:spPr bwMode="auto">
            <a:xfrm>
              <a:off x="1143000" y="486590"/>
              <a:ext cx="8001000" cy="152399"/>
            </a:xfrm>
            <a:prstGeom prst="rect">
              <a:avLst/>
            </a:prstGeom>
            <a:noFill/>
            <a:ln w="9525">
              <a:noFill/>
              <a:miter lim="800000"/>
              <a:headEnd/>
              <a:tailEnd/>
            </a:ln>
          </p:spPr>
        </p:pic>
      </p:grpSp>
      <p:grpSp>
        <p:nvGrpSpPr>
          <p:cNvPr id="26" name="Group 25"/>
          <p:cNvGrpSpPr/>
          <p:nvPr/>
        </p:nvGrpSpPr>
        <p:grpSpPr>
          <a:xfrm>
            <a:off x="0" y="481021"/>
            <a:ext cx="9144000" cy="605175"/>
            <a:chOff x="0" y="481021"/>
            <a:chExt cx="9144000" cy="605175"/>
          </a:xfrm>
        </p:grpSpPr>
        <p:sp>
          <p:nvSpPr>
            <p:cNvPr id="27" name="Rectangle 26"/>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
            <p:cNvPicPr>
              <a:picLocks noChangeAspect="1" noChangeArrowheads="1"/>
            </p:cNvPicPr>
            <p:nvPr/>
          </p:nvPicPr>
          <p:blipFill>
            <a:blip r:embed="rId3" cstate="print"/>
            <a:srcRect/>
            <a:stretch>
              <a:fillRect/>
            </a:stretch>
          </p:blipFill>
          <p:spPr bwMode="auto">
            <a:xfrm>
              <a:off x="1143000" y="486590"/>
              <a:ext cx="8001000" cy="152399"/>
            </a:xfrm>
            <a:prstGeom prst="rect">
              <a:avLst/>
            </a:prstGeom>
            <a:noFill/>
            <a:ln w="9525">
              <a:noFill/>
              <a:miter lim="800000"/>
              <a:headEnd/>
              <a:tailEnd/>
            </a:ln>
          </p:spPr>
        </p:pic>
      </p:grpSp>
      <p:sp>
        <p:nvSpPr>
          <p:cNvPr id="30" name="Subtitle 2"/>
          <p:cNvSpPr txBox="1">
            <a:spLocks/>
          </p:cNvSpPr>
          <p:nvPr/>
        </p:nvSpPr>
        <p:spPr>
          <a:xfrm>
            <a:off x="381000" y="762000"/>
            <a:ext cx="869768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Measuring </a:t>
            </a:r>
            <a:r>
              <a:rPr lang="en-US" sz="2500" dirty="0">
                <a:solidFill>
                  <a:srgbClr val="00BEFF"/>
                </a:solidFill>
                <a:latin typeface="Oswald Light"/>
                <a:cs typeface="Oswald Regular"/>
              </a:rPr>
              <a:t>Geometry</a:t>
            </a:r>
            <a:endParaRPr lang="en-US" sz="2500" b="1" dirty="0">
              <a:solidFill>
                <a:srgbClr val="00BEFF"/>
              </a:solidFill>
              <a:latin typeface="Oswald Light"/>
              <a:cs typeface="Oswald Light"/>
            </a:endParaRPr>
          </a:p>
        </p:txBody>
      </p: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150" y="3738479"/>
            <a:ext cx="2281896" cy="1829288"/>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5836" y="1321527"/>
            <a:ext cx="440544" cy="414630"/>
          </a:xfrm>
          <a:prstGeom prst="rect">
            <a:avLst/>
          </a:prstGeom>
        </p:spPr>
      </p:pic>
      <p:grpSp>
        <p:nvGrpSpPr>
          <p:cNvPr id="31" name="Group 30"/>
          <p:cNvGrpSpPr/>
          <p:nvPr/>
        </p:nvGrpSpPr>
        <p:grpSpPr>
          <a:xfrm>
            <a:off x="2119572" y="1209207"/>
            <a:ext cx="5864208" cy="3628011"/>
            <a:chOff x="2119572" y="1209207"/>
            <a:chExt cx="5864208" cy="3628011"/>
          </a:xfrm>
        </p:grpSpPr>
        <p:sp>
          <p:nvSpPr>
            <p:cNvPr id="23" name="TextBox 22"/>
            <p:cNvSpPr txBox="1"/>
            <p:nvPr/>
          </p:nvSpPr>
          <p:spPr>
            <a:xfrm>
              <a:off x="2119572" y="1330461"/>
              <a:ext cx="1368019" cy="369332"/>
            </a:xfrm>
            <a:prstGeom prst="rect">
              <a:avLst/>
            </a:prstGeom>
            <a:noFill/>
          </p:spPr>
          <p:txBody>
            <a:bodyPr wrap="square" rtlCol="0">
              <a:spAutoFit/>
            </a:bodyPr>
            <a:lstStyle/>
            <a:p>
              <a:r>
                <a:rPr lang="en-US" dirty="0">
                  <a:latin typeface="Oswald Light"/>
                </a:rPr>
                <a:t>Plane</a:t>
              </a:r>
              <a:endParaRPr lang="en-US" dirty="0"/>
            </a:p>
          </p:txBody>
        </p:sp>
        <p:pic>
          <p:nvPicPr>
            <p:cNvPr id="2050" name="Picture 2" descr="C:\Users\Jeremy\AppData\Local\Temp\SNAGHTML17738d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7999" y="1209207"/>
              <a:ext cx="4935781" cy="3628011"/>
            </a:xfrm>
            <a:prstGeom prst="rect">
              <a:avLst/>
            </a:prstGeom>
            <a:noFill/>
            <a:extLst>
              <a:ext uri="{909E8E84-426E-40DD-AFC4-6F175D3DCCD1}">
                <a14:hiddenFill xmlns:a14="http://schemas.microsoft.com/office/drawing/2010/main">
                  <a:solidFill>
                    <a:srgbClr val="FFFFFF"/>
                  </a:solidFill>
                </a14:hiddenFill>
              </a:ext>
            </a:extLst>
          </p:spPr>
        </p:pic>
      </p:grpSp>
      <p:pic>
        <p:nvPicPr>
          <p:cNvPr id="2052" name="Picture 4" descr="C:\Users\Jeremy\AppData\Local\Temp\SNAGHTML178df0f.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6629" y="1065675"/>
            <a:ext cx="1413796" cy="3917250"/>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403889" y="3640968"/>
            <a:ext cx="769723" cy="1982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154341" y="1594171"/>
            <a:ext cx="8875136" cy="4740468"/>
            <a:chOff x="154341" y="1594171"/>
            <a:chExt cx="8875136" cy="4740468"/>
          </a:xfrm>
        </p:grpSpPr>
        <p:grpSp>
          <p:nvGrpSpPr>
            <p:cNvPr id="11" name="Group 10"/>
            <p:cNvGrpSpPr/>
            <p:nvPr/>
          </p:nvGrpSpPr>
          <p:grpSpPr>
            <a:xfrm>
              <a:off x="154341" y="1594171"/>
              <a:ext cx="3926506" cy="1838099"/>
              <a:chOff x="154341" y="1594171"/>
              <a:chExt cx="3926506" cy="1838099"/>
            </a:xfrm>
          </p:grpSpPr>
          <p:pic>
            <p:nvPicPr>
              <p:cNvPr id="2060" name="Picture 12" descr="C:\Users\Jeremy\AppData\Local\Temp\SNAGHTML17ecb3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342" y="1946419"/>
                <a:ext cx="2813887" cy="65343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Users\Jeremy\AppData\Local\Temp\SNAGHTML17fc5d5.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4341" y="2720540"/>
                <a:ext cx="2829127" cy="71173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H="1">
                <a:off x="2362200" y="1594171"/>
                <a:ext cx="1676400" cy="53340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2665530" y="1884563"/>
                <a:ext cx="1415317" cy="84561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6660515" y="5249874"/>
              <a:ext cx="2368962" cy="1084765"/>
              <a:chOff x="6660515" y="5249874"/>
              <a:chExt cx="2368962" cy="1084765"/>
            </a:xfrm>
          </p:grpSpPr>
          <p:pic>
            <p:nvPicPr>
              <p:cNvPr id="39" name="Picture 3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2600000">
                <a:off x="7419217" y="5249874"/>
                <a:ext cx="749249" cy="739390"/>
              </a:xfrm>
              <a:prstGeom prst="rect">
                <a:avLst/>
              </a:prstGeom>
            </p:spPr>
          </p:pic>
          <p:sp>
            <p:nvSpPr>
              <p:cNvPr id="40" name="4-Point Star 39"/>
              <p:cNvSpPr/>
              <p:nvPr/>
            </p:nvSpPr>
            <p:spPr>
              <a:xfrm>
                <a:off x="7746704" y="5571396"/>
                <a:ext cx="102307" cy="121269"/>
              </a:xfrm>
              <a:prstGeom prst="star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Freeform 41"/>
              <p:cNvSpPr/>
              <p:nvPr/>
            </p:nvSpPr>
            <p:spPr>
              <a:xfrm>
                <a:off x="6660515" y="5257800"/>
                <a:ext cx="2368962" cy="1076839"/>
              </a:xfrm>
              <a:custGeom>
                <a:avLst/>
                <a:gdLst>
                  <a:gd name="connsiteX0" fmla="*/ 68071 w 5639138"/>
                  <a:gd name="connsiteY0" fmla="*/ 2700866 h 2700866"/>
                  <a:gd name="connsiteX1" fmla="*/ 499871 w 5639138"/>
                  <a:gd name="connsiteY1" fmla="*/ 2269066 h 2700866"/>
                  <a:gd name="connsiteX2" fmla="*/ 3784938 w 5639138"/>
                  <a:gd name="connsiteY2" fmla="*/ 1498600 h 2700866"/>
                  <a:gd name="connsiteX3" fmla="*/ 5639138 w 5639138"/>
                  <a:gd name="connsiteY3" fmla="*/ 0 h 2700866"/>
                  <a:gd name="connsiteX0" fmla="*/ 4294 w 7446495"/>
                  <a:gd name="connsiteY0" fmla="*/ 2895599 h 2895599"/>
                  <a:gd name="connsiteX1" fmla="*/ 2307228 w 7446495"/>
                  <a:gd name="connsiteY1" fmla="*/ 2269066 h 2895599"/>
                  <a:gd name="connsiteX2" fmla="*/ 5592295 w 7446495"/>
                  <a:gd name="connsiteY2" fmla="*/ 1498600 h 2895599"/>
                  <a:gd name="connsiteX3" fmla="*/ 7446495 w 7446495"/>
                  <a:gd name="connsiteY3" fmla="*/ 0 h 2895599"/>
                  <a:gd name="connsiteX0" fmla="*/ 0 w 7442201"/>
                  <a:gd name="connsiteY0" fmla="*/ 2895599 h 2895599"/>
                  <a:gd name="connsiteX1" fmla="*/ 2302934 w 7442201"/>
                  <a:gd name="connsiteY1" fmla="*/ 2269066 h 2895599"/>
                  <a:gd name="connsiteX2" fmla="*/ 5588001 w 7442201"/>
                  <a:gd name="connsiteY2" fmla="*/ 1498600 h 2895599"/>
                  <a:gd name="connsiteX3" fmla="*/ 7442201 w 7442201"/>
                  <a:gd name="connsiteY3" fmla="*/ 0 h 2895599"/>
                  <a:gd name="connsiteX0" fmla="*/ 0 w 7442201"/>
                  <a:gd name="connsiteY0" fmla="*/ 2895599 h 2895599"/>
                  <a:gd name="connsiteX1" fmla="*/ 2302934 w 7442201"/>
                  <a:gd name="connsiteY1" fmla="*/ 2269066 h 2895599"/>
                  <a:gd name="connsiteX2" fmla="*/ 5588001 w 7442201"/>
                  <a:gd name="connsiteY2" fmla="*/ 1498600 h 2895599"/>
                  <a:gd name="connsiteX3" fmla="*/ 7442201 w 7442201"/>
                  <a:gd name="connsiteY3" fmla="*/ 0 h 2895599"/>
                  <a:gd name="connsiteX0" fmla="*/ 0 w 6570331"/>
                  <a:gd name="connsiteY0" fmla="*/ 1995376 h 1995376"/>
                  <a:gd name="connsiteX1" fmla="*/ 2302934 w 6570331"/>
                  <a:gd name="connsiteY1" fmla="*/ 1368843 h 1995376"/>
                  <a:gd name="connsiteX2" fmla="*/ 5588001 w 6570331"/>
                  <a:gd name="connsiteY2" fmla="*/ 598377 h 1995376"/>
                  <a:gd name="connsiteX3" fmla="*/ 6570331 w 6570331"/>
                  <a:gd name="connsiteY3" fmla="*/ 0 h 1995376"/>
                  <a:gd name="connsiteX0" fmla="*/ 0 w 6570331"/>
                  <a:gd name="connsiteY0" fmla="*/ 1995376 h 1995376"/>
                  <a:gd name="connsiteX1" fmla="*/ 2302934 w 6570331"/>
                  <a:gd name="connsiteY1" fmla="*/ 1368843 h 1995376"/>
                  <a:gd name="connsiteX2" fmla="*/ 5588001 w 6570331"/>
                  <a:gd name="connsiteY2" fmla="*/ 598377 h 1995376"/>
                  <a:gd name="connsiteX3" fmla="*/ 6570331 w 6570331"/>
                  <a:gd name="connsiteY3" fmla="*/ 0 h 1995376"/>
                  <a:gd name="connsiteX0" fmla="*/ 0 w 5964047"/>
                  <a:gd name="connsiteY0" fmla="*/ 2307264 h 2307264"/>
                  <a:gd name="connsiteX1" fmla="*/ 2302934 w 5964047"/>
                  <a:gd name="connsiteY1" fmla="*/ 1680731 h 2307264"/>
                  <a:gd name="connsiteX2" fmla="*/ 5588001 w 5964047"/>
                  <a:gd name="connsiteY2" fmla="*/ 910265 h 2307264"/>
                  <a:gd name="connsiteX3" fmla="*/ 5882759 w 5964047"/>
                  <a:gd name="connsiteY3" fmla="*/ 0 h 2307264"/>
                  <a:gd name="connsiteX0" fmla="*/ 0 w 6085605"/>
                  <a:gd name="connsiteY0" fmla="*/ 2307264 h 2307264"/>
                  <a:gd name="connsiteX1" fmla="*/ 2302934 w 6085605"/>
                  <a:gd name="connsiteY1" fmla="*/ 1680731 h 2307264"/>
                  <a:gd name="connsiteX2" fmla="*/ 5588001 w 6085605"/>
                  <a:gd name="connsiteY2" fmla="*/ 910265 h 2307264"/>
                  <a:gd name="connsiteX3" fmla="*/ 5882759 w 6085605"/>
                  <a:gd name="connsiteY3" fmla="*/ 0 h 2307264"/>
                  <a:gd name="connsiteX0" fmla="*/ 0 w 5902324"/>
                  <a:gd name="connsiteY0" fmla="*/ 2307264 h 2307264"/>
                  <a:gd name="connsiteX1" fmla="*/ 2302934 w 5902324"/>
                  <a:gd name="connsiteY1" fmla="*/ 1680731 h 2307264"/>
                  <a:gd name="connsiteX2" fmla="*/ 5588001 w 5902324"/>
                  <a:gd name="connsiteY2" fmla="*/ 910265 h 2307264"/>
                  <a:gd name="connsiteX3" fmla="*/ 5882759 w 5902324"/>
                  <a:gd name="connsiteY3" fmla="*/ 0 h 2307264"/>
                  <a:gd name="connsiteX0" fmla="*/ 0 w 5892354"/>
                  <a:gd name="connsiteY0" fmla="*/ 2307264 h 2307264"/>
                  <a:gd name="connsiteX1" fmla="*/ 2302934 w 5892354"/>
                  <a:gd name="connsiteY1" fmla="*/ 1680731 h 2307264"/>
                  <a:gd name="connsiteX2" fmla="*/ 5396615 w 5892354"/>
                  <a:gd name="connsiteY2" fmla="*/ 896088 h 2307264"/>
                  <a:gd name="connsiteX3" fmla="*/ 5882759 w 5892354"/>
                  <a:gd name="connsiteY3" fmla="*/ 0 h 2307264"/>
                  <a:gd name="connsiteX0" fmla="*/ 0 w 5892354"/>
                  <a:gd name="connsiteY0" fmla="*/ 2307264 h 2307264"/>
                  <a:gd name="connsiteX1" fmla="*/ 2302934 w 5892354"/>
                  <a:gd name="connsiteY1" fmla="*/ 1680731 h 2307264"/>
                  <a:gd name="connsiteX2" fmla="*/ 5396615 w 5892354"/>
                  <a:gd name="connsiteY2" fmla="*/ 896088 h 2307264"/>
                  <a:gd name="connsiteX3" fmla="*/ 5882759 w 5892354"/>
                  <a:gd name="connsiteY3" fmla="*/ 0 h 2307264"/>
                  <a:gd name="connsiteX0" fmla="*/ 0 w 9215216"/>
                  <a:gd name="connsiteY0" fmla="*/ 3533552 h 3533552"/>
                  <a:gd name="connsiteX1" fmla="*/ 2302934 w 9215216"/>
                  <a:gd name="connsiteY1" fmla="*/ 2907019 h 3533552"/>
                  <a:gd name="connsiteX2" fmla="*/ 5396615 w 9215216"/>
                  <a:gd name="connsiteY2" fmla="*/ 2122376 h 3533552"/>
                  <a:gd name="connsiteX3" fmla="*/ 9214294 w 9215216"/>
                  <a:gd name="connsiteY3" fmla="*/ 0 h 3533552"/>
                  <a:gd name="connsiteX0" fmla="*/ 0 w 9214294"/>
                  <a:gd name="connsiteY0" fmla="*/ 3533552 h 3533552"/>
                  <a:gd name="connsiteX1" fmla="*/ 2302934 w 9214294"/>
                  <a:gd name="connsiteY1" fmla="*/ 2907019 h 3533552"/>
                  <a:gd name="connsiteX2" fmla="*/ 5396615 w 9214294"/>
                  <a:gd name="connsiteY2" fmla="*/ 2122376 h 3533552"/>
                  <a:gd name="connsiteX3" fmla="*/ 9214294 w 9214294"/>
                  <a:gd name="connsiteY3" fmla="*/ 0 h 3533552"/>
                  <a:gd name="connsiteX0" fmla="*/ 0 w 9214294"/>
                  <a:gd name="connsiteY0" fmla="*/ 3533552 h 3533552"/>
                  <a:gd name="connsiteX1" fmla="*/ 2302934 w 9214294"/>
                  <a:gd name="connsiteY1" fmla="*/ 2907019 h 3533552"/>
                  <a:gd name="connsiteX2" fmla="*/ 5396615 w 9214294"/>
                  <a:gd name="connsiteY2" fmla="*/ 2122376 h 3533552"/>
                  <a:gd name="connsiteX3" fmla="*/ 9214294 w 9214294"/>
                  <a:gd name="connsiteY3" fmla="*/ 0 h 3533552"/>
                </a:gdLst>
                <a:ahLst/>
                <a:cxnLst>
                  <a:cxn ang="0">
                    <a:pos x="connsiteX0" y="connsiteY0"/>
                  </a:cxn>
                  <a:cxn ang="0">
                    <a:pos x="connsiteX1" y="connsiteY1"/>
                  </a:cxn>
                  <a:cxn ang="0">
                    <a:pos x="connsiteX2" y="connsiteY2"/>
                  </a:cxn>
                  <a:cxn ang="0">
                    <a:pos x="connsiteX3" y="connsiteY3"/>
                  </a:cxn>
                </a:cxnLst>
                <a:rect l="l" t="t" r="r" b="b"/>
                <a:pathLst>
                  <a:path w="9214294" h="3533552">
                    <a:moveTo>
                      <a:pt x="0" y="3533552"/>
                    </a:moveTo>
                    <a:cubicBezTo>
                      <a:pt x="710495" y="3324708"/>
                      <a:pt x="1403498" y="3142215"/>
                      <a:pt x="2302934" y="2907019"/>
                    </a:cubicBezTo>
                    <a:cubicBezTo>
                      <a:pt x="3202370" y="2671823"/>
                      <a:pt x="4660574" y="2571438"/>
                      <a:pt x="5396615" y="2122376"/>
                    </a:cubicBezTo>
                    <a:cubicBezTo>
                      <a:pt x="6387839" y="1368513"/>
                      <a:pt x="5560139" y="532054"/>
                      <a:pt x="9214294" y="0"/>
                    </a:cubicBezTo>
                  </a:path>
                </a:pathLst>
              </a:cu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 name="Rectangle 1"/>
          <p:cNvSpPr/>
          <p:nvPr/>
        </p:nvSpPr>
        <p:spPr>
          <a:xfrm>
            <a:off x="3962400" y="3707998"/>
            <a:ext cx="990600" cy="2239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275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heel(1)">
                                      <p:cBhvr>
                                        <p:cTn id="7" dur="1000"/>
                                        <p:tgtEl>
                                          <p:spTgt spid="38"/>
                                        </p:tgtEl>
                                      </p:cBhvr>
                                    </p:animEffec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heel(1)">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onitor_Backgrou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64" y="1698463"/>
            <a:ext cx="5827554" cy="4230804"/>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0777" y="2579691"/>
            <a:ext cx="3543300" cy="2038350"/>
          </a:xfrm>
          <a:prstGeom prst="rect">
            <a:avLst/>
          </a:prstGeom>
        </p:spPr>
      </p:pic>
      <p:pic>
        <p:nvPicPr>
          <p:cNvPr id="7" name="Glar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17" y="1735312"/>
            <a:ext cx="5774762" cy="4192477"/>
          </a:xfrm>
          <a:prstGeom prst="rect">
            <a:avLst/>
          </a:prstGeom>
        </p:spPr>
      </p:pic>
      <p:grpSp>
        <p:nvGrpSpPr>
          <p:cNvPr id="3" name="Group 2"/>
          <p:cNvGrpSpPr/>
          <p:nvPr/>
        </p:nvGrpSpPr>
        <p:grpSpPr>
          <a:xfrm>
            <a:off x="1022451" y="4215167"/>
            <a:ext cx="2674964" cy="875004"/>
            <a:chOff x="1022451" y="3357917"/>
            <a:chExt cx="2674964" cy="875004"/>
          </a:xfrm>
        </p:grpSpPr>
        <p:cxnSp>
          <p:nvCxnSpPr>
            <p:cNvPr id="69" name="Straight Arrow Connector 68"/>
            <p:cNvCxnSpPr/>
            <p:nvPr/>
          </p:nvCxnSpPr>
          <p:spPr>
            <a:xfrm flipH="1">
              <a:off x="1256427" y="3357917"/>
              <a:ext cx="415586" cy="271762"/>
            </a:xfrm>
            <a:prstGeom prst="straightConnector1">
              <a:avLst/>
            </a:prstGeom>
            <a:ln w="12700" cmpd="sng">
              <a:solidFill>
                <a:srgbClr val="00BEFF"/>
              </a:solidFill>
              <a:headEnd type="oval"/>
              <a:tailEnd type="none"/>
            </a:ln>
            <a:effectLst/>
          </p:spPr>
          <p:style>
            <a:lnRef idx="2">
              <a:schemeClr val="accent1"/>
            </a:lnRef>
            <a:fillRef idx="0">
              <a:schemeClr val="accent1"/>
            </a:fillRef>
            <a:effectRef idx="1">
              <a:schemeClr val="accent1"/>
            </a:effectRef>
            <a:fontRef idx="minor">
              <a:schemeClr val="tx1"/>
            </a:fontRef>
          </p:style>
        </p:cxnSp>
        <p:sp>
          <p:nvSpPr>
            <p:cNvPr id="70" name="Subtitle 2"/>
            <p:cNvSpPr txBox="1">
              <a:spLocks/>
            </p:cNvSpPr>
            <p:nvPr/>
          </p:nvSpPr>
          <p:spPr>
            <a:xfrm>
              <a:off x="1022451" y="3629679"/>
              <a:ext cx="2674964" cy="603242"/>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600" dirty="0">
                  <a:solidFill>
                    <a:srgbClr val="00BEFF"/>
                  </a:solidFill>
                  <a:latin typeface="Oswald Regular"/>
                  <a:cs typeface="Oswald Regular"/>
                </a:rPr>
                <a:t>Active (Working) Frame</a:t>
              </a:r>
            </a:p>
            <a:p>
              <a:pPr algn="l">
                <a:spcBef>
                  <a:spcPts val="0"/>
                </a:spcBef>
              </a:pPr>
              <a:r>
                <a:rPr lang="en-US" sz="1400" dirty="0">
                  <a:solidFill>
                    <a:schemeClr val="tx1">
                      <a:lumMod val="60000"/>
                      <a:lumOff val="40000"/>
                    </a:schemeClr>
                  </a:solidFill>
                  <a:latin typeface="Oswald Light"/>
                  <a:cs typeface="Oswald Light"/>
                </a:rPr>
                <a:t>Drawn with solid arrows.</a:t>
              </a:r>
              <a:endParaRPr lang="en-US" sz="1400" dirty="0">
                <a:solidFill>
                  <a:schemeClr val="tx2">
                    <a:lumMod val="60000"/>
                    <a:lumOff val="40000"/>
                  </a:schemeClr>
                </a:solidFill>
                <a:latin typeface="Oswald Light"/>
                <a:cs typeface="Oswald Light"/>
              </a:endParaRPr>
            </a:p>
          </p:txBody>
        </p:sp>
      </p:grpSp>
      <p:grpSp>
        <p:nvGrpSpPr>
          <p:cNvPr id="4" name="Group 3"/>
          <p:cNvGrpSpPr/>
          <p:nvPr/>
        </p:nvGrpSpPr>
        <p:grpSpPr>
          <a:xfrm>
            <a:off x="3875990" y="2465238"/>
            <a:ext cx="2674964" cy="1729188"/>
            <a:chOff x="3875990" y="1607988"/>
            <a:chExt cx="2674964" cy="1729188"/>
          </a:xfrm>
        </p:grpSpPr>
        <p:sp>
          <p:nvSpPr>
            <p:cNvPr id="66" name="Subtitle 2"/>
            <p:cNvSpPr txBox="1">
              <a:spLocks/>
            </p:cNvSpPr>
            <p:nvPr/>
          </p:nvSpPr>
          <p:spPr>
            <a:xfrm>
              <a:off x="3875990" y="1607988"/>
              <a:ext cx="2674964" cy="603242"/>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600" dirty="0">
                  <a:solidFill>
                    <a:srgbClr val="00BEFF"/>
                  </a:solidFill>
                  <a:latin typeface="Oswald Regular"/>
                  <a:cs typeface="Oswald Regular"/>
                </a:rPr>
                <a:t>Inactive Frame</a:t>
              </a:r>
            </a:p>
            <a:p>
              <a:pPr algn="l">
                <a:spcBef>
                  <a:spcPts val="0"/>
                </a:spcBef>
              </a:pPr>
              <a:r>
                <a:rPr lang="en-US" sz="1400" dirty="0">
                  <a:solidFill>
                    <a:schemeClr val="tx1">
                      <a:lumMod val="60000"/>
                      <a:lumOff val="40000"/>
                    </a:schemeClr>
                  </a:solidFill>
                  <a:latin typeface="Oswald Light"/>
                  <a:cs typeface="Oswald Light"/>
                </a:rPr>
                <a:t>Drawn as a stick figure.</a:t>
              </a:r>
              <a:endParaRPr lang="en-US" sz="1400" dirty="0">
                <a:solidFill>
                  <a:srgbClr val="92D050"/>
                </a:solidFill>
                <a:latin typeface="Oswald Light"/>
                <a:cs typeface="Oswald Light"/>
              </a:endParaRPr>
            </a:p>
          </p:txBody>
        </p:sp>
        <p:cxnSp>
          <p:nvCxnSpPr>
            <p:cNvPr id="91" name="Straight Arrow Connector 90"/>
            <p:cNvCxnSpPr/>
            <p:nvPr/>
          </p:nvCxnSpPr>
          <p:spPr>
            <a:xfrm flipV="1">
              <a:off x="3875990" y="2212708"/>
              <a:ext cx="395863" cy="1124468"/>
            </a:xfrm>
            <a:prstGeom prst="straightConnector1">
              <a:avLst/>
            </a:prstGeom>
            <a:ln w="12700" cmpd="sng">
              <a:solidFill>
                <a:srgbClr val="00BEFF"/>
              </a:solidFill>
              <a:headEnd type="oval"/>
              <a:tailEnd type="none"/>
            </a:ln>
            <a:effectLst/>
          </p:spPr>
          <p:style>
            <a:lnRef idx="2">
              <a:schemeClr val="accent1"/>
            </a:lnRef>
            <a:fillRef idx="0">
              <a:schemeClr val="accent1"/>
            </a:fillRef>
            <a:effectRef idx="1">
              <a:schemeClr val="accent1"/>
            </a:effectRef>
            <a:fontRef idx="minor">
              <a:schemeClr val="tx1"/>
            </a:fontRef>
          </p:style>
        </p:cxnSp>
      </p:grpSp>
      <p:sp>
        <p:nvSpPr>
          <p:cNvPr id="39" name="Subtitle 2"/>
          <p:cNvSpPr txBox="1">
            <a:spLocks/>
          </p:cNvSpPr>
          <p:nvPr/>
        </p:nvSpPr>
        <p:spPr>
          <a:xfrm>
            <a:off x="6102153" y="2358500"/>
            <a:ext cx="2508447" cy="220777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171450" indent="-171450" algn="l">
              <a:lnSpc>
                <a:spcPct val="110000"/>
              </a:lnSpc>
              <a:buFont typeface="Arial"/>
              <a:buChar char="•"/>
            </a:pPr>
            <a:r>
              <a:rPr lang="en-US" sz="1400" dirty="0">
                <a:solidFill>
                  <a:schemeClr val="tx1">
                    <a:lumMod val="60000"/>
                    <a:lumOff val="40000"/>
                  </a:schemeClr>
                </a:solidFill>
                <a:latin typeface="Oswald Light"/>
                <a:cs typeface="Oswald Light"/>
              </a:rPr>
              <a:t>Data is shown with respect to </a:t>
            </a:r>
            <a:r>
              <a:rPr lang="en-US" sz="1400" b="1" i="1" dirty="0">
                <a:solidFill>
                  <a:schemeClr val="tx1">
                    <a:lumMod val="60000"/>
                    <a:lumOff val="40000"/>
                  </a:schemeClr>
                </a:solidFill>
                <a:latin typeface="Oswald Light"/>
                <a:cs typeface="Oswald Light"/>
              </a:rPr>
              <a:t>active</a:t>
            </a:r>
            <a:r>
              <a:rPr lang="en-US" sz="1400" dirty="0">
                <a:solidFill>
                  <a:schemeClr val="tx1">
                    <a:lumMod val="60000"/>
                    <a:lumOff val="40000"/>
                  </a:schemeClr>
                </a:solidFill>
                <a:latin typeface="Oswald Light"/>
                <a:cs typeface="Oswald Light"/>
              </a:rPr>
              <a:t> </a:t>
            </a:r>
            <a:r>
              <a:rPr lang="en-US" sz="1400" dirty="0" smtClean="0">
                <a:solidFill>
                  <a:schemeClr val="tx1">
                    <a:lumMod val="60000"/>
                    <a:lumOff val="40000"/>
                  </a:schemeClr>
                </a:solidFill>
                <a:latin typeface="Oswald Light"/>
                <a:cs typeface="Oswald Light"/>
              </a:rPr>
              <a:t>(working) frame.</a:t>
            </a:r>
          </a:p>
          <a:p>
            <a:pPr marL="171450" indent="-171450" algn="l">
              <a:lnSpc>
                <a:spcPct val="110000"/>
              </a:lnSpc>
              <a:buFont typeface="Arial"/>
              <a:buChar char="•"/>
            </a:pPr>
            <a:endParaRPr lang="en-US" sz="1400" dirty="0">
              <a:solidFill>
                <a:schemeClr val="tx1">
                  <a:lumMod val="60000"/>
                  <a:lumOff val="40000"/>
                </a:schemeClr>
              </a:solidFill>
              <a:latin typeface="Oswald Light"/>
              <a:cs typeface="Oswald Light"/>
            </a:endParaRPr>
          </a:p>
          <a:p>
            <a:pPr marL="171450" indent="-171450" algn="l">
              <a:lnSpc>
                <a:spcPct val="110000"/>
              </a:lnSpc>
              <a:buFont typeface="Arial"/>
              <a:buChar char="•"/>
            </a:pPr>
            <a:r>
              <a:rPr lang="en-US" sz="1400" dirty="0" smtClean="0">
                <a:solidFill>
                  <a:schemeClr val="tx1">
                    <a:lumMod val="60000"/>
                    <a:lumOff val="40000"/>
                  </a:schemeClr>
                </a:solidFill>
                <a:latin typeface="Oswald Light"/>
                <a:cs typeface="Oswald Light"/>
              </a:rPr>
              <a:t>Any frame can be set to working at any time.</a:t>
            </a:r>
            <a:endParaRPr lang="en-US" sz="1400" dirty="0">
              <a:solidFill>
                <a:schemeClr val="tx1">
                  <a:lumMod val="60000"/>
                  <a:lumOff val="40000"/>
                </a:schemeClr>
              </a:solidFill>
              <a:latin typeface="Oswald Light"/>
              <a:cs typeface="Oswald Light"/>
            </a:endParaRPr>
          </a:p>
        </p:txBody>
      </p:sp>
      <p:grpSp>
        <p:nvGrpSpPr>
          <p:cNvPr id="27" name="Group 26"/>
          <p:cNvGrpSpPr/>
          <p:nvPr/>
        </p:nvGrpSpPr>
        <p:grpSpPr>
          <a:xfrm>
            <a:off x="0" y="481021"/>
            <a:ext cx="9144000" cy="826201"/>
            <a:chOff x="0" y="481021"/>
            <a:chExt cx="9144000" cy="826201"/>
          </a:xfrm>
        </p:grpSpPr>
        <p:sp>
          <p:nvSpPr>
            <p:cNvPr id="28" name="Rectangle 27"/>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Subtitle 2"/>
            <p:cNvSpPr txBox="1">
              <a:spLocks/>
            </p:cNvSpPr>
            <p:nvPr/>
          </p:nvSpPr>
          <p:spPr>
            <a:xfrm>
              <a:off x="271702" y="789953"/>
              <a:ext cx="4376498" cy="517269"/>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The </a:t>
              </a:r>
              <a:r>
                <a:rPr lang="en-US" sz="2500" dirty="0" smtClean="0">
                  <a:solidFill>
                    <a:srgbClr val="FFFFFF"/>
                  </a:solidFill>
                  <a:latin typeface="Oswald Regular"/>
                  <a:cs typeface="Oswald Regular"/>
                </a:rPr>
                <a:t>Working</a:t>
              </a:r>
              <a:r>
                <a:rPr lang="en-US" sz="2500" dirty="0" smtClean="0">
                  <a:solidFill>
                    <a:srgbClr val="FFFFFF"/>
                  </a:solidFill>
                  <a:latin typeface="Oswald Light"/>
                  <a:cs typeface="Oswald Light"/>
                </a:rPr>
                <a:t> </a:t>
              </a:r>
              <a:r>
                <a:rPr lang="en-US" sz="2500" dirty="0" smtClean="0">
                  <a:solidFill>
                    <a:srgbClr val="00BEFF"/>
                  </a:solidFill>
                  <a:latin typeface="Oswald Light"/>
                  <a:cs typeface="Oswald Light"/>
                </a:rPr>
                <a:t>Coordinate Frame</a:t>
              </a:r>
              <a:endParaRPr lang="en-US" sz="2500" b="1" dirty="0">
                <a:solidFill>
                  <a:srgbClr val="00BEFF"/>
                </a:solidFill>
                <a:latin typeface="Oswald Light"/>
                <a:cs typeface="Oswald Light"/>
              </a:endParaRPr>
            </a:p>
          </p:txBody>
        </p:sp>
        <p:pic>
          <p:nvPicPr>
            <p:cNvPr id="30" name="Picture 2"/>
            <p:cNvPicPr>
              <a:picLocks noChangeAspect="1" noChangeArrowheads="1"/>
            </p:cNvPicPr>
            <p:nvPr/>
          </p:nvPicPr>
          <p:blipFill>
            <a:blip r:embed="rId6" cstate="print"/>
            <a:srcRect/>
            <a:stretch>
              <a:fillRect/>
            </a:stretch>
          </p:blipFill>
          <p:spPr bwMode="auto">
            <a:xfrm>
              <a:off x="1143000" y="486590"/>
              <a:ext cx="8001000" cy="152399"/>
            </a:xfrm>
            <a:prstGeom prst="rect">
              <a:avLst/>
            </a:prstGeom>
            <a:noFill/>
            <a:ln w="9525">
              <a:noFill/>
              <a:miter lim="800000"/>
              <a:headEnd/>
              <a:tailEnd/>
            </a:ln>
          </p:spPr>
        </p:pic>
      </p:grpSp>
      <p:sp>
        <p:nvSpPr>
          <p:cNvPr id="19" name="Rectangle 18"/>
          <p:cNvSpPr/>
          <p:nvPr/>
        </p:nvSpPr>
        <p:spPr>
          <a:xfrm>
            <a:off x="6102153" y="1965029"/>
            <a:ext cx="1976956" cy="394210"/>
          </a:xfrm>
          <a:prstGeom prst="rect">
            <a:avLst/>
          </a:prstGeom>
        </p:spPr>
        <p:txBody>
          <a:bodyPr wrap="square">
            <a:spAutoFit/>
          </a:bodyPr>
          <a:lstStyle/>
          <a:p>
            <a:pPr>
              <a:lnSpc>
                <a:spcPct val="120000"/>
              </a:lnSpc>
            </a:pPr>
            <a:r>
              <a:rPr lang="en-US" dirty="0" smtClean="0">
                <a:solidFill>
                  <a:srgbClr val="00BEFF"/>
                </a:solidFill>
                <a:latin typeface="Oswald Regular"/>
                <a:cs typeface="Oswald Regular"/>
              </a:rPr>
              <a:t>Graphical View:</a:t>
            </a:r>
          </a:p>
        </p:txBody>
      </p:sp>
      <p:pic>
        <p:nvPicPr>
          <p:cNvPr id="2050" name="Picture 2" descr="C:\Users\Jeremy\AppData\Local\Temp\SNAGHTML3a570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31167" y="3990187"/>
            <a:ext cx="2169908" cy="1596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21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Recorded Point"/>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2272423" y="1698486"/>
            <a:ext cx="2374805" cy="1097190"/>
          </a:xfrm>
          <a:prstGeom prst="rect">
            <a:avLst/>
          </a:prstGeom>
        </p:spPr>
      </p:pic>
      <p:cxnSp>
        <p:nvCxnSpPr>
          <p:cNvPr id="27" name="Straight Arrow Connector 26"/>
          <p:cNvCxnSpPr/>
          <p:nvPr/>
        </p:nvCxnSpPr>
        <p:spPr bwMode="auto">
          <a:xfrm flipH="1">
            <a:off x="2979174" y="2888941"/>
            <a:ext cx="64002" cy="767554"/>
          </a:xfrm>
          <a:prstGeom prst="straightConnector1">
            <a:avLst/>
          </a:prstGeom>
          <a:solidFill>
            <a:schemeClr val="accent1"/>
          </a:solidFill>
          <a:ln w="381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8" name="TextBox 27"/>
          <p:cNvSpPr txBox="1"/>
          <p:nvPr/>
        </p:nvSpPr>
        <p:spPr>
          <a:xfrm>
            <a:off x="626069" y="3164596"/>
            <a:ext cx="1693752" cy="615553"/>
          </a:xfrm>
          <a:prstGeom prst="rect">
            <a:avLst/>
          </a:prstGeom>
          <a:noFill/>
        </p:spPr>
        <p:txBody>
          <a:bodyPr wrap="square" rtlCol="0">
            <a:spAutoFit/>
          </a:bodyPr>
          <a:lstStyle/>
          <a:p>
            <a:r>
              <a:rPr lang="en-US" sz="1700" b="1" dirty="0">
                <a:solidFill>
                  <a:srgbClr val="000000"/>
                </a:solidFill>
                <a:latin typeface="Oswald Bold" panose="02000803000000000000" pitchFamily="2" charset="0"/>
              </a:rPr>
              <a:t>Surface Normal</a:t>
            </a:r>
          </a:p>
        </p:txBody>
      </p:sp>
      <p:sp>
        <p:nvSpPr>
          <p:cNvPr id="19" name="Oval 18"/>
          <p:cNvSpPr/>
          <p:nvPr/>
        </p:nvSpPr>
        <p:spPr>
          <a:xfrm>
            <a:off x="4153990" y="2300698"/>
            <a:ext cx="875211" cy="875211"/>
          </a:xfrm>
          <a:prstGeom prst="ellipse">
            <a:avLst/>
          </a:prstGeom>
          <a:noFill/>
          <a:ln w="28575">
            <a:solidFill>
              <a:schemeClr val="bg1">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reeform 20"/>
          <p:cNvSpPr/>
          <p:nvPr/>
        </p:nvSpPr>
        <p:spPr>
          <a:xfrm>
            <a:off x="-369700" y="-342401"/>
            <a:ext cx="10268904" cy="4804357"/>
          </a:xfrm>
          <a:custGeom>
            <a:avLst/>
            <a:gdLst>
              <a:gd name="connsiteX0" fmla="*/ 0 w 8974183"/>
              <a:gd name="connsiteY0" fmla="*/ 0 h 2495005"/>
              <a:gd name="connsiteX1" fmla="*/ 293915 w 8974183"/>
              <a:gd name="connsiteY1" fmla="*/ 346165 h 2495005"/>
              <a:gd name="connsiteX2" fmla="*/ 1587138 w 8974183"/>
              <a:gd name="connsiteY2" fmla="*/ 888274 h 2495005"/>
              <a:gd name="connsiteX3" fmla="*/ 5179423 w 8974183"/>
              <a:gd name="connsiteY3" fmla="*/ 1136468 h 2495005"/>
              <a:gd name="connsiteX4" fmla="*/ 8974183 w 8974183"/>
              <a:gd name="connsiteY4" fmla="*/ 2495005 h 2495005"/>
              <a:gd name="connsiteX0" fmla="*/ 0 w 9257049"/>
              <a:gd name="connsiteY0" fmla="*/ 0 h 2597708"/>
              <a:gd name="connsiteX1" fmla="*/ 293915 w 9257049"/>
              <a:gd name="connsiteY1" fmla="*/ 346165 h 2597708"/>
              <a:gd name="connsiteX2" fmla="*/ 1587138 w 9257049"/>
              <a:gd name="connsiteY2" fmla="*/ 888274 h 2597708"/>
              <a:gd name="connsiteX3" fmla="*/ 5179423 w 9257049"/>
              <a:gd name="connsiteY3" fmla="*/ 1136468 h 2597708"/>
              <a:gd name="connsiteX4" fmla="*/ 8974183 w 9257049"/>
              <a:gd name="connsiteY4" fmla="*/ 2495005 h 2597708"/>
              <a:gd name="connsiteX5" fmla="*/ 8980339 w 9257049"/>
              <a:gd name="connsiteY5" fmla="*/ 2502137 h 2597708"/>
              <a:gd name="connsiteX0" fmla="*/ 0 w 9968311"/>
              <a:gd name="connsiteY0" fmla="*/ 0 h 2555818"/>
              <a:gd name="connsiteX1" fmla="*/ 293915 w 9968311"/>
              <a:gd name="connsiteY1" fmla="*/ 346165 h 2555818"/>
              <a:gd name="connsiteX2" fmla="*/ 1587138 w 9968311"/>
              <a:gd name="connsiteY2" fmla="*/ 888274 h 2555818"/>
              <a:gd name="connsiteX3" fmla="*/ 5179423 w 9968311"/>
              <a:gd name="connsiteY3" fmla="*/ 1136468 h 2555818"/>
              <a:gd name="connsiteX4" fmla="*/ 8974183 w 9968311"/>
              <a:gd name="connsiteY4" fmla="*/ 2495005 h 2555818"/>
              <a:gd name="connsiteX5" fmla="*/ 9968311 w 9968311"/>
              <a:gd name="connsiteY5" fmla="*/ 2239378 h 2555818"/>
              <a:gd name="connsiteX0" fmla="*/ 0 w 10036185"/>
              <a:gd name="connsiteY0" fmla="*/ 0 h 2555818"/>
              <a:gd name="connsiteX1" fmla="*/ 293915 w 10036185"/>
              <a:gd name="connsiteY1" fmla="*/ 346165 h 2555818"/>
              <a:gd name="connsiteX2" fmla="*/ 1587138 w 10036185"/>
              <a:gd name="connsiteY2" fmla="*/ 888274 h 2555818"/>
              <a:gd name="connsiteX3" fmla="*/ 5179423 w 10036185"/>
              <a:gd name="connsiteY3" fmla="*/ 1136468 h 2555818"/>
              <a:gd name="connsiteX4" fmla="*/ 8974183 w 10036185"/>
              <a:gd name="connsiteY4" fmla="*/ 2495005 h 2555818"/>
              <a:gd name="connsiteX5" fmla="*/ 9968311 w 10036185"/>
              <a:gd name="connsiteY5" fmla="*/ 2239378 h 2555818"/>
              <a:gd name="connsiteX6" fmla="*/ 9947291 w 10036185"/>
              <a:gd name="connsiteY6" fmla="*/ 2249888 h 2555818"/>
              <a:gd name="connsiteX0" fmla="*/ 0 w 10021096"/>
              <a:gd name="connsiteY0" fmla="*/ 1943740 h 4499558"/>
              <a:gd name="connsiteX1" fmla="*/ 293915 w 10021096"/>
              <a:gd name="connsiteY1" fmla="*/ 2289905 h 4499558"/>
              <a:gd name="connsiteX2" fmla="*/ 1587138 w 10021096"/>
              <a:gd name="connsiteY2" fmla="*/ 2832014 h 4499558"/>
              <a:gd name="connsiteX3" fmla="*/ 5179423 w 10021096"/>
              <a:gd name="connsiteY3" fmla="*/ 3080208 h 4499558"/>
              <a:gd name="connsiteX4" fmla="*/ 8974183 w 10021096"/>
              <a:gd name="connsiteY4" fmla="*/ 4438745 h 4499558"/>
              <a:gd name="connsiteX5" fmla="*/ 9968311 w 10021096"/>
              <a:gd name="connsiteY5" fmla="*/ 4183118 h 4499558"/>
              <a:gd name="connsiteX6" fmla="*/ 9863208 w 10021096"/>
              <a:gd name="connsiteY6" fmla="*/ 0 h 4499558"/>
              <a:gd name="connsiteX0" fmla="*/ 0 w 10021096"/>
              <a:gd name="connsiteY0" fmla="*/ 2265940 h 4821758"/>
              <a:gd name="connsiteX1" fmla="*/ 293915 w 10021096"/>
              <a:gd name="connsiteY1" fmla="*/ 2612105 h 4821758"/>
              <a:gd name="connsiteX2" fmla="*/ 1587138 w 10021096"/>
              <a:gd name="connsiteY2" fmla="*/ 3154214 h 4821758"/>
              <a:gd name="connsiteX3" fmla="*/ 5179423 w 10021096"/>
              <a:gd name="connsiteY3" fmla="*/ 3402408 h 4821758"/>
              <a:gd name="connsiteX4" fmla="*/ 8974183 w 10021096"/>
              <a:gd name="connsiteY4" fmla="*/ 4760945 h 4821758"/>
              <a:gd name="connsiteX5" fmla="*/ 9968311 w 10021096"/>
              <a:gd name="connsiteY5" fmla="*/ 4505318 h 4821758"/>
              <a:gd name="connsiteX6" fmla="*/ 9863208 w 10021096"/>
              <a:gd name="connsiteY6" fmla="*/ 322200 h 4821758"/>
              <a:gd name="connsiteX7" fmla="*/ 9863208 w 10021096"/>
              <a:gd name="connsiteY7" fmla="*/ 280159 h 4821758"/>
              <a:gd name="connsiteX0" fmla="*/ 0 w 10021096"/>
              <a:gd name="connsiteY0" fmla="*/ 2274843 h 4830661"/>
              <a:gd name="connsiteX1" fmla="*/ 293915 w 10021096"/>
              <a:gd name="connsiteY1" fmla="*/ 2621008 h 4830661"/>
              <a:gd name="connsiteX2" fmla="*/ 1587138 w 10021096"/>
              <a:gd name="connsiteY2" fmla="*/ 3163117 h 4830661"/>
              <a:gd name="connsiteX3" fmla="*/ 5179423 w 10021096"/>
              <a:gd name="connsiteY3" fmla="*/ 3411311 h 4830661"/>
              <a:gd name="connsiteX4" fmla="*/ 8974183 w 10021096"/>
              <a:gd name="connsiteY4" fmla="*/ 4769848 h 4830661"/>
              <a:gd name="connsiteX5" fmla="*/ 9968311 w 10021096"/>
              <a:gd name="connsiteY5" fmla="*/ 4514221 h 4830661"/>
              <a:gd name="connsiteX6" fmla="*/ 9863208 w 10021096"/>
              <a:gd name="connsiteY6" fmla="*/ 331103 h 4830661"/>
              <a:gd name="connsiteX7" fmla="*/ 1770243 w 10021096"/>
              <a:gd name="connsiteY7" fmla="*/ 257531 h 4830661"/>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0" fmla="*/ 1002763 w 11023859"/>
              <a:gd name="connsiteY0" fmla="*/ 2358297 h 4914115"/>
              <a:gd name="connsiteX1" fmla="*/ 1296678 w 11023859"/>
              <a:gd name="connsiteY1" fmla="*/ 2704462 h 4914115"/>
              <a:gd name="connsiteX2" fmla="*/ 2589901 w 11023859"/>
              <a:gd name="connsiteY2" fmla="*/ 3246571 h 4914115"/>
              <a:gd name="connsiteX3" fmla="*/ 6182186 w 11023859"/>
              <a:gd name="connsiteY3" fmla="*/ 3494765 h 4914115"/>
              <a:gd name="connsiteX4" fmla="*/ 9976946 w 11023859"/>
              <a:gd name="connsiteY4" fmla="*/ 4853302 h 4914115"/>
              <a:gd name="connsiteX5" fmla="*/ 10971074 w 11023859"/>
              <a:gd name="connsiteY5" fmla="*/ 4597675 h 4914115"/>
              <a:gd name="connsiteX6" fmla="*/ 10865971 w 11023859"/>
              <a:gd name="connsiteY6" fmla="*/ 414557 h 4914115"/>
              <a:gd name="connsiteX7" fmla="*/ 755020 w 11023859"/>
              <a:gd name="connsiteY7" fmla="*/ 109758 h 4914115"/>
              <a:gd name="connsiteX8" fmla="*/ 734000 w 11023859"/>
              <a:gd name="connsiteY8" fmla="*/ 109759 h 4914115"/>
              <a:gd name="connsiteX0" fmla="*/ 1005531 w 11026627"/>
              <a:gd name="connsiteY0" fmla="*/ 2358297 h 4914115"/>
              <a:gd name="connsiteX1" fmla="*/ 1299446 w 11026627"/>
              <a:gd name="connsiteY1" fmla="*/ 2704462 h 4914115"/>
              <a:gd name="connsiteX2" fmla="*/ 2592669 w 11026627"/>
              <a:gd name="connsiteY2" fmla="*/ 3246571 h 4914115"/>
              <a:gd name="connsiteX3" fmla="*/ 6184954 w 11026627"/>
              <a:gd name="connsiteY3" fmla="*/ 3494765 h 4914115"/>
              <a:gd name="connsiteX4" fmla="*/ 9979714 w 11026627"/>
              <a:gd name="connsiteY4" fmla="*/ 4853302 h 4914115"/>
              <a:gd name="connsiteX5" fmla="*/ 10973842 w 11026627"/>
              <a:gd name="connsiteY5" fmla="*/ 4597675 h 4914115"/>
              <a:gd name="connsiteX6" fmla="*/ 10868739 w 11026627"/>
              <a:gd name="connsiteY6" fmla="*/ 414557 h 4914115"/>
              <a:gd name="connsiteX7" fmla="*/ 757788 w 11026627"/>
              <a:gd name="connsiteY7" fmla="*/ 109758 h 4914115"/>
              <a:gd name="connsiteX8" fmla="*/ 726257 w 11026627"/>
              <a:gd name="connsiteY8" fmla="*/ 940076 h 4914115"/>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8" fmla="*/ 247743 w 10268839"/>
              <a:gd name="connsiteY8" fmla="*/ 2358297 h 4914115"/>
              <a:gd name="connsiteX0" fmla="*/ 247743 w 10268303"/>
              <a:gd name="connsiteY0" fmla="*/ 2358297 h 4914115"/>
              <a:gd name="connsiteX1" fmla="*/ 541658 w 10268303"/>
              <a:gd name="connsiteY1" fmla="*/ 2704462 h 4914115"/>
              <a:gd name="connsiteX2" fmla="*/ 1834881 w 10268303"/>
              <a:gd name="connsiteY2" fmla="*/ 3246571 h 4914115"/>
              <a:gd name="connsiteX3" fmla="*/ 5427166 w 10268303"/>
              <a:gd name="connsiteY3" fmla="*/ 3494765 h 4914115"/>
              <a:gd name="connsiteX4" fmla="*/ 9221926 w 10268303"/>
              <a:gd name="connsiteY4" fmla="*/ 4853302 h 4914115"/>
              <a:gd name="connsiteX5" fmla="*/ 10216054 w 10268303"/>
              <a:gd name="connsiteY5" fmla="*/ 4597675 h 4914115"/>
              <a:gd name="connsiteX6" fmla="*/ 10110951 w 10268303"/>
              <a:gd name="connsiteY6" fmla="*/ 414557 h 4914115"/>
              <a:gd name="connsiteX7" fmla="*/ 0 w 10268303"/>
              <a:gd name="connsiteY7" fmla="*/ 109758 h 4914115"/>
              <a:gd name="connsiteX8" fmla="*/ 247743 w 10268303"/>
              <a:gd name="connsiteY8" fmla="*/ 2358297 h 4914115"/>
              <a:gd name="connsiteX0" fmla="*/ 247743 w 10268303"/>
              <a:gd name="connsiteY0" fmla="*/ 2358297 h 4914115"/>
              <a:gd name="connsiteX1" fmla="*/ 541658 w 10268303"/>
              <a:gd name="connsiteY1" fmla="*/ 2704462 h 4914115"/>
              <a:gd name="connsiteX2" fmla="*/ 1834881 w 10268303"/>
              <a:gd name="connsiteY2" fmla="*/ 3246571 h 4914115"/>
              <a:gd name="connsiteX3" fmla="*/ 5427166 w 10268303"/>
              <a:gd name="connsiteY3" fmla="*/ 3494765 h 4914115"/>
              <a:gd name="connsiteX4" fmla="*/ 9221926 w 10268303"/>
              <a:gd name="connsiteY4" fmla="*/ 4853302 h 4914115"/>
              <a:gd name="connsiteX5" fmla="*/ 10216054 w 10268303"/>
              <a:gd name="connsiteY5" fmla="*/ 4597675 h 4914115"/>
              <a:gd name="connsiteX6" fmla="*/ 10110951 w 10268303"/>
              <a:gd name="connsiteY6" fmla="*/ 414557 h 4914115"/>
              <a:gd name="connsiteX7" fmla="*/ 0 w 10268303"/>
              <a:gd name="connsiteY7" fmla="*/ 109758 h 4914115"/>
              <a:gd name="connsiteX8" fmla="*/ 247743 w 10268303"/>
              <a:gd name="connsiteY8" fmla="*/ 2358297 h 4914115"/>
              <a:gd name="connsiteX0" fmla="*/ 247743 w 10268303"/>
              <a:gd name="connsiteY0" fmla="*/ 2248539 h 4804357"/>
              <a:gd name="connsiteX1" fmla="*/ 541658 w 10268303"/>
              <a:gd name="connsiteY1" fmla="*/ 2594704 h 4804357"/>
              <a:gd name="connsiteX2" fmla="*/ 1834881 w 10268303"/>
              <a:gd name="connsiteY2" fmla="*/ 3136813 h 4804357"/>
              <a:gd name="connsiteX3" fmla="*/ 5427166 w 10268303"/>
              <a:gd name="connsiteY3" fmla="*/ 3385007 h 4804357"/>
              <a:gd name="connsiteX4" fmla="*/ 9221926 w 10268303"/>
              <a:gd name="connsiteY4" fmla="*/ 4743544 h 4804357"/>
              <a:gd name="connsiteX5" fmla="*/ 10216054 w 10268303"/>
              <a:gd name="connsiteY5" fmla="*/ 4487917 h 4804357"/>
              <a:gd name="connsiteX6" fmla="*/ 10110951 w 10268303"/>
              <a:gd name="connsiteY6" fmla="*/ 304799 h 4804357"/>
              <a:gd name="connsiteX7" fmla="*/ 0 w 10268303"/>
              <a:gd name="connsiteY7" fmla="*/ 0 h 4804357"/>
              <a:gd name="connsiteX8" fmla="*/ 247743 w 10268303"/>
              <a:gd name="connsiteY8" fmla="*/ 2248539 h 4804357"/>
              <a:gd name="connsiteX0" fmla="*/ 247743 w 10268904"/>
              <a:gd name="connsiteY0" fmla="*/ 2248539 h 4804357"/>
              <a:gd name="connsiteX1" fmla="*/ 541658 w 10268904"/>
              <a:gd name="connsiteY1" fmla="*/ 2594704 h 4804357"/>
              <a:gd name="connsiteX2" fmla="*/ 1834881 w 10268904"/>
              <a:gd name="connsiteY2" fmla="*/ 3136813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8904" h="4804357">
                <a:moveTo>
                  <a:pt x="247743" y="2248539"/>
                </a:moveTo>
                <a:cubicBezTo>
                  <a:pt x="262439" y="2347598"/>
                  <a:pt x="277135" y="2446658"/>
                  <a:pt x="541658" y="2594704"/>
                </a:cubicBezTo>
                <a:cubicBezTo>
                  <a:pt x="806181" y="2742750"/>
                  <a:pt x="1020630" y="3005096"/>
                  <a:pt x="1834881" y="3136813"/>
                </a:cubicBezTo>
                <a:cubicBezTo>
                  <a:pt x="2649132" y="3268530"/>
                  <a:pt x="4195992" y="3117219"/>
                  <a:pt x="5427166" y="3385007"/>
                </a:cubicBezTo>
                <a:cubicBezTo>
                  <a:pt x="6658340" y="3652795"/>
                  <a:pt x="8377195" y="4523653"/>
                  <a:pt x="9221926" y="4743544"/>
                </a:cubicBezTo>
                <a:cubicBezTo>
                  <a:pt x="9855412" y="4971156"/>
                  <a:pt x="10214772" y="4486431"/>
                  <a:pt x="10216054" y="4487917"/>
                </a:cubicBezTo>
                <a:cubicBezTo>
                  <a:pt x="10378239" y="4447064"/>
                  <a:pt x="10115842" y="305001"/>
                  <a:pt x="10110951" y="304799"/>
                </a:cubicBezTo>
                <a:cubicBezTo>
                  <a:pt x="9094951" y="262758"/>
                  <a:pt x="0" y="8759"/>
                  <a:pt x="0" y="0"/>
                </a:cubicBezTo>
                <a:lnTo>
                  <a:pt x="247743" y="2248539"/>
                </a:lnTo>
                <a:close/>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reeform 22"/>
          <p:cNvSpPr/>
          <p:nvPr/>
        </p:nvSpPr>
        <p:spPr>
          <a:xfrm flipH="1">
            <a:off x="2088224" y="3156997"/>
            <a:ext cx="811161" cy="280297"/>
          </a:xfrm>
          <a:custGeom>
            <a:avLst/>
            <a:gdLst>
              <a:gd name="connsiteX0" fmla="*/ 811161 w 811161"/>
              <a:gd name="connsiteY0" fmla="*/ 169684 h 280297"/>
              <a:gd name="connsiteX1" fmla="*/ 449826 w 811161"/>
              <a:gd name="connsiteY1" fmla="*/ 250800 h 280297"/>
              <a:gd name="connsiteX2" fmla="*/ 405581 w 811161"/>
              <a:gd name="connsiteY2" fmla="*/ 78 h 280297"/>
              <a:gd name="connsiteX3" fmla="*/ 0 w 811161"/>
              <a:gd name="connsiteY3" fmla="*/ 280297 h 280297"/>
            </a:gdLst>
            <a:ahLst/>
            <a:cxnLst>
              <a:cxn ang="0">
                <a:pos x="connsiteX0" y="connsiteY0"/>
              </a:cxn>
              <a:cxn ang="0">
                <a:pos x="connsiteX1" y="connsiteY1"/>
              </a:cxn>
              <a:cxn ang="0">
                <a:pos x="connsiteX2" y="connsiteY2"/>
              </a:cxn>
              <a:cxn ang="0">
                <a:pos x="connsiteX3" y="connsiteY3"/>
              </a:cxn>
            </a:cxnLst>
            <a:rect l="l" t="t" r="r" b="b"/>
            <a:pathLst>
              <a:path w="811161" h="280297">
                <a:moveTo>
                  <a:pt x="811161" y="169684"/>
                </a:moveTo>
                <a:cubicBezTo>
                  <a:pt x="664292" y="224376"/>
                  <a:pt x="517423" y="279068"/>
                  <a:pt x="449826" y="250800"/>
                </a:cubicBezTo>
                <a:cubicBezTo>
                  <a:pt x="382229" y="222532"/>
                  <a:pt x="480552" y="-4838"/>
                  <a:pt x="405581" y="78"/>
                </a:cubicBezTo>
                <a:cubicBezTo>
                  <a:pt x="330610" y="4994"/>
                  <a:pt x="156087" y="253258"/>
                  <a:pt x="0" y="280297"/>
                </a:cubicBezTo>
              </a:path>
            </a:pathLst>
          </a:custGeom>
          <a:noFill/>
          <a:ln w="19050">
            <a:solidFill>
              <a:srgbClr val="00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0" y="481021"/>
            <a:ext cx="9144000" cy="605175"/>
            <a:chOff x="0" y="481021"/>
            <a:chExt cx="9144000" cy="605175"/>
          </a:xfrm>
        </p:grpSpPr>
        <p:sp>
          <p:nvSpPr>
            <p:cNvPr id="9" name="Rectangle 8"/>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a:blip r:embed="rId4" cstate="print"/>
            <a:srcRect/>
            <a:stretch>
              <a:fillRect/>
            </a:stretch>
          </p:blipFill>
          <p:spPr bwMode="auto">
            <a:xfrm>
              <a:off x="1143000" y="486590"/>
              <a:ext cx="8001000" cy="152399"/>
            </a:xfrm>
            <a:prstGeom prst="rect">
              <a:avLst/>
            </a:prstGeom>
            <a:noFill/>
            <a:ln w="9525">
              <a:noFill/>
              <a:miter lim="800000"/>
              <a:headEnd/>
              <a:tailEnd/>
            </a:ln>
          </p:spPr>
        </p:pic>
      </p:grpSp>
      <p:sp>
        <p:nvSpPr>
          <p:cNvPr id="11" name="Subtitle 2"/>
          <p:cNvSpPr txBox="1">
            <a:spLocks/>
          </p:cNvSpPr>
          <p:nvPr/>
        </p:nvSpPr>
        <p:spPr>
          <a:xfrm>
            <a:off x="280088" y="790299"/>
            <a:ext cx="8697681" cy="62589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Recorded </a:t>
            </a:r>
            <a:r>
              <a:rPr lang="en-US" sz="2500" dirty="0">
                <a:solidFill>
                  <a:srgbClr val="00BEFF"/>
                </a:solidFill>
                <a:latin typeface="Oswald Light"/>
                <a:cs typeface="Oswald Light"/>
              </a:rPr>
              <a:t>Measurements</a:t>
            </a:r>
            <a:endParaRPr lang="en-US" sz="2500" b="1" dirty="0">
              <a:solidFill>
                <a:srgbClr val="00BEFF"/>
              </a:solidFill>
              <a:latin typeface="Oswald Light"/>
              <a:cs typeface="Oswald Light"/>
            </a:endParaRPr>
          </a:p>
        </p:txBody>
      </p:sp>
      <p:sp>
        <p:nvSpPr>
          <p:cNvPr id="12" name="Freeform 11"/>
          <p:cNvSpPr>
            <a:spLocks noChangeAspect="1"/>
          </p:cNvSpPr>
          <p:nvPr/>
        </p:nvSpPr>
        <p:spPr>
          <a:xfrm>
            <a:off x="-178910" y="20485"/>
            <a:ext cx="9666100" cy="4352979"/>
          </a:xfrm>
          <a:custGeom>
            <a:avLst/>
            <a:gdLst>
              <a:gd name="connsiteX0" fmla="*/ 0 w 8974183"/>
              <a:gd name="connsiteY0" fmla="*/ 0 h 2495005"/>
              <a:gd name="connsiteX1" fmla="*/ 293915 w 8974183"/>
              <a:gd name="connsiteY1" fmla="*/ 346165 h 2495005"/>
              <a:gd name="connsiteX2" fmla="*/ 1587138 w 8974183"/>
              <a:gd name="connsiteY2" fmla="*/ 888274 h 2495005"/>
              <a:gd name="connsiteX3" fmla="*/ 5179423 w 8974183"/>
              <a:gd name="connsiteY3" fmla="*/ 1136468 h 2495005"/>
              <a:gd name="connsiteX4" fmla="*/ 8974183 w 8974183"/>
              <a:gd name="connsiteY4" fmla="*/ 2495005 h 2495005"/>
              <a:gd name="connsiteX0" fmla="*/ 0 w 9257049"/>
              <a:gd name="connsiteY0" fmla="*/ 0 h 2597708"/>
              <a:gd name="connsiteX1" fmla="*/ 293915 w 9257049"/>
              <a:gd name="connsiteY1" fmla="*/ 346165 h 2597708"/>
              <a:gd name="connsiteX2" fmla="*/ 1587138 w 9257049"/>
              <a:gd name="connsiteY2" fmla="*/ 888274 h 2597708"/>
              <a:gd name="connsiteX3" fmla="*/ 5179423 w 9257049"/>
              <a:gd name="connsiteY3" fmla="*/ 1136468 h 2597708"/>
              <a:gd name="connsiteX4" fmla="*/ 8974183 w 9257049"/>
              <a:gd name="connsiteY4" fmla="*/ 2495005 h 2597708"/>
              <a:gd name="connsiteX5" fmla="*/ 8980339 w 9257049"/>
              <a:gd name="connsiteY5" fmla="*/ 2502137 h 2597708"/>
              <a:gd name="connsiteX0" fmla="*/ 0 w 9968311"/>
              <a:gd name="connsiteY0" fmla="*/ 0 h 2555818"/>
              <a:gd name="connsiteX1" fmla="*/ 293915 w 9968311"/>
              <a:gd name="connsiteY1" fmla="*/ 346165 h 2555818"/>
              <a:gd name="connsiteX2" fmla="*/ 1587138 w 9968311"/>
              <a:gd name="connsiteY2" fmla="*/ 888274 h 2555818"/>
              <a:gd name="connsiteX3" fmla="*/ 5179423 w 9968311"/>
              <a:gd name="connsiteY3" fmla="*/ 1136468 h 2555818"/>
              <a:gd name="connsiteX4" fmla="*/ 8974183 w 9968311"/>
              <a:gd name="connsiteY4" fmla="*/ 2495005 h 2555818"/>
              <a:gd name="connsiteX5" fmla="*/ 9968311 w 9968311"/>
              <a:gd name="connsiteY5" fmla="*/ 2239378 h 2555818"/>
              <a:gd name="connsiteX0" fmla="*/ 0 w 10036185"/>
              <a:gd name="connsiteY0" fmla="*/ 0 h 2555818"/>
              <a:gd name="connsiteX1" fmla="*/ 293915 w 10036185"/>
              <a:gd name="connsiteY1" fmla="*/ 346165 h 2555818"/>
              <a:gd name="connsiteX2" fmla="*/ 1587138 w 10036185"/>
              <a:gd name="connsiteY2" fmla="*/ 888274 h 2555818"/>
              <a:gd name="connsiteX3" fmla="*/ 5179423 w 10036185"/>
              <a:gd name="connsiteY3" fmla="*/ 1136468 h 2555818"/>
              <a:gd name="connsiteX4" fmla="*/ 8974183 w 10036185"/>
              <a:gd name="connsiteY4" fmla="*/ 2495005 h 2555818"/>
              <a:gd name="connsiteX5" fmla="*/ 9968311 w 10036185"/>
              <a:gd name="connsiteY5" fmla="*/ 2239378 h 2555818"/>
              <a:gd name="connsiteX6" fmla="*/ 9947291 w 10036185"/>
              <a:gd name="connsiteY6" fmla="*/ 2249888 h 2555818"/>
              <a:gd name="connsiteX0" fmla="*/ 0 w 10021096"/>
              <a:gd name="connsiteY0" fmla="*/ 1943740 h 4499558"/>
              <a:gd name="connsiteX1" fmla="*/ 293915 w 10021096"/>
              <a:gd name="connsiteY1" fmla="*/ 2289905 h 4499558"/>
              <a:gd name="connsiteX2" fmla="*/ 1587138 w 10021096"/>
              <a:gd name="connsiteY2" fmla="*/ 2832014 h 4499558"/>
              <a:gd name="connsiteX3" fmla="*/ 5179423 w 10021096"/>
              <a:gd name="connsiteY3" fmla="*/ 3080208 h 4499558"/>
              <a:gd name="connsiteX4" fmla="*/ 8974183 w 10021096"/>
              <a:gd name="connsiteY4" fmla="*/ 4438745 h 4499558"/>
              <a:gd name="connsiteX5" fmla="*/ 9968311 w 10021096"/>
              <a:gd name="connsiteY5" fmla="*/ 4183118 h 4499558"/>
              <a:gd name="connsiteX6" fmla="*/ 9863208 w 10021096"/>
              <a:gd name="connsiteY6" fmla="*/ 0 h 4499558"/>
              <a:gd name="connsiteX0" fmla="*/ 0 w 10021096"/>
              <a:gd name="connsiteY0" fmla="*/ 2265940 h 4821758"/>
              <a:gd name="connsiteX1" fmla="*/ 293915 w 10021096"/>
              <a:gd name="connsiteY1" fmla="*/ 2612105 h 4821758"/>
              <a:gd name="connsiteX2" fmla="*/ 1587138 w 10021096"/>
              <a:gd name="connsiteY2" fmla="*/ 3154214 h 4821758"/>
              <a:gd name="connsiteX3" fmla="*/ 5179423 w 10021096"/>
              <a:gd name="connsiteY3" fmla="*/ 3402408 h 4821758"/>
              <a:gd name="connsiteX4" fmla="*/ 8974183 w 10021096"/>
              <a:gd name="connsiteY4" fmla="*/ 4760945 h 4821758"/>
              <a:gd name="connsiteX5" fmla="*/ 9968311 w 10021096"/>
              <a:gd name="connsiteY5" fmla="*/ 4505318 h 4821758"/>
              <a:gd name="connsiteX6" fmla="*/ 9863208 w 10021096"/>
              <a:gd name="connsiteY6" fmla="*/ 322200 h 4821758"/>
              <a:gd name="connsiteX7" fmla="*/ 9863208 w 10021096"/>
              <a:gd name="connsiteY7" fmla="*/ 280159 h 4821758"/>
              <a:gd name="connsiteX0" fmla="*/ 0 w 10021096"/>
              <a:gd name="connsiteY0" fmla="*/ 2274843 h 4830661"/>
              <a:gd name="connsiteX1" fmla="*/ 293915 w 10021096"/>
              <a:gd name="connsiteY1" fmla="*/ 2621008 h 4830661"/>
              <a:gd name="connsiteX2" fmla="*/ 1587138 w 10021096"/>
              <a:gd name="connsiteY2" fmla="*/ 3163117 h 4830661"/>
              <a:gd name="connsiteX3" fmla="*/ 5179423 w 10021096"/>
              <a:gd name="connsiteY3" fmla="*/ 3411311 h 4830661"/>
              <a:gd name="connsiteX4" fmla="*/ 8974183 w 10021096"/>
              <a:gd name="connsiteY4" fmla="*/ 4769848 h 4830661"/>
              <a:gd name="connsiteX5" fmla="*/ 9968311 w 10021096"/>
              <a:gd name="connsiteY5" fmla="*/ 4514221 h 4830661"/>
              <a:gd name="connsiteX6" fmla="*/ 9863208 w 10021096"/>
              <a:gd name="connsiteY6" fmla="*/ 331103 h 4830661"/>
              <a:gd name="connsiteX7" fmla="*/ 1770243 w 10021096"/>
              <a:gd name="connsiteY7" fmla="*/ 257531 h 4830661"/>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0" fmla="*/ 1002763 w 11023859"/>
              <a:gd name="connsiteY0" fmla="*/ 2358297 h 4914115"/>
              <a:gd name="connsiteX1" fmla="*/ 1296678 w 11023859"/>
              <a:gd name="connsiteY1" fmla="*/ 2704462 h 4914115"/>
              <a:gd name="connsiteX2" fmla="*/ 2589901 w 11023859"/>
              <a:gd name="connsiteY2" fmla="*/ 3246571 h 4914115"/>
              <a:gd name="connsiteX3" fmla="*/ 6182186 w 11023859"/>
              <a:gd name="connsiteY3" fmla="*/ 3494765 h 4914115"/>
              <a:gd name="connsiteX4" fmla="*/ 9976946 w 11023859"/>
              <a:gd name="connsiteY4" fmla="*/ 4853302 h 4914115"/>
              <a:gd name="connsiteX5" fmla="*/ 10971074 w 11023859"/>
              <a:gd name="connsiteY5" fmla="*/ 4597675 h 4914115"/>
              <a:gd name="connsiteX6" fmla="*/ 10865971 w 11023859"/>
              <a:gd name="connsiteY6" fmla="*/ 414557 h 4914115"/>
              <a:gd name="connsiteX7" fmla="*/ 755020 w 11023859"/>
              <a:gd name="connsiteY7" fmla="*/ 109758 h 4914115"/>
              <a:gd name="connsiteX8" fmla="*/ 734000 w 11023859"/>
              <a:gd name="connsiteY8" fmla="*/ 109759 h 4914115"/>
              <a:gd name="connsiteX0" fmla="*/ 1005531 w 11026627"/>
              <a:gd name="connsiteY0" fmla="*/ 2358297 h 4914115"/>
              <a:gd name="connsiteX1" fmla="*/ 1299446 w 11026627"/>
              <a:gd name="connsiteY1" fmla="*/ 2704462 h 4914115"/>
              <a:gd name="connsiteX2" fmla="*/ 2592669 w 11026627"/>
              <a:gd name="connsiteY2" fmla="*/ 3246571 h 4914115"/>
              <a:gd name="connsiteX3" fmla="*/ 6184954 w 11026627"/>
              <a:gd name="connsiteY3" fmla="*/ 3494765 h 4914115"/>
              <a:gd name="connsiteX4" fmla="*/ 9979714 w 11026627"/>
              <a:gd name="connsiteY4" fmla="*/ 4853302 h 4914115"/>
              <a:gd name="connsiteX5" fmla="*/ 10973842 w 11026627"/>
              <a:gd name="connsiteY5" fmla="*/ 4597675 h 4914115"/>
              <a:gd name="connsiteX6" fmla="*/ 10868739 w 11026627"/>
              <a:gd name="connsiteY6" fmla="*/ 414557 h 4914115"/>
              <a:gd name="connsiteX7" fmla="*/ 757788 w 11026627"/>
              <a:gd name="connsiteY7" fmla="*/ 109758 h 4914115"/>
              <a:gd name="connsiteX8" fmla="*/ 726257 w 11026627"/>
              <a:gd name="connsiteY8" fmla="*/ 940076 h 4914115"/>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8" fmla="*/ 247743 w 10268839"/>
              <a:gd name="connsiteY8" fmla="*/ 2358297 h 4914115"/>
              <a:gd name="connsiteX0" fmla="*/ 247743 w 10268303"/>
              <a:gd name="connsiteY0" fmla="*/ 2358297 h 4914115"/>
              <a:gd name="connsiteX1" fmla="*/ 541658 w 10268303"/>
              <a:gd name="connsiteY1" fmla="*/ 2704462 h 4914115"/>
              <a:gd name="connsiteX2" fmla="*/ 1834881 w 10268303"/>
              <a:gd name="connsiteY2" fmla="*/ 3246571 h 4914115"/>
              <a:gd name="connsiteX3" fmla="*/ 5427166 w 10268303"/>
              <a:gd name="connsiteY3" fmla="*/ 3494765 h 4914115"/>
              <a:gd name="connsiteX4" fmla="*/ 9221926 w 10268303"/>
              <a:gd name="connsiteY4" fmla="*/ 4853302 h 4914115"/>
              <a:gd name="connsiteX5" fmla="*/ 10216054 w 10268303"/>
              <a:gd name="connsiteY5" fmla="*/ 4597675 h 4914115"/>
              <a:gd name="connsiteX6" fmla="*/ 10110951 w 10268303"/>
              <a:gd name="connsiteY6" fmla="*/ 414557 h 4914115"/>
              <a:gd name="connsiteX7" fmla="*/ 0 w 10268303"/>
              <a:gd name="connsiteY7" fmla="*/ 109758 h 4914115"/>
              <a:gd name="connsiteX8" fmla="*/ 247743 w 10268303"/>
              <a:gd name="connsiteY8" fmla="*/ 2358297 h 4914115"/>
              <a:gd name="connsiteX0" fmla="*/ 247743 w 10268303"/>
              <a:gd name="connsiteY0" fmla="*/ 2358297 h 4914115"/>
              <a:gd name="connsiteX1" fmla="*/ 541658 w 10268303"/>
              <a:gd name="connsiteY1" fmla="*/ 2704462 h 4914115"/>
              <a:gd name="connsiteX2" fmla="*/ 1834881 w 10268303"/>
              <a:gd name="connsiteY2" fmla="*/ 3246571 h 4914115"/>
              <a:gd name="connsiteX3" fmla="*/ 5427166 w 10268303"/>
              <a:gd name="connsiteY3" fmla="*/ 3494765 h 4914115"/>
              <a:gd name="connsiteX4" fmla="*/ 9221926 w 10268303"/>
              <a:gd name="connsiteY4" fmla="*/ 4853302 h 4914115"/>
              <a:gd name="connsiteX5" fmla="*/ 10216054 w 10268303"/>
              <a:gd name="connsiteY5" fmla="*/ 4597675 h 4914115"/>
              <a:gd name="connsiteX6" fmla="*/ 10110951 w 10268303"/>
              <a:gd name="connsiteY6" fmla="*/ 414557 h 4914115"/>
              <a:gd name="connsiteX7" fmla="*/ 0 w 10268303"/>
              <a:gd name="connsiteY7" fmla="*/ 109758 h 4914115"/>
              <a:gd name="connsiteX8" fmla="*/ 247743 w 10268303"/>
              <a:gd name="connsiteY8" fmla="*/ 2358297 h 4914115"/>
              <a:gd name="connsiteX0" fmla="*/ 247743 w 10268303"/>
              <a:gd name="connsiteY0" fmla="*/ 2248539 h 4804357"/>
              <a:gd name="connsiteX1" fmla="*/ 541658 w 10268303"/>
              <a:gd name="connsiteY1" fmla="*/ 2594704 h 4804357"/>
              <a:gd name="connsiteX2" fmla="*/ 1834881 w 10268303"/>
              <a:gd name="connsiteY2" fmla="*/ 3136813 h 4804357"/>
              <a:gd name="connsiteX3" fmla="*/ 5427166 w 10268303"/>
              <a:gd name="connsiteY3" fmla="*/ 3385007 h 4804357"/>
              <a:gd name="connsiteX4" fmla="*/ 9221926 w 10268303"/>
              <a:gd name="connsiteY4" fmla="*/ 4743544 h 4804357"/>
              <a:gd name="connsiteX5" fmla="*/ 10216054 w 10268303"/>
              <a:gd name="connsiteY5" fmla="*/ 4487917 h 4804357"/>
              <a:gd name="connsiteX6" fmla="*/ 10110951 w 10268303"/>
              <a:gd name="connsiteY6" fmla="*/ 304799 h 4804357"/>
              <a:gd name="connsiteX7" fmla="*/ 0 w 10268303"/>
              <a:gd name="connsiteY7" fmla="*/ 0 h 4804357"/>
              <a:gd name="connsiteX8" fmla="*/ 247743 w 10268303"/>
              <a:gd name="connsiteY8" fmla="*/ 2248539 h 4804357"/>
              <a:gd name="connsiteX0" fmla="*/ 247743 w 10268904"/>
              <a:gd name="connsiteY0" fmla="*/ 2248539 h 4804357"/>
              <a:gd name="connsiteX1" fmla="*/ 541658 w 10268904"/>
              <a:gd name="connsiteY1" fmla="*/ 2594704 h 4804357"/>
              <a:gd name="connsiteX2" fmla="*/ 1834881 w 10268904"/>
              <a:gd name="connsiteY2" fmla="*/ 3136813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1834881 w 10268904"/>
              <a:gd name="connsiteY2" fmla="*/ 3136813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1834881 w 10268904"/>
              <a:gd name="connsiteY2" fmla="*/ 3136813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1914 w 10268904"/>
              <a:gd name="connsiteY3" fmla="*/ 3488246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1914 w 10268904"/>
              <a:gd name="connsiteY3" fmla="*/ 3488246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1914 w 10268904"/>
              <a:gd name="connsiteY3" fmla="*/ 3488246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9288 w 10268904"/>
              <a:gd name="connsiteY3" fmla="*/ 3399755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9288 w 10268904"/>
              <a:gd name="connsiteY3" fmla="*/ 3399755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537778 w 10268904"/>
              <a:gd name="connsiteY3" fmla="*/ 3436626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545152 w 10268904"/>
              <a:gd name="connsiteY3" fmla="*/ 3407129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570912"/>
              <a:gd name="connsiteX1" fmla="*/ 880871 w 10268904"/>
              <a:gd name="connsiteY1" fmla="*/ 2749562 h 4570912"/>
              <a:gd name="connsiteX2" fmla="*/ 2638668 w 10268904"/>
              <a:gd name="connsiteY2" fmla="*/ 3122064 h 4570912"/>
              <a:gd name="connsiteX3" fmla="*/ 5545152 w 10268904"/>
              <a:gd name="connsiteY3" fmla="*/ 3407129 h 4570912"/>
              <a:gd name="connsiteX4" fmla="*/ 9148184 w 10268904"/>
              <a:gd name="connsiteY4" fmla="*/ 4463325 h 4570912"/>
              <a:gd name="connsiteX5" fmla="*/ 10216054 w 10268904"/>
              <a:gd name="connsiteY5" fmla="*/ 4487917 h 4570912"/>
              <a:gd name="connsiteX6" fmla="*/ 10110951 w 10268904"/>
              <a:gd name="connsiteY6" fmla="*/ 304799 h 4570912"/>
              <a:gd name="connsiteX7" fmla="*/ 0 w 10268904"/>
              <a:gd name="connsiteY7" fmla="*/ 0 h 4570912"/>
              <a:gd name="connsiteX8" fmla="*/ 247743 w 10268904"/>
              <a:gd name="connsiteY8" fmla="*/ 2248539 h 4570912"/>
              <a:gd name="connsiteX0" fmla="*/ 247743 w 10268904"/>
              <a:gd name="connsiteY0" fmla="*/ 2248539 h 4570912"/>
              <a:gd name="connsiteX1" fmla="*/ 880871 w 10268904"/>
              <a:gd name="connsiteY1" fmla="*/ 2749562 h 4570912"/>
              <a:gd name="connsiteX2" fmla="*/ 2638668 w 10268904"/>
              <a:gd name="connsiteY2" fmla="*/ 3122064 h 4570912"/>
              <a:gd name="connsiteX3" fmla="*/ 5545152 w 10268904"/>
              <a:gd name="connsiteY3" fmla="*/ 3407129 h 4570912"/>
              <a:gd name="connsiteX4" fmla="*/ 9148184 w 10268904"/>
              <a:gd name="connsiteY4" fmla="*/ 4463325 h 4570912"/>
              <a:gd name="connsiteX5" fmla="*/ 10216054 w 10268904"/>
              <a:gd name="connsiteY5" fmla="*/ 4487917 h 4570912"/>
              <a:gd name="connsiteX6" fmla="*/ 10110951 w 10268904"/>
              <a:gd name="connsiteY6" fmla="*/ 304799 h 4570912"/>
              <a:gd name="connsiteX7" fmla="*/ 0 w 10268904"/>
              <a:gd name="connsiteY7" fmla="*/ 0 h 4570912"/>
              <a:gd name="connsiteX8" fmla="*/ 247743 w 10268904"/>
              <a:gd name="connsiteY8" fmla="*/ 2248539 h 4570912"/>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624441"/>
              <a:gd name="connsiteX1" fmla="*/ 880871 w 10268904"/>
              <a:gd name="connsiteY1" fmla="*/ 2749562 h 4624441"/>
              <a:gd name="connsiteX2" fmla="*/ 2638668 w 10268904"/>
              <a:gd name="connsiteY2" fmla="*/ 3122064 h 4624441"/>
              <a:gd name="connsiteX3" fmla="*/ 5910912 w 10268904"/>
              <a:gd name="connsiteY3" fmla="*/ 2376351 h 4624441"/>
              <a:gd name="connsiteX4" fmla="*/ 9148184 w 10268904"/>
              <a:gd name="connsiteY4" fmla="*/ 4463325 h 4624441"/>
              <a:gd name="connsiteX5" fmla="*/ 10216054 w 10268904"/>
              <a:gd name="connsiteY5" fmla="*/ 4487917 h 4624441"/>
              <a:gd name="connsiteX6" fmla="*/ 10110951 w 10268904"/>
              <a:gd name="connsiteY6" fmla="*/ 304799 h 4624441"/>
              <a:gd name="connsiteX7" fmla="*/ 0 w 10268904"/>
              <a:gd name="connsiteY7" fmla="*/ 0 h 4624441"/>
              <a:gd name="connsiteX8" fmla="*/ 247743 w 10268904"/>
              <a:gd name="connsiteY8" fmla="*/ 2248539 h 462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8904" h="4624441">
                <a:moveTo>
                  <a:pt x="247743" y="2248539"/>
                </a:moveTo>
                <a:cubicBezTo>
                  <a:pt x="262439" y="2347598"/>
                  <a:pt x="482384" y="2603975"/>
                  <a:pt x="880871" y="2749562"/>
                </a:cubicBezTo>
                <a:cubicBezTo>
                  <a:pt x="1279359" y="2895150"/>
                  <a:pt x="1800328" y="3184266"/>
                  <a:pt x="2638668" y="3122064"/>
                </a:cubicBezTo>
                <a:cubicBezTo>
                  <a:pt x="3477008" y="3059862"/>
                  <a:pt x="4825993" y="2152808"/>
                  <a:pt x="5910912" y="2376351"/>
                </a:cubicBezTo>
                <a:cubicBezTo>
                  <a:pt x="6995831" y="2599894"/>
                  <a:pt x="8430660" y="4111397"/>
                  <a:pt x="9148184" y="4463325"/>
                </a:cubicBezTo>
                <a:cubicBezTo>
                  <a:pt x="9865708" y="4815253"/>
                  <a:pt x="9860097" y="4479720"/>
                  <a:pt x="10216054" y="4487917"/>
                </a:cubicBezTo>
                <a:cubicBezTo>
                  <a:pt x="10378239" y="4447064"/>
                  <a:pt x="10115842" y="305001"/>
                  <a:pt x="10110951" y="304799"/>
                </a:cubicBezTo>
                <a:cubicBezTo>
                  <a:pt x="9094951" y="262758"/>
                  <a:pt x="0" y="8759"/>
                  <a:pt x="0" y="0"/>
                </a:cubicBezTo>
                <a:lnTo>
                  <a:pt x="247743" y="2248539"/>
                </a:lnTo>
                <a:close/>
              </a:path>
            </a:pathLst>
          </a:cu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Multiply 12"/>
          <p:cNvSpPr/>
          <p:nvPr/>
        </p:nvSpPr>
        <p:spPr>
          <a:xfrm>
            <a:off x="4519429" y="2196974"/>
            <a:ext cx="163286" cy="163286"/>
          </a:xfrm>
          <a:prstGeom prst="mathMultiply">
            <a:avLst/>
          </a:prstGeom>
          <a:ln w="12700">
            <a:solidFill>
              <a:srgbClr val="000000"/>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 name="Freeform 13"/>
          <p:cNvSpPr/>
          <p:nvPr/>
        </p:nvSpPr>
        <p:spPr>
          <a:xfrm>
            <a:off x="-369700" y="-126329"/>
            <a:ext cx="10268904" cy="4487917"/>
          </a:xfrm>
          <a:custGeom>
            <a:avLst/>
            <a:gdLst>
              <a:gd name="connsiteX0" fmla="*/ 0 w 8974183"/>
              <a:gd name="connsiteY0" fmla="*/ 0 h 2495005"/>
              <a:gd name="connsiteX1" fmla="*/ 293915 w 8974183"/>
              <a:gd name="connsiteY1" fmla="*/ 346165 h 2495005"/>
              <a:gd name="connsiteX2" fmla="*/ 1587138 w 8974183"/>
              <a:gd name="connsiteY2" fmla="*/ 888274 h 2495005"/>
              <a:gd name="connsiteX3" fmla="*/ 5179423 w 8974183"/>
              <a:gd name="connsiteY3" fmla="*/ 1136468 h 2495005"/>
              <a:gd name="connsiteX4" fmla="*/ 8974183 w 8974183"/>
              <a:gd name="connsiteY4" fmla="*/ 2495005 h 2495005"/>
              <a:gd name="connsiteX0" fmla="*/ 0 w 9257049"/>
              <a:gd name="connsiteY0" fmla="*/ 0 h 2597708"/>
              <a:gd name="connsiteX1" fmla="*/ 293915 w 9257049"/>
              <a:gd name="connsiteY1" fmla="*/ 346165 h 2597708"/>
              <a:gd name="connsiteX2" fmla="*/ 1587138 w 9257049"/>
              <a:gd name="connsiteY2" fmla="*/ 888274 h 2597708"/>
              <a:gd name="connsiteX3" fmla="*/ 5179423 w 9257049"/>
              <a:gd name="connsiteY3" fmla="*/ 1136468 h 2597708"/>
              <a:gd name="connsiteX4" fmla="*/ 8974183 w 9257049"/>
              <a:gd name="connsiteY4" fmla="*/ 2495005 h 2597708"/>
              <a:gd name="connsiteX5" fmla="*/ 8980339 w 9257049"/>
              <a:gd name="connsiteY5" fmla="*/ 2502137 h 2597708"/>
              <a:gd name="connsiteX0" fmla="*/ 0 w 9968311"/>
              <a:gd name="connsiteY0" fmla="*/ 0 h 2555818"/>
              <a:gd name="connsiteX1" fmla="*/ 293915 w 9968311"/>
              <a:gd name="connsiteY1" fmla="*/ 346165 h 2555818"/>
              <a:gd name="connsiteX2" fmla="*/ 1587138 w 9968311"/>
              <a:gd name="connsiteY2" fmla="*/ 888274 h 2555818"/>
              <a:gd name="connsiteX3" fmla="*/ 5179423 w 9968311"/>
              <a:gd name="connsiteY3" fmla="*/ 1136468 h 2555818"/>
              <a:gd name="connsiteX4" fmla="*/ 8974183 w 9968311"/>
              <a:gd name="connsiteY4" fmla="*/ 2495005 h 2555818"/>
              <a:gd name="connsiteX5" fmla="*/ 9968311 w 9968311"/>
              <a:gd name="connsiteY5" fmla="*/ 2239378 h 2555818"/>
              <a:gd name="connsiteX0" fmla="*/ 0 w 10036185"/>
              <a:gd name="connsiteY0" fmla="*/ 0 h 2555818"/>
              <a:gd name="connsiteX1" fmla="*/ 293915 w 10036185"/>
              <a:gd name="connsiteY1" fmla="*/ 346165 h 2555818"/>
              <a:gd name="connsiteX2" fmla="*/ 1587138 w 10036185"/>
              <a:gd name="connsiteY2" fmla="*/ 888274 h 2555818"/>
              <a:gd name="connsiteX3" fmla="*/ 5179423 w 10036185"/>
              <a:gd name="connsiteY3" fmla="*/ 1136468 h 2555818"/>
              <a:gd name="connsiteX4" fmla="*/ 8974183 w 10036185"/>
              <a:gd name="connsiteY4" fmla="*/ 2495005 h 2555818"/>
              <a:gd name="connsiteX5" fmla="*/ 9968311 w 10036185"/>
              <a:gd name="connsiteY5" fmla="*/ 2239378 h 2555818"/>
              <a:gd name="connsiteX6" fmla="*/ 9947291 w 10036185"/>
              <a:gd name="connsiteY6" fmla="*/ 2249888 h 2555818"/>
              <a:gd name="connsiteX0" fmla="*/ 0 w 10021096"/>
              <a:gd name="connsiteY0" fmla="*/ 1943740 h 4499558"/>
              <a:gd name="connsiteX1" fmla="*/ 293915 w 10021096"/>
              <a:gd name="connsiteY1" fmla="*/ 2289905 h 4499558"/>
              <a:gd name="connsiteX2" fmla="*/ 1587138 w 10021096"/>
              <a:gd name="connsiteY2" fmla="*/ 2832014 h 4499558"/>
              <a:gd name="connsiteX3" fmla="*/ 5179423 w 10021096"/>
              <a:gd name="connsiteY3" fmla="*/ 3080208 h 4499558"/>
              <a:gd name="connsiteX4" fmla="*/ 8974183 w 10021096"/>
              <a:gd name="connsiteY4" fmla="*/ 4438745 h 4499558"/>
              <a:gd name="connsiteX5" fmla="*/ 9968311 w 10021096"/>
              <a:gd name="connsiteY5" fmla="*/ 4183118 h 4499558"/>
              <a:gd name="connsiteX6" fmla="*/ 9863208 w 10021096"/>
              <a:gd name="connsiteY6" fmla="*/ 0 h 4499558"/>
              <a:gd name="connsiteX0" fmla="*/ 0 w 10021096"/>
              <a:gd name="connsiteY0" fmla="*/ 2265940 h 4821758"/>
              <a:gd name="connsiteX1" fmla="*/ 293915 w 10021096"/>
              <a:gd name="connsiteY1" fmla="*/ 2612105 h 4821758"/>
              <a:gd name="connsiteX2" fmla="*/ 1587138 w 10021096"/>
              <a:gd name="connsiteY2" fmla="*/ 3154214 h 4821758"/>
              <a:gd name="connsiteX3" fmla="*/ 5179423 w 10021096"/>
              <a:gd name="connsiteY3" fmla="*/ 3402408 h 4821758"/>
              <a:gd name="connsiteX4" fmla="*/ 8974183 w 10021096"/>
              <a:gd name="connsiteY4" fmla="*/ 4760945 h 4821758"/>
              <a:gd name="connsiteX5" fmla="*/ 9968311 w 10021096"/>
              <a:gd name="connsiteY5" fmla="*/ 4505318 h 4821758"/>
              <a:gd name="connsiteX6" fmla="*/ 9863208 w 10021096"/>
              <a:gd name="connsiteY6" fmla="*/ 322200 h 4821758"/>
              <a:gd name="connsiteX7" fmla="*/ 9863208 w 10021096"/>
              <a:gd name="connsiteY7" fmla="*/ 280159 h 4821758"/>
              <a:gd name="connsiteX0" fmla="*/ 0 w 10021096"/>
              <a:gd name="connsiteY0" fmla="*/ 2274843 h 4830661"/>
              <a:gd name="connsiteX1" fmla="*/ 293915 w 10021096"/>
              <a:gd name="connsiteY1" fmla="*/ 2621008 h 4830661"/>
              <a:gd name="connsiteX2" fmla="*/ 1587138 w 10021096"/>
              <a:gd name="connsiteY2" fmla="*/ 3163117 h 4830661"/>
              <a:gd name="connsiteX3" fmla="*/ 5179423 w 10021096"/>
              <a:gd name="connsiteY3" fmla="*/ 3411311 h 4830661"/>
              <a:gd name="connsiteX4" fmla="*/ 8974183 w 10021096"/>
              <a:gd name="connsiteY4" fmla="*/ 4769848 h 4830661"/>
              <a:gd name="connsiteX5" fmla="*/ 9968311 w 10021096"/>
              <a:gd name="connsiteY5" fmla="*/ 4514221 h 4830661"/>
              <a:gd name="connsiteX6" fmla="*/ 9863208 w 10021096"/>
              <a:gd name="connsiteY6" fmla="*/ 331103 h 4830661"/>
              <a:gd name="connsiteX7" fmla="*/ 1770243 w 10021096"/>
              <a:gd name="connsiteY7" fmla="*/ 257531 h 4830661"/>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0" fmla="*/ 1002763 w 11023859"/>
              <a:gd name="connsiteY0" fmla="*/ 2358297 h 4914115"/>
              <a:gd name="connsiteX1" fmla="*/ 1296678 w 11023859"/>
              <a:gd name="connsiteY1" fmla="*/ 2704462 h 4914115"/>
              <a:gd name="connsiteX2" fmla="*/ 2589901 w 11023859"/>
              <a:gd name="connsiteY2" fmla="*/ 3246571 h 4914115"/>
              <a:gd name="connsiteX3" fmla="*/ 6182186 w 11023859"/>
              <a:gd name="connsiteY3" fmla="*/ 3494765 h 4914115"/>
              <a:gd name="connsiteX4" fmla="*/ 9976946 w 11023859"/>
              <a:gd name="connsiteY4" fmla="*/ 4853302 h 4914115"/>
              <a:gd name="connsiteX5" fmla="*/ 10971074 w 11023859"/>
              <a:gd name="connsiteY5" fmla="*/ 4597675 h 4914115"/>
              <a:gd name="connsiteX6" fmla="*/ 10865971 w 11023859"/>
              <a:gd name="connsiteY6" fmla="*/ 414557 h 4914115"/>
              <a:gd name="connsiteX7" fmla="*/ 755020 w 11023859"/>
              <a:gd name="connsiteY7" fmla="*/ 109758 h 4914115"/>
              <a:gd name="connsiteX8" fmla="*/ 734000 w 11023859"/>
              <a:gd name="connsiteY8" fmla="*/ 109759 h 4914115"/>
              <a:gd name="connsiteX0" fmla="*/ 1005531 w 11026627"/>
              <a:gd name="connsiteY0" fmla="*/ 2358297 h 4914115"/>
              <a:gd name="connsiteX1" fmla="*/ 1299446 w 11026627"/>
              <a:gd name="connsiteY1" fmla="*/ 2704462 h 4914115"/>
              <a:gd name="connsiteX2" fmla="*/ 2592669 w 11026627"/>
              <a:gd name="connsiteY2" fmla="*/ 3246571 h 4914115"/>
              <a:gd name="connsiteX3" fmla="*/ 6184954 w 11026627"/>
              <a:gd name="connsiteY3" fmla="*/ 3494765 h 4914115"/>
              <a:gd name="connsiteX4" fmla="*/ 9979714 w 11026627"/>
              <a:gd name="connsiteY4" fmla="*/ 4853302 h 4914115"/>
              <a:gd name="connsiteX5" fmla="*/ 10973842 w 11026627"/>
              <a:gd name="connsiteY5" fmla="*/ 4597675 h 4914115"/>
              <a:gd name="connsiteX6" fmla="*/ 10868739 w 11026627"/>
              <a:gd name="connsiteY6" fmla="*/ 414557 h 4914115"/>
              <a:gd name="connsiteX7" fmla="*/ 757788 w 11026627"/>
              <a:gd name="connsiteY7" fmla="*/ 109758 h 4914115"/>
              <a:gd name="connsiteX8" fmla="*/ 726257 w 11026627"/>
              <a:gd name="connsiteY8" fmla="*/ 940076 h 4914115"/>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8" fmla="*/ 247743 w 10268839"/>
              <a:gd name="connsiteY8" fmla="*/ 2358297 h 4914115"/>
              <a:gd name="connsiteX0" fmla="*/ 247743 w 10268303"/>
              <a:gd name="connsiteY0" fmla="*/ 2358297 h 4914115"/>
              <a:gd name="connsiteX1" fmla="*/ 541658 w 10268303"/>
              <a:gd name="connsiteY1" fmla="*/ 2704462 h 4914115"/>
              <a:gd name="connsiteX2" fmla="*/ 1834881 w 10268303"/>
              <a:gd name="connsiteY2" fmla="*/ 3246571 h 4914115"/>
              <a:gd name="connsiteX3" fmla="*/ 5427166 w 10268303"/>
              <a:gd name="connsiteY3" fmla="*/ 3494765 h 4914115"/>
              <a:gd name="connsiteX4" fmla="*/ 9221926 w 10268303"/>
              <a:gd name="connsiteY4" fmla="*/ 4853302 h 4914115"/>
              <a:gd name="connsiteX5" fmla="*/ 10216054 w 10268303"/>
              <a:gd name="connsiteY5" fmla="*/ 4597675 h 4914115"/>
              <a:gd name="connsiteX6" fmla="*/ 10110951 w 10268303"/>
              <a:gd name="connsiteY6" fmla="*/ 414557 h 4914115"/>
              <a:gd name="connsiteX7" fmla="*/ 0 w 10268303"/>
              <a:gd name="connsiteY7" fmla="*/ 109758 h 4914115"/>
              <a:gd name="connsiteX8" fmla="*/ 247743 w 10268303"/>
              <a:gd name="connsiteY8" fmla="*/ 2358297 h 4914115"/>
              <a:gd name="connsiteX0" fmla="*/ 247743 w 10268303"/>
              <a:gd name="connsiteY0" fmla="*/ 2358297 h 4914115"/>
              <a:gd name="connsiteX1" fmla="*/ 541658 w 10268303"/>
              <a:gd name="connsiteY1" fmla="*/ 2704462 h 4914115"/>
              <a:gd name="connsiteX2" fmla="*/ 1834881 w 10268303"/>
              <a:gd name="connsiteY2" fmla="*/ 3246571 h 4914115"/>
              <a:gd name="connsiteX3" fmla="*/ 5427166 w 10268303"/>
              <a:gd name="connsiteY3" fmla="*/ 3494765 h 4914115"/>
              <a:gd name="connsiteX4" fmla="*/ 9221926 w 10268303"/>
              <a:gd name="connsiteY4" fmla="*/ 4853302 h 4914115"/>
              <a:gd name="connsiteX5" fmla="*/ 10216054 w 10268303"/>
              <a:gd name="connsiteY5" fmla="*/ 4597675 h 4914115"/>
              <a:gd name="connsiteX6" fmla="*/ 10110951 w 10268303"/>
              <a:gd name="connsiteY6" fmla="*/ 414557 h 4914115"/>
              <a:gd name="connsiteX7" fmla="*/ 0 w 10268303"/>
              <a:gd name="connsiteY7" fmla="*/ 109758 h 4914115"/>
              <a:gd name="connsiteX8" fmla="*/ 247743 w 10268303"/>
              <a:gd name="connsiteY8" fmla="*/ 2358297 h 4914115"/>
              <a:gd name="connsiteX0" fmla="*/ 247743 w 10268303"/>
              <a:gd name="connsiteY0" fmla="*/ 2248539 h 4804357"/>
              <a:gd name="connsiteX1" fmla="*/ 541658 w 10268303"/>
              <a:gd name="connsiteY1" fmla="*/ 2594704 h 4804357"/>
              <a:gd name="connsiteX2" fmla="*/ 1834881 w 10268303"/>
              <a:gd name="connsiteY2" fmla="*/ 3136813 h 4804357"/>
              <a:gd name="connsiteX3" fmla="*/ 5427166 w 10268303"/>
              <a:gd name="connsiteY3" fmla="*/ 3385007 h 4804357"/>
              <a:gd name="connsiteX4" fmla="*/ 9221926 w 10268303"/>
              <a:gd name="connsiteY4" fmla="*/ 4743544 h 4804357"/>
              <a:gd name="connsiteX5" fmla="*/ 10216054 w 10268303"/>
              <a:gd name="connsiteY5" fmla="*/ 4487917 h 4804357"/>
              <a:gd name="connsiteX6" fmla="*/ 10110951 w 10268303"/>
              <a:gd name="connsiteY6" fmla="*/ 304799 h 4804357"/>
              <a:gd name="connsiteX7" fmla="*/ 0 w 10268303"/>
              <a:gd name="connsiteY7" fmla="*/ 0 h 4804357"/>
              <a:gd name="connsiteX8" fmla="*/ 247743 w 10268303"/>
              <a:gd name="connsiteY8" fmla="*/ 2248539 h 4804357"/>
              <a:gd name="connsiteX0" fmla="*/ 247743 w 10268904"/>
              <a:gd name="connsiteY0" fmla="*/ 2248539 h 4804357"/>
              <a:gd name="connsiteX1" fmla="*/ 541658 w 10268904"/>
              <a:gd name="connsiteY1" fmla="*/ 2594704 h 4804357"/>
              <a:gd name="connsiteX2" fmla="*/ 1834881 w 10268904"/>
              <a:gd name="connsiteY2" fmla="*/ 3136813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1834881 w 10268904"/>
              <a:gd name="connsiteY2" fmla="*/ 3136813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1834881 w 10268904"/>
              <a:gd name="connsiteY2" fmla="*/ 3136813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1914 w 10268904"/>
              <a:gd name="connsiteY3" fmla="*/ 3488246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1914 w 10268904"/>
              <a:gd name="connsiteY3" fmla="*/ 3488246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1914 w 10268904"/>
              <a:gd name="connsiteY3" fmla="*/ 3488246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9288 w 10268904"/>
              <a:gd name="connsiteY3" fmla="*/ 3399755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9288 w 10268904"/>
              <a:gd name="connsiteY3" fmla="*/ 3399755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537778 w 10268904"/>
              <a:gd name="connsiteY3" fmla="*/ 3436626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545152 w 10268904"/>
              <a:gd name="connsiteY3" fmla="*/ 3407129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570912"/>
              <a:gd name="connsiteX1" fmla="*/ 880871 w 10268904"/>
              <a:gd name="connsiteY1" fmla="*/ 2749562 h 4570912"/>
              <a:gd name="connsiteX2" fmla="*/ 2638668 w 10268904"/>
              <a:gd name="connsiteY2" fmla="*/ 3122064 h 4570912"/>
              <a:gd name="connsiteX3" fmla="*/ 5545152 w 10268904"/>
              <a:gd name="connsiteY3" fmla="*/ 3407129 h 4570912"/>
              <a:gd name="connsiteX4" fmla="*/ 9148184 w 10268904"/>
              <a:gd name="connsiteY4" fmla="*/ 4463325 h 4570912"/>
              <a:gd name="connsiteX5" fmla="*/ 10216054 w 10268904"/>
              <a:gd name="connsiteY5" fmla="*/ 4487917 h 4570912"/>
              <a:gd name="connsiteX6" fmla="*/ 10110951 w 10268904"/>
              <a:gd name="connsiteY6" fmla="*/ 304799 h 4570912"/>
              <a:gd name="connsiteX7" fmla="*/ 0 w 10268904"/>
              <a:gd name="connsiteY7" fmla="*/ 0 h 4570912"/>
              <a:gd name="connsiteX8" fmla="*/ 247743 w 10268904"/>
              <a:gd name="connsiteY8" fmla="*/ 2248539 h 4570912"/>
              <a:gd name="connsiteX0" fmla="*/ 247743 w 10268904"/>
              <a:gd name="connsiteY0" fmla="*/ 2248539 h 4570912"/>
              <a:gd name="connsiteX1" fmla="*/ 880871 w 10268904"/>
              <a:gd name="connsiteY1" fmla="*/ 2749562 h 4570912"/>
              <a:gd name="connsiteX2" fmla="*/ 2638668 w 10268904"/>
              <a:gd name="connsiteY2" fmla="*/ 3122064 h 4570912"/>
              <a:gd name="connsiteX3" fmla="*/ 5545152 w 10268904"/>
              <a:gd name="connsiteY3" fmla="*/ 3407129 h 4570912"/>
              <a:gd name="connsiteX4" fmla="*/ 9148184 w 10268904"/>
              <a:gd name="connsiteY4" fmla="*/ 4463325 h 4570912"/>
              <a:gd name="connsiteX5" fmla="*/ 10216054 w 10268904"/>
              <a:gd name="connsiteY5" fmla="*/ 4487917 h 4570912"/>
              <a:gd name="connsiteX6" fmla="*/ 10110951 w 10268904"/>
              <a:gd name="connsiteY6" fmla="*/ 304799 h 4570912"/>
              <a:gd name="connsiteX7" fmla="*/ 0 w 10268904"/>
              <a:gd name="connsiteY7" fmla="*/ 0 h 4570912"/>
              <a:gd name="connsiteX8" fmla="*/ 247743 w 10268904"/>
              <a:gd name="connsiteY8" fmla="*/ 2248539 h 4570912"/>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8904" h="4487917">
                <a:moveTo>
                  <a:pt x="247743" y="2248539"/>
                </a:moveTo>
                <a:cubicBezTo>
                  <a:pt x="262439" y="2347598"/>
                  <a:pt x="482384" y="2603975"/>
                  <a:pt x="880871" y="2749562"/>
                </a:cubicBezTo>
                <a:cubicBezTo>
                  <a:pt x="1279359" y="2895150"/>
                  <a:pt x="1861288" y="3012470"/>
                  <a:pt x="2638668" y="3122064"/>
                </a:cubicBezTo>
                <a:cubicBezTo>
                  <a:pt x="3416048" y="3231658"/>
                  <a:pt x="4460233" y="3183586"/>
                  <a:pt x="5545152" y="3407129"/>
                </a:cubicBezTo>
                <a:cubicBezTo>
                  <a:pt x="6630071" y="3630672"/>
                  <a:pt x="8703737" y="4506747"/>
                  <a:pt x="9148184" y="4463325"/>
                </a:cubicBezTo>
                <a:cubicBezTo>
                  <a:pt x="9592631" y="4419903"/>
                  <a:pt x="9860097" y="4479720"/>
                  <a:pt x="10216054" y="4487917"/>
                </a:cubicBezTo>
                <a:cubicBezTo>
                  <a:pt x="10378239" y="4447064"/>
                  <a:pt x="10115842" y="305001"/>
                  <a:pt x="10110951" y="304799"/>
                </a:cubicBezTo>
                <a:cubicBezTo>
                  <a:pt x="9094951" y="262758"/>
                  <a:pt x="0" y="8759"/>
                  <a:pt x="0" y="0"/>
                </a:cubicBezTo>
                <a:lnTo>
                  <a:pt x="247743" y="2248539"/>
                </a:lnTo>
                <a:close/>
              </a:path>
            </a:pathLst>
          </a:cu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Multiply 14"/>
          <p:cNvSpPr/>
          <p:nvPr/>
        </p:nvSpPr>
        <p:spPr>
          <a:xfrm>
            <a:off x="4433485" y="3094880"/>
            <a:ext cx="163286" cy="163286"/>
          </a:xfrm>
          <a:prstGeom prst="mathMultiply">
            <a:avLst/>
          </a:prstGeom>
          <a:ln w="12700">
            <a:solidFill>
              <a:srgbClr val="000000"/>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192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strips(downRight)">
                                      <p:cBhvr>
                                        <p:cTn id="15" dur="500"/>
                                        <p:tgtEl>
                                          <p:spTgt spid="27"/>
                                        </p:tgtEl>
                                      </p:cBhvr>
                                    </p:animEffect>
                                  </p:childTnLst>
                                </p:cTn>
                              </p:par>
                            </p:childTnLst>
                          </p:cTn>
                        </p:par>
                        <p:par>
                          <p:cTn id="16" fill="hold">
                            <p:stCondLst>
                              <p:cond delay="500"/>
                            </p:stCondLst>
                            <p:childTnLst>
                              <p:par>
                                <p:cTn id="17" presetID="18" presetClass="entr" presetSubtype="6"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downRight)">
                                      <p:cBhvr>
                                        <p:cTn id="19" dur="500"/>
                                        <p:tgtEl>
                                          <p:spTgt spid="23"/>
                                        </p:tgtEl>
                                      </p:cBhvr>
                                    </p:animEffect>
                                  </p:childTnLst>
                                </p:cTn>
                              </p:par>
                              <p:par>
                                <p:cTn id="20" presetID="18" presetClass="entr" presetSubtype="6"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strips(downRight)">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3" grpId="0" animBg="1"/>
      <p:bldP spid="14" grpId="0" animBg="1"/>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31" y="1810834"/>
            <a:ext cx="7331096" cy="3999654"/>
          </a:xfrm>
          <a:prstGeom prst="rect">
            <a:avLst/>
          </a:prstGeom>
        </p:spPr>
      </p:pic>
      <p:grpSp>
        <p:nvGrpSpPr>
          <p:cNvPr id="16" name="Group 15"/>
          <p:cNvGrpSpPr/>
          <p:nvPr/>
        </p:nvGrpSpPr>
        <p:grpSpPr>
          <a:xfrm>
            <a:off x="0" y="481021"/>
            <a:ext cx="9144000" cy="605175"/>
            <a:chOff x="0" y="481021"/>
            <a:chExt cx="9144000" cy="605175"/>
          </a:xfrm>
        </p:grpSpPr>
        <p:sp>
          <p:nvSpPr>
            <p:cNvPr id="17" name="Rectangle 16"/>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2"/>
            <p:cNvPicPr>
              <a:picLocks noChangeAspect="1" noChangeArrowheads="1"/>
            </p:cNvPicPr>
            <p:nvPr/>
          </p:nvPicPr>
          <p:blipFill>
            <a:blip r:embed="rId4" cstate="print"/>
            <a:srcRect/>
            <a:stretch>
              <a:fillRect/>
            </a:stretch>
          </p:blipFill>
          <p:spPr bwMode="auto">
            <a:xfrm>
              <a:off x="1143000" y="486590"/>
              <a:ext cx="8001000" cy="152399"/>
            </a:xfrm>
            <a:prstGeom prst="rect">
              <a:avLst/>
            </a:prstGeom>
            <a:noFill/>
            <a:ln w="9525">
              <a:noFill/>
              <a:miter lim="800000"/>
              <a:headEnd/>
              <a:tailEnd/>
            </a:ln>
          </p:spPr>
        </p:pic>
      </p:grpSp>
      <p:sp>
        <p:nvSpPr>
          <p:cNvPr id="24" name="Subtitle 2"/>
          <p:cNvSpPr txBox="1">
            <a:spLocks/>
          </p:cNvSpPr>
          <p:nvPr/>
        </p:nvSpPr>
        <p:spPr>
          <a:xfrm>
            <a:off x="381000" y="762000"/>
            <a:ext cx="869768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Measuring </a:t>
            </a:r>
            <a:r>
              <a:rPr lang="en-US" sz="2500" dirty="0">
                <a:solidFill>
                  <a:srgbClr val="00BEFF"/>
                </a:solidFill>
                <a:latin typeface="Oswald Light"/>
                <a:cs typeface="Oswald Regular"/>
              </a:rPr>
              <a:t>Geometry</a:t>
            </a:r>
            <a:endParaRPr lang="en-US" sz="2500" b="1" dirty="0">
              <a:solidFill>
                <a:srgbClr val="00BEFF"/>
              </a:solidFill>
              <a:latin typeface="Oswald Light"/>
              <a:cs typeface="Oswald Light"/>
            </a:endParaRPr>
          </a:p>
        </p:txBody>
      </p:sp>
      <p:pic>
        <p:nvPicPr>
          <p:cNvPr id="5" name="Picture 4"/>
          <p:cNvPicPr>
            <a:picLocks noChangeAspect="1"/>
          </p:cNvPicPr>
          <p:nvPr/>
        </p:nvPicPr>
        <p:blipFill>
          <a:blip r:embed="rId5"/>
          <a:stretch>
            <a:fillRect/>
          </a:stretch>
        </p:blipFill>
        <p:spPr>
          <a:xfrm>
            <a:off x="7620000" y="1086196"/>
            <a:ext cx="1223433" cy="3200400"/>
          </a:xfrm>
          <a:prstGeom prst="rect">
            <a:avLst/>
          </a:prstGeom>
        </p:spPr>
      </p:pic>
      <p:cxnSp>
        <p:nvCxnSpPr>
          <p:cNvPr id="13" name="Straight Arrow Connector 12"/>
          <p:cNvCxnSpPr/>
          <p:nvPr/>
        </p:nvCxnSpPr>
        <p:spPr>
          <a:xfrm flipV="1">
            <a:off x="4729840" y="3445562"/>
            <a:ext cx="0" cy="60960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p:cNvCxnSpPr/>
          <p:nvPr/>
        </p:nvCxnSpPr>
        <p:spPr>
          <a:xfrm flipH="1">
            <a:off x="1371600" y="1279269"/>
            <a:ext cx="6860116" cy="1463931"/>
          </a:xfrm>
          <a:prstGeom prst="straightConnector1">
            <a:avLst/>
          </a:prstGeom>
          <a:ln w="12700">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13106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481021"/>
            <a:ext cx="9144000" cy="605175"/>
            <a:chOff x="0" y="481021"/>
            <a:chExt cx="9144000" cy="605175"/>
          </a:xfrm>
        </p:grpSpPr>
        <p:sp>
          <p:nvSpPr>
            <p:cNvPr id="17" name="Rectangle 16"/>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2"/>
            <p:cNvPicPr>
              <a:picLocks noChangeAspect="1" noChangeArrowheads="1"/>
            </p:cNvPicPr>
            <p:nvPr/>
          </p:nvPicPr>
          <p:blipFill>
            <a:blip r:embed="rId3" cstate="print"/>
            <a:srcRect/>
            <a:stretch>
              <a:fillRect/>
            </a:stretch>
          </p:blipFill>
          <p:spPr bwMode="auto">
            <a:xfrm>
              <a:off x="1143000" y="486590"/>
              <a:ext cx="8001000" cy="152399"/>
            </a:xfrm>
            <a:prstGeom prst="rect">
              <a:avLst/>
            </a:prstGeom>
            <a:noFill/>
            <a:ln w="9525">
              <a:noFill/>
              <a:miter lim="800000"/>
              <a:headEnd/>
              <a:tailEnd/>
            </a:ln>
          </p:spPr>
        </p:pic>
      </p:grpSp>
      <p:sp>
        <p:nvSpPr>
          <p:cNvPr id="24" name="Subtitle 2"/>
          <p:cNvSpPr txBox="1">
            <a:spLocks/>
          </p:cNvSpPr>
          <p:nvPr/>
        </p:nvSpPr>
        <p:spPr>
          <a:xfrm>
            <a:off x="381000" y="762000"/>
            <a:ext cx="869768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Measuring </a:t>
            </a:r>
            <a:r>
              <a:rPr lang="en-US" sz="2500" dirty="0">
                <a:solidFill>
                  <a:srgbClr val="00BEFF"/>
                </a:solidFill>
                <a:latin typeface="Oswald Light"/>
                <a:cs typeface="Oswald Regular"/>
              </a:rPr>
              <a:t>Geometry</a:t>
            </a:r>
            <a:endParaRPr lang="en-US" sz="2500" b="1" dirty="0">
              <a:solidFill>
                <a:srgbClr val="00BEFF"/>
              </a:solidFill>
              <a:latin typeface="Oswald Light"/>
              <a:cs typeface="Oswald Light"/>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1359555"/>
            <a:ext cx="5203686" cy="4295548"/>
          </a:xfrm>
          <a:prstGeom prst="rect">
            <a:avLst/>
          </a:prstGeom>
        </p:spPr>
      </p:pic>
      <p:cxnSp>
        <p:nvCxnSpPr>
          <p:cNvPr id="11" name="Straight Arrow Connector 10"/>
          <p:cNvCxnSpPr/>
          <p:nvPr/>
        </p:nvCxnSpPr>
        <p:spPr>
          <a:xfrm>
            <a:off x="4419600" y="1279269"/>
            <a:ext cx="381000" cy="3978531"/>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22292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481021"/>
            <a:ext cx="9144000" cy="605175"/>
            <a:chOff x="0" y="481021"/>
            <a:chExt cx="9144000" cy="605175"/>
          </a:xfrm>
        </p:grpSpPr>
        <p:sp>
          <p:nvSpPr>
            <p:cNvPr id="17" name="Rectangle 16"/>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
            <p:cNvPicPr>
              <a:picLocks noChangeAspect="1" noChangeArrowheads="1"/>
            </p:cNvPicPr>
            <p:nvPr/>
          </p:nvPicPr>
          <p:blipFill>
            <a:blip r:embed="rId3" cstate="print"/>
            <a:srcRect/>
            <a:stretch>
              <a:fillRect/>
            </a:stretch>
          </p:blipFill>
          <p:spPr bwMode="auto">
            <a:xfrm>
              <a:off x="1143000" y="486590"/>
              <a:ext cx="8001000" cy="152399"/>
            </a:xfrm>
            <a:prstGeom prst="rect">
              <a:avLst/>
            </a:prstGeom>
            <a:noFill/>
            <a:ln w="9525">
              <a:noFill/>
              <a:miter lim="800000"/>
              <a:headEnd/>
              <a:tailEnd/>
            </a:ln>
          </p:spPr>
        </p:pic>
      </p:grpSp>
      <p:grpSp>
        <p:nvGrpSpPr>
          <p:cNvPr id="26" name="Group 25"/>
          <p:cNvGrpSpPr/>
          <p:nvPr/>
        </p:nvGrpSpPr>
        <p:grpSpPr>
          <a:xfrm>
            <a:off x="0" y="481021"/>
            <a:ext cx="9144000" cy="605175"/>
            <a:chOff x="0" y="481021"/>
            <a:chExt cx="9144000" cy="605175"/>
          </a:xfrm>
        </p:grpSpPr>
        <p:sp>
          <p:nvSpPr>
            <p:cNvPr id="27" name="Rectangle 26"/>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
            <p:cNvPicPr>
              <a:picLocks noChangeAspect="1" noChangeArrowheads="1"/>
            </p:cNvPicPr>
            <p:nvPr/>
          </p:nvPicPr>
          <p:blipFill>
            <a:blip r:embed="rId3" cstate="print"/>
            <a:srcRect/>
            <a:stretch>
              <a:fillRect/>
            </a:stretch>
          </p:blipFill>
          <p:spPr bwMode="auto">
            <a:xfrm>
              <a:off x="1143000" y="486590"/>
              <a:ext cx="8001000" cy="152399"/>
            </a:xfrm>
            <a:prstGeom prst="rect">
              <a:avLst/>
            </a:prstGeom>
            <a:noFill/>
            <a:ln w="9525">
              <a:noFill/>
              <a:miter lim="800000"/>
              <a:headEnd/>
              <a:tailEnd/>
            </a:ln>
          </p:spPr>
        </p:pic>
      </p:grpSp>
      <p:sp>
        <p:nvSpPr>
          <p:cNvPr id="30" name="Subtitle 2"/>
          <p:cNvSpPr txBox="1">
            <a:spLocks/>
          </p:cNvSpPr>
          <p:nvPr/>
        </p:nvSpPr>
        <p:spPr>
          <a:xfrm>
            <a:off x="381000" y="762000"/>
            <a:ext cx="869768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Measuring </a:t>
            </a:r>
            <a:r>
              <a:rPr lang="en-US" sz="2500" dirty="0">
                <a:solidFill>
                  <a:srgbClr val="00BEFF"/>
                </a:solidFill>
                <a:latin typeface="Oswald Light"/>
                <a:cs typeface="Oswald Regular"/>
              </a:rPr>
              <a:t>Geometry</a:t>
            </a:r>
            <a:endParaRPr lang="en-US" sz="2500" b="1" dirty="0">
              <a:solidFill>
                <a:srgbClr val="00BEFF"/>
              </a:solidFill>
              <a:latin typeface="Oswald Light"/>
              <a:cs typeface="Oswald Light"/>
            </a:endParaRPr>
          </a:p>
        </p:txBody>
      </p:sp>
      <p:grpSp>
        <p:nvGrpSpPr>
          <p:cNvPr id="19" name="Group 18"/>
          <p:cNvGrpSpPr/>
          <p:nvPr/>
        </p:nvGrpSpPr>
        <p:grpSpPr>
          <a:xfrm>
            <a:off x="1714500" y="1324989"/>
            <a:ext cx="1773091" cy="374804"/>
            <a:chOff x="2753827" y="2758340"/>
            <a:chExt cx="1773091" cy="374804"/>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3827" y="2758340"/>
              <a:ext cx="388654" cy="365792"/>
            </a:xfrm>
            <a:prstGeom prst="rect">
              <a:avLst/>
            </a:prstGeom>
          </p:spPr>
        </p:pic>
        <p:sp>
          <p:nvSpPr>
            <p:cNvPr id="23" name="TextBox 22"/>
            <p:cNvSpPr txBox="1"/>
            <p:nvPr/>
          </p:nvSpPr>
          <p:spPr>
            <a:xfrm>
              <a:off x="3158899" y="2763812"/>
              <a:ext cx="1368019" cy="369332"/>
            </a:xfrm>
            <a:prstGeom prst="rect">
              <a:avLst/>
            </a:prstGeom>
            <a:noFill/>
          </p:spPr>
          <p:txBody>
            <a:bodyPr wrap="square" rtlCol="0">
              <a:spAutoFit/>
            </a:bodyPr>
            <a:lstStyle/>
            <a:p>
              <a:r>
                <a:rPr lang="en-US" dirty="0">
                  <a:latin typeface="Oswald Light"/>
                </a:rPr>
                <a:t>Plane</a:t>
              </a:r>
              <a:endParaRPr lang="en-US" dirty="0"/>
            </a:p>
          </p:txBody>
        </p:sp>
      </p:grpSp>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150" y="3738479"/>
            <a:ext cx="2281896" cy="1829288"/>
          </a:xfrm>
          <a:prstGeom prst="rect">
            <a:avLst/>
          </a:prstGeom>
        </p:spPr>
      </p:pic>
      <p:pic>
        <p:nvPicPr>
          <p:cNvPr id="2050" name="Picture 2" descr="C:\Users\Jeremy\AppData\Local\Temp\SNAGHTML17738d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7999" y="1209207"/>
            <a:ext cx="4935781" cy="362801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3068778" y="1193967"/>
            <a:ext cx="5044873" cy="3609975"/>
            <a:chOff x="3068778" y="1193967"/>
            <a:chExt cx="5044873" cy="3609975"/>
          </a:xfrm>
        </p:grpSpPr>
        <p:pic>
          <p:nvPicPr>
            <p:cNvPr id="2054" name="Picture 6" descr="C:\Users\Jeremy\AppData\Local\Temp\SNAGHTML1794d0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8778" y="1193967"/>
              <a:ext cx="1678151" cy="36099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Jeremy\AppData\Local\Temp\SNAGHTML179cab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1323152"/>
              <a:ext cx="3236851" cy="2083422"/>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17"/>
          <p:cNvSpPr/>
          <p:nvPr/>
        </p:nvSpPr>
        <p:spPr>
          <a:xfrm>
            <a:off x="6217920" y="3639340"/>
            <a:ext cx="914400" cy="1982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2600000">
            <a:off x="7526058" y="5393135"/>
            <a:ext cx="749249" cy="739390"/>
          </a:xfrm>
          <a:prstGeom prst="rect">
            <a:avLst/>
          </a:prstGeom>
        </p:spPr>
      </p:pic>
      <p:sp>
        <p:nvSpPr>
          <p:cNvPr id="24" name="4-Point Star 23"/>
          <p:cNvSpPr/>
          <p:nvPr/>
        </p:nvSpPr>
        <p:spPr>
          <a:xfrm>
            <a:off x="7853545" y="5714657"/>
            <a:ext cx="102307" cy="121269"/>
          </a:xfrm>
          <a:prstGeom prst="star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p:nvSpPr>
        <p:spPr>
          <a:xfrm>
            <a:off x="6660515" y="5257800"/>
            <a:ext cx="2368962" cy="1076839"/>
          </a:xfrm>
          <a:custGeom>
            <a:avLst/>
            <a:gdLst>
              <a:gd name="connsiteX0" fmla="*/ 68071 w 5639138"/>
              <a:gd name="connsiteY0" fmla="*/ 2700866 h 2700866"/>
              <a:gd name="connsiteX1" fmla="*/ 499871 w 5639138"/>
              <a:gd name="connsiteY1" fmla="*/ 2269066 h 2700866"/>
              <a:gd name="connsiteX2" fmla="*/ 3784938 w 5639138"/>
              <a:gd name="connsiteY2" fmla="*/ 1498600 h 2700866"/>
              <a:gd name="connsiteX3" fmla="*/ 5639138 w 5639138"/>
              <a:gd name="connsiteY3" fmla="*/ 0 h 2700866"/>
              <a:gd name="connsiteX0" fmla="*/ 4294 w 7446495"/>
              <a:gd name="connsiteY0" fmla="*/ 2895599 h 2895599"/>
              <a:gd name="connsiteX1" fmla="*/ 2307228 w 7446495"/>
              <a:gd name="connsiteY1" fmla="*/ 2269066 h 2895599"/>
              <a:gd name="connsiteX2" fmla="*/ 5592295 w 7446495"/>
              <a:gd name="connsiteY2" fmla="*/ 1498600 h 2895599"/>
              <a:gd name="connsiteX3" fmla="*/ 7446495 w 7446495"/>
              <a:gd name="connsiteY3" fmla="*/ 0 h 2895599"/>
              <a:gd name="connsiteX0" fmla="*/ 0 w 7442201"/>
              <a:gd name="connsiteY0" fmla="*/ 2895599 h 2895599"/>
              <a:gd name="connsiteX1" fmla="*/ 2302934 w 7442201"/>
              <a:gd name="connsiteY1" fmla="*/ 2269066 h 2895599"/>
              <a:gd name="connsiteX2" fmla="*/ 5588001 w 7442201"/>
              <a:gd name="connsiteY2" fmla="*/ 1498600 h 2895599"/>
              <a:gd name="connsiteX3" fmla="*/ 7442201 w 7442201"/>
              <a:gd name="connsiteY3" fmla="*/ 0 h 2895599"/>
              <a:gd name="connsiteX0" fmla="*/ 0 w 7442201"/>
              <a:gd name="connsiteY0" fmla="*/ 2895599 h 2895599"/>
              <a:gd name="connsiteX1" fmla="*/ 2302934 w 7442201"/>
              <a:gd name="connsiteY1" fmla="*/ 2269066 h 2895599"/>
              <a:gd name="connsiteX2" fmla="*/ 5588001 w 7442201"/>
              <a:gd name="connsiteY2" fmla="*/ 1498600 h 2895599"/>
              <a:gd name="connsiteX3" fmla="*/ 7442201 w 7442201"/>
              <a:gd name="connsiteY3" fmla="*/ 0 h 2895599"/>
              <a:gd name="connsiteX0" fmla="*/ 0 w 6570331"/>
              <a:gd name="connsiteY0" fmla="*/ 1995376 h 1995376"/>
              <a:gd name="connsiteX1" fmla="*/ 2302934 w 6570331"/>
              <a:gd name="connsiteY1" fmla="*/ 1368843 h 1995376"/>
              <a:gd name="connsiteX2" fmla="*/ 5588001 w 6570331"/>
              <a:gd name="connsiteY2" fmla="*/ 598377 h 1995376"/>
              <a:gd name="connsiteX3" fmla="*/ 6570331 w 6570331"/>
              <a:gd name="connsiteY3" fmla="*/ 0 h 1995376"/>
              <a:gd name="connsiteX0" fmla="*/ 0 w 6570331"/>
              <a:gd name="connsiteY0" fmla="*/ 1995376 h 1995376"/>
              <a:gd name="connsiteX1" fmla="*/ 2302934 w 6570331"/>
              <a:gd name="connsiteY1" fmla="*/ 1368843 h 1995376"/>
              <a:gd name="connsiteX2" fmla="*/ 5588001 w 6570331"/>
              <a:gd name="connsiteY2" fmla="*/ 598377 h 1995376"/>
              <a:gd name="connsiteX3" fmla="*/ 6570331 w 6570331"/>
              <a:gd name="connsiteY3" fmla="*/ 0 h 1995376"/>
              <a:gd name="connsiteX0" fmla="*/ 0 w 5964047"/>
              <a:gd name="connsiteY0" fmla="*/ 2307264 h 2307264"/>
              <a:gd name="connsiteX1" fmla="*/ 2302934 w 5964047"/>
              <a:gd name="connsiteY1" fmla="*/ 1680731 h 2307264"/>
              <a:gd name="connsiteX2" fmla="*/ 5588001 w 5964047"/>
              <a:gd name="connsiteY2" fmla="*/ 910265 h 2307264"/>
              <a:gd name="connsiteX3" fmla="*/ 5882759 w 5964047"/>
              <a:gd name="connsiteY3" fmla="*/ 0 h 2307264"/>
              <a:gd name="connsiteX0" fmla="*/ 0 w 6085605"/>
              <a:gd name="connsiteY0" fmla="*/ 2307264 h 2307264"/>
              <a:gd name="connsiteX1" fmla="*/ 2302934 w 6085605"/>
              <a:gd name="connsiteY1" fmla="*/ 1680731 h 2307264"/>
              <a:gd name="connsiteX2" fmla="*/ 5588001 w 6085605"/>
              <a:gd name="connsiteY2" fmla="*/ 910265 h 2307264"/>
              <a:gd name="connsiteX3" fmla="*/ 5882759 w 6085605"/>
              <a:gd name="connsiteY3" fmla="*/ 0 h 2307264"/>
              <a:gd name="connsiteX0" fmla="*/ 0 w 5902324"/>
              <a:gd name="connsiteY0" fmla="*/ 2307264 h 2307264"/>
              <a:gd name="connsiteX1" fmla="*/ 2302934 w 5902324"/>
              <a:gd name="connsiteY1" fmla="*/ 1680731 h 2307264"/>
              <a:gd name="connsiteX2" fmla="*/ 5588001 w 5902324"/>
              <a:gd name="connsiteY2" fmla="*/ 910265 h 2307264"/>
              <a:gd name="connsiteX3" fmla="*/ 5882759 w 5902324"/>
              <a:gd name="connsiteY3" fmla="*/ 0 h 2307264"/>
              <a:gd name="connsiteX0" fmla="*/ 0 w 5892354"/>
              <a:gd name="connsiteY0" fmla="*/ 2307264 h 2307264"/>
              <a:gd name="connsiteX1" fmla="*/ 2302934 w 5892354"/>
              <a:gd name="connsiteY1" fmla="*/ 1680731 h 2307264"/>
              <a:gd name="connsiteX2" fmla="*/ 5396615 w 5892354"/>
              <a:gd name="connsiteY2" fmla="*/ 896088 h 2307264"/>
              <a:gd name="connsiteX3" fmla="*/ 5882759 w 5892354"/>
              <a:gd name="connsiteY3" fmla="*/ 0 h 2307264"/>
              <a:gd name="connsiteX0" fmla="*/ 0 w 5892354"/>
              <a:gd name="connsiteY0" fmla="*/ 2307264 h 2307264"/>
              <a:gd name="connsiteX1" fmla="*/ 2302934 w 5892354"/>
              <a:gd name="connsiteY1" fmla="*/ 1680731 h 2307264"/>
              <a:gd name="connsiteX2" fmla="*/ 5396615 w 5892354"/>
              <a:gd name="connsiteY2" fmla="*/ 896088 h 2307264"/>
              <a:gd name="connsiteX3" fmla="*/ 5882759 w 5892354"/>
              <a:gd name="connsiteY3" fmla="*/ 0 h 2307264"/>
              <a:gd name="connsiteX0" fmla="*/ 0 w 9215216"/>
              <a:gd name="connsiteY0" fmla="*/ 3533552 h 3533552"/>
              <a:gd name="connsiteX1" fmla="*/ 2302934 w 9215216"/>
              <a:gd name="connsiteY1" fmla="*/ 2907019 h 3533552"/>
              <a:gd name="connsiteX2" fmla="*/ 5396615 w 9215216"/>
              <a:gd name="connsiteY2" fmla="*/ 2122376 h 3533552"/>
              <a:gd name="connsiteX3" fmla="*/ 9214294 w 9215216"/>
              <a:gd name="connsiteY3" fmla="*/ 0 h 3533552"/>
              <a:gd name="connsiteX0" fmla="*/ 0 w 9214294"/>
              <a:gd name="connsiteY0" fmla="*/ 3533552 h 3533552"/>
              <a:gd name="connsiteX1" fmla="*/ 2302934 w 9214294"/>
              <a:gd name="connsiteY1" fmla="*/ 2907019 h 3533552"/>
              <a:gd name="connsiteX2" fmla="*/ 5396615 w 9214294"/>
              <a:gd name="connsiteY2" fmla="*/ 2122376 h 3533552"/>
              <a:gd name="connsiteX3" fmla="*/ 9214294 w 9214294"/>
              <a:gd name="connsiteY3" fmla="*/ 0 h 3533552"/>
              <a:gd name="connsiteX0" fmla="*/ 0 w 9214294"/>
              <a:gd name="connsiteY0" fmla="*/ 3533552 h 3533552"/>
              <a:gd name="connsiteX1" fmla="*/ 2302934 w 9214294"/>
              <a:gd name="connsiteY1" fmla="*/ 2907019 h 3533552"/>
              <a:gd name="connsiteX2" fmla="*/ 5396615 w 9214294"/>
              <a:gd name="connsiteY2" fmla="*/ 2122376 h 3533552"/>
              <a:gd name="connsiteX3" fmla="*/ 9214294 w 9214294"/>
              <a:gd name="connsiteY3" fmla="*/ 0 h 3533552"/>
            </a:gdLst>
            <a:ahLst/>
            <a:cxnLst>
              <a:cxn ang="0">
                <a:pos x="connsiteX0" y="connsiteY0"/>
              </a:cxn>
              <a:cxn ang="0">
                <a:pos x="connsiteX1" y="connsiteY1"/>
              </a:cxn>
              <a:cxn ang="0">
                <a:pos x="connsiteX2" y="connsiteY2"/>
              </a:cxn>
              <a:cxn ang="0">
                <a:pos x="connsiteX3" y="connsiteY3"/>
              </a:cxn>
            </a:cxnLst>
            <a:rect l="l" t="t" r="r" b="b"/>
            <a:pathLst>
              <a:path w="9214294" h="3533552">
                <a:moveTo>
                  <a:pt x="0" y="3533552"/>
                </a:moveTo>
                <a:cubicBezTo>
                  <a:pt x="710495" y="3324708"/>
                  <a:pt x="1403498" y="3142215"/>
                  <a:pt x="2302934" y="2907019"/>
                </a:cubicBezTo>
                <a:cubicBezTo>
                  <a:pt x="3202370" y="2671823"/>
                  <a:pt x="4660574" y="2571438"/>
                  <a:pt x="5396615" y="2122376"/>
                </a:cubicBezTo>
                <a:cubicBezTo>
                  <a:pt x="6387839" y="1368513"/>
                  <a:pt x="5560139" y="532054"/>
                  <a:pt x="9214294" y="0"/>
                </a:cubicBezTo>
              </a:path>
            </a:pathLst>
          </a:cu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a:off x="7900682" y="5775291"/>
            <a:ext cx="757055" cy="7779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19557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1000"/>
                                        <p:tgtEl>
                                          <p:spTgt spid="18"/>
                                        </p:tgtEl>
                                      </p:cBhvr>
                                    </p:animEffec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481021"/>
            <a:ext cx="9144000" cy="605175"/>
            <a:chOff x="0" y="481021"/>
            <a:chExt cx="9144000" cy="605175"/>
          </a:xfrm>
        </p:grpSpPr>
        <p:sp>
          <p:nvSpPr>
            <p:cNvPr id="17" name="Rectangle 16"/>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
            <p:cNvPicPr>
              <a:picLocks noChangeAspect="1" noChangeArrowheads="1"/>
            </p:cNvPicPr>
            <p:nvPr/>
          </p:nvPicPr>
          <p:blipFill>
            <a:blip r:embed="rId3" cstate="print"/>
            <a:srcRect/>
            <a:stretch>
              <a:fillRect/>
            </a:stretch>
          </p:blipFill>
          <p:spPr bwMode="auto">
            <a:xfrm>
              <a:off x="1143000" y="486590"/>
              <a:ext cx="8001000" cy="152399"/>
            </a:xfrm>
            <a:prstGeom prst="rect">
              <a:avLst/>
            </a:prstGeom>
            <a:noFill/>
            <a:ln w="9525">
              <a:noFill/>
              <a:miter lim="800000"/>
              <a:headEnd/>
              <a:tailEnd/>
            </a:ln>
          </p:spPr>
        </p:pic>
      </p:grpSp>
      <p:grpSp>
        <p:nvGrpSpPr>
          <p:cNvPr id="26" name="Group 25"/>
          <p:cNvGrpSpPr/>
          <p:nvPr/>
        </p:nvGrpSpPr>
        <p:grpSpPr>
          <a:xfrm>
            <a:off x="0" y="481021"/>
            <a:ext cx="9144000" cy="605175"/>
            <a:chOff x="0" y="481021"/>
            <a:chExt cx="9144000" cy="605175"/>
          </a:xfrm>
        </p:grpSpPr>
        <p:sp>
          <p:nvSpPr>
            <p:cNvPr id="27" name="Rectangle 26"/>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
            <p:cNvPicPr>
              <a:picLocks noChangeAspect="1" noChangeArrowheads="1"/>
            </p:cNvPicPr>
            <p:nvPr/>
          </p:nvPicPr>
          <p:blipFill>
            <a:blip r:embed="rId3" cstate="print"/>
            <a:srcRect/>
            <a:stretch>
              <a:fillRect/>
            </a:stretch>
          </p:blipFill>
          <p:spPr bwMode="auto">
            <a:xfrm>
              <a:off x="1143000" y="486590"/>
              <a:ext cx="8001000" cy="152399"/>
            </a:xfrm>
            <a:prstGeom prst="rect">
              <a:avLst/>
            </a:prstGeom>
            <a:noFill/>
            <a:ln w="9525">
              <a:noFill/>
              <a:miter lim="800000"/>
              <a:headEnd/>
              <a:tailEnd/>
            </a:ln>
          </p:spPr>
        </p:pic>
      </p:grpSp>
      <p:sp>
        <p:nvSpPr>
          <p:cNvPr id="30" name="Subtitle 2"/>
          <p:cNvSpPr txBox="1">
            <a:spLocks/>
          </p:cNvSpPr>
          <p:nvPr/>
        </p:nvSpPr>
        <p:spPr>
          <a:xfrm>
            <a:off x="381000" y="762000"/>
            <a:ext cx="869768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Measuring </a:t>
            </a:r>
            <a:r>
              <a:rPr lang="en-US" sz="2500" dirty="0">
                <a:solidFill>
                  <a:srgbClr val="00BEFF"/>
                </a:solidFill>
                <a:latin typeface="Oswald Light"/>
                <a:cs typeface="Oswald Regular"/>
              </a:rPr>
              <a:t>Geometry</a:t>
            </a:r>
            <a:endParaRPr lang="en-US" sz="2500" b="1" dirty="0">
              <a:solidFill>
                <a:srgbClr val="00BEFF"/>
              </a:solidFill>
              <a:latin typeface="Oswald Light"/>
              <a:cs typeface="Oswald Light"/>
            </a:endParaRPr>
          </a:p>
        </p:txBody>
      </p:sp>
      <p:grpSp>
        <p:nvGrpSpPr>
          <p:cNvPr id="19" name="Group 18"/>
          <p:cNvGrpSpPr/>
          <p:nvPr/>
        </p:nvGrpSpPr>
        <p:grpSpPr>
          <a:xfrm>
            <a:off x="1714500" y="1324989"/>
            <a:ext cx="1773091" cy="374804"/>
            <a:chOff x="2753827" y="2758340"/>
            <a:chExt cx="1773091" cy="374804"/>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3827" y="2758340"/>
              <a:ext cx="388654" cy="365792"/>
            </a:xfrm>
            <a:prstGeom prst="rect">
              <a:avLst/>
            </a:prstGeom>
          </p:spPr>
        </p:pic>
        <p:sp>
          <p:nvSpPr>
            <p:cNvPr id="23" name="TextBox 22"/>
            <p:cNvSpPr txBox="1"/>
            <p:nvPr/>
          </p:nvSpPr>
          <p:spPr>
            <a:xfrm>
              <a:off x="3158899" y="2763812"/>
              <a:ext cx="1368019" cy="369332"/>
            </a:xfrm>
            <a:prstGeom prst="rect">
              <a:avLst/>
            </a:prstGeom>
            <a:noFill/>
          </p:spPr>
          <p:txBody>
            <a:bodyPr wrap="square" rtlCol="0">
              <a:spAutoFit/>
            </a:bodyPr>
            <a:lstStyle/>
            <a:p>
              <a:r>
                <a:rPr lang="en-US" dirty="0">
                  <a:latin typeface="Oswald Light"/>
                </a:rPr>
                <a:t>Plane</a:t>
              </a:r>
              <a:endParaRPr lang="en-US" dirty="0"/>
            </a:p>
          </p:txBody>
        </p:sp>
      </p:grpSp>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150" y="3738479"/>
            <a:ext cx="2281896" cy="1829288"/>
          </a:xfrm>
          <a:prstGeom prst="rect">
            <a:avLst/>
          </a:prstGeom>
        </p:spPr>
      </p:pic>
      <p:pic>
        <p:nvPicPr>
          <p:cNvPr id="2050" name="Picture 2" descr="C:\Users\Jeremy\AppData\Local\Temp\SNAGHTML17738d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7999" y="1209207"/>
            <a:ext cx="4935781" cy="36280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stretch>
            <a:fillRect/>
          </a:stretch>
        </p:blipFill>
        <p:spPr>
          <a:xfrm>
            <a:off x="3687089" y="4944989"/>
            <a:ext cx="3657600" cy="831986"/>
          </a:xfrm>
          <a:prstGeom prst="rect">
            <a:avLst/>
          </a:prstGeom>
        </p:spPr>
      </p:pic>
      <p:pic>
        <p:nvPicPr>
          <p:cNvPr id="4098" name="Picture 2" descr="C:\Users\Jeremy\AppData\Local\Temp\SNAGHTML1a1c29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4600" y="2133600"/>
            <a:ext cx="1905000" cy="264047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7199910" y="1812779"/>
            <a:ext cx="656310" cy="1982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3159436" y="1654540"/>
            <a:ext cx="527654" cy="3706442"/>
            <a:chOff x="3159436" y="1654540"/>
            <a:chExt cx="527654" cy="3706442"/>
          </a:xfrm>
        </p:grpSpPr>
        <p:sp>
          <p:nvSpPr>
            <p:cNvPr id="25" name="Rectangle 24"/>
            <p:cNvSpPr/>
            <p:nvPr/>
          </p:nvSpPr>
          <p:spPr>
            <a:xfrm>
              <a:off x="3159436" y="1654540"/>
              <a:ext cx="193364" cy="11648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Elbow Connector 11"/>
            <p:cNvCxnSpPr>
              <a:stCxn id="2" idx="1"/>
            </p:cNvCxnSpPr>
            <p:nvPr/>
          </p:nvCxnSpPr>
          <p:spPr>
            <a:xfrm rot="10800000">
              <a:off x="3276601" y="2895600"/>
              <a:ext cx="410489" cy="2465382"/>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961483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1000"/>
                                        <p:tgtEl>
                                          <p:spTgt spid="2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wipe(up)">
                                      <p:cBhvr>
                                        <p:cTn id="11" dur="500"/>
                                        <p:tgtEl>
                                          <p:spTgt spid="409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righ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990600"/>
            <a:ext cx="5562600" cy="4648200"/>
          </a:xfrm>
        </p:spPr>
        <p:txBody>
          <a:bodyPr>
            <a:normAutofit/>
          </a:bodyPr>
          <a:lstStyle/>
          <a:p>
            <a:pPr>
              <a:buSzPct val="80000"/>
            </a:pPr>
            <a:endParaRPr lang="en-US" sz="2800" dirty="0" smtClean="0">
              <a:solidFill>
                <a:schemeClr val="tx2"/>
              </a:solidFill>
              <a:latin typeface="Arial" pitchFamily="34" charset="0"/>
              <a:cs typeface="Arial" pitchFamily="34" charset="0"/>
            </a:endParaRPr>
          </a:p>
          <a:p>
            <a:endParaRPr lang="en-US" sz="3000" b="1" dirty="0">
              <a:solidFill>
                <a:schemeClr val="tx2"/>
              </a:solidFill>
            </a:endParaRPr>
          </a:p>
        </p:txBody>
      </p:sp>
      <p:sp>
        <p:nvSpPr>
          <p:cNvPr id="9" name="Rectangle 8"/>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srcRect/>
          <a:stretch>
            <a:fillRect/>
          </a:stretch>
        </p:blipFill>
        <p:spPr bwMode="auto">
          <a:xfrm>
            <a:off x="1143000" y="486590"/>
            <a:ext cx="8001000" cy="152399"/>
          </a:xfrm>
          <a:prstGeom prst="rect">
            <a:avLst/>
          </a:prstGeom>
          <a:noFill/>
          <a:ln w="9525">
            <a:noFill/>
            <a:miter lim="800000"/>
            <a:headEnd/>
            <a:tailEnd/>
          </a:ln>
        </p:spPr>
      </p:pic>
      <p:sp>
        <p:nvSpPr>
          <p:cNvPr id="12" name="Subtitle 2"/>
          <p:cNvSpPr txBox="1">
            <a:spLocks/>
          </p:cNvSpPr>
          <p:nvPr/>
        </p:nvSpPr>
        <p:spPr>
          <a:xfrm>
            <a:off x="381000" y="762000"/>
            <a:ext cx="869768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Measuring </a:t>
            </a:r>
            <a:r>
              <a:rPr lang="en-US" sz="2500" dirty="0">
                <a:solidFill>
                  <a:srgbClr val="00BEFF"/>
                </a:solidFill>
                <a:latin typeface="Oswald Light"/>
                <a:cs typeface="Oswald Regular"/>
              </a:rPr>
              <a:t>Geometry</a:t>
            </a:r>
            <a:endParaRPr lang="en-US" sz="2500" b="1" dirty="0">
              <a:solidFill>
                <a:srgbClr val="00BEFF"/>
              </a:solidFill>
              <a:latin typeface="Oswald Light"/>
              <a:cs typeface="Oswald Light"/>
            </a:endParaRPr>
          </a:p>
        </p:txBody>
      </p:sp>
      <p:pic>
        <p:nvPicPr>
          <p:cNvPr id="10244" name="Picture 4" descr="C:\Users\Jeremy\AppData\Local\Temp\SNAGHTML1de74c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0800" y="1585674"/>
            <a:ext cx="5791041" cy="37556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080" y="1616154"/>
            <a:ext cx="619556" cy="495646"/>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545258" y="2209800"/>
            <a:ext cx="1111203" cy="923330"/>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pPr algn="ctr"/>
            <a:r>
              <a:rPr lang="en-US" i="1" dirty="0" smtClean="0"/>
              <a:t>Demo-</a:t>
            </a:r>
          </a:p>
          <a:p>
            <a:pPr algn="ctr"/>
            <a:r>
              <a:rPr lang="en-US" i="1" dirty="0" smtClean="0"/>
              <a:t>Building</a:t>
            </a:r>
          </a:p>
          <a:p>
            <a:pPr algn="ctr"/>
            <a:r>
              <a:rPr lang="en-US" i="1" dirty="0" smtClean="0"/>
              <a:t>Geometry</a:t>
            </a:r>
            <a:endParaRPr lang="en-US" i="1" dirty="0"/>
          </a:p>
        </p:txBody>
      </p:sp>
    </p:spTree>
    <p:extLst>
      <p:ext uri="{BB962C8B-B14F-4D97-AF65-F5344CB8AC3E}">
        <p14:creationId xmlns:p14="http://schemas.microsoft.com/office/powerpoint/2010/main" val="374976408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660441" y="1201587"/>
            <a:ext cx="1164280" cy="4563565"/>
          </a:xfrm>
          <a:prstGeom prst="rect">
            <a:avLst/>
          </a:prstGeom>
        </p:spPr>
      </p:pic>
      <p:pic>
        <p:nvPicPr>
          <p:cNvPr id="4" name="Interfa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350" y="1243924"/>
            <a:ext cx="1714849" cy="4359673"/>
          </a:xfrm>
          <a:prstGeom prst="rect">
            <a:avLst/>
          </a:prstGeom>
        </p:spPr>
      </p:pic>
      <p:sp>
        <p:nvSpPr>
          <p:cNvPr id="36" name="Subtitle 2"/>
          <p:cNvSpPr txBox="1">
            <a:spLocks/>
          </p:cNvSpPr>
          <p:nvPr/>
        </p:nvSpPr>
        <p:spPr>
          <a:xfrm>
            <a:off x="-262613" y="5594865"/>
            <a:ext cx="2811226" cy="914096"/>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10000"/>
              </a:lnSpc>
            </a:pPr>
            <a:r>
              <a:rPr lang="en-US" sz="1600" dirty="0">
                <a:solidFill>
                  <a:srgbClr val="00BEFF"/>
                </a:solidFill>
                <a:latin typeface="Oswald Regular"/>
                <a:cs typeface="Oswald Regular"/>
              </a:rPr>
              <a:t>Instrument Interface (Tracker)</a:t>
            </a:r>
          </a:p>
          <a:p>
            <a:pPr>
              <a:lnSpc>
                <a:spcPct val="110000"/>
              </a:lnSpc>
            </a:pPr>
            <a:r>
              <a:rPr lang="en-US" sz="1400" dirty="0">
                <a:solidFill>
                  <a:srgbClr val="FFFFFF"/>
                </a:solidFill>
                <a:latin typeface="Oswald Light"/>
                <a:cs typeface="Oswald Light"/>
              </a:rPr>
              <a:t>Full instrument control.</a:t>
            </a:r>
          </a:p>
        </p:txBody>
      </p:sp>
      <p:grpSp>
        <p:nvGrpSpPr>
          <p:cNvPr id="2" name="Group 1"/>
          <p:cNvGrpSpPr/>
          <p:nvPr/>
        </p:nvGrpSpPr>
        <p:grpSpPr>
          <a:xfrm>
            <a:off x="3962400" y="2016383"/>
            <a:ext cx="4577709" cy="870039"/>
            <a:chOff x="3962400" y="2016383"/>
            <a:chExt cx="4577709" cy="870039"/>
          </a:xfrm>
        </p:grpSpPr>
        <p:sp>
          <p:nvSpPr>
            <p:cNvPr id="43" name="Subtitle 2"/>
            <p:cNvSpPr txBox="1">
              <a:spLocks/>
            </p:cNvSpPr>
            <p:nvPr/>
          </p:nvSpPr>
          <p:spPr>
            <a:xfrm>
              <a:off x="4773420" y="2544277"/>
              <a:ext cx="2781616" cy="342145"/>
            </a:xfrm>
            <a:prstGeom prst="rect">
              <a:avLst/>
            </a:prstGeom>
          </p:spPr>
          <p:txBody>
            <a:bodyPr vert="horz"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10000"/>
                </a:lnSpc>
              </a:pPr>
              <a:r>
                <a:rPr lang="en-US" sz="1600" dirty="0" smtClean="0">
                  <a:solidFill>
                    <a:srgbClr val="00BEFF"/>
                  </a:solidFill>
                  <a:latin typeface="Oswald Regular"/>
                  <a:cs typeface="Oswald Regular"/>
                </a:rPr>
                <a:t>Tracker Toolbar </a:t>
              </a:r>
              <a:endParaRPr lang="en-US" sz="1400" dirty="0">
                <a:solidFill>
                  <a:srgbClr val="FFFFFF"/>
                </a:solidFill>
                <a:latin typeface="Oswald Light"/>
                <a:cs typeface="Oswald Light"/>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400" y="2016383"/>
              <a:ext cx="4577709" cy="502719"/>
            </a:xfrm>
            <a:prstGeom prst="rect">
              <a:avLst/>
            </a:prstGeom>
          </p:spPr>
        </p:pic>
      </p:grpSp>
      <p:grpSp>
        <p:nvGrpSpPr>
          <p:cNvPr id="3" name="Group 2"/>
          <p:cNvGrpSpPr/>
          <p:nvPr/>
        </p:nvGrpSpPr>
        <p:grpSpPr>
          <a:xfrm>
            <a:off x="4666960" y="3673798"/>
            <a:ext cx="3151402" cy="841696"/>
            <a:chOff x="4666960" y="3673798"/>
            <a:chExt cx="3151402" cy="841696"/>
          </a:xfrm>
        </p:grpSpPr>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6800" y="3673798"/>
              <a:ext cx="2731722" cy="499551"/>
            </a:xfrm>
            <a:prstGeom prst="rect">
              <a:avLst/>
            </a:prstGeom>
          </p:spPr>
        </p:pic>
        <p:sp>
          <p:nvSpPr>
            <p:cNvPr id="24" name="Subtitle 2"/>
            <p:cNvSpPr txBox="1">
              <a:spLocks/>
            </p:cNvSpPr>
            <p:nvPr/>
          </p:nvSpPr>
          <p:spPr>
            <a:xfrm>
              <a:off x="4666960" y="4173349"/>
              <a:ext cx="3151402" cy="342145"/>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10000"/>
                </a:lnSpc>
              </a:pPr>
              <a:r>
                <a:rPr lang="en-US" sz="1600" dirty="0" smtClean="0">
                  <a:solidFill>
                    <a:srgbClr val="00BEFF"/>
                  </a:solidFill>
                  <a:latin typeface="Oswald Regular"/>
                  <a:cs typeface="Oswald Regular"/>
                </a:rPr>
                <a:t>Arm Toolbar</a:t>
              </a:r>
            </a:p>
          </p:txBody>
        </p:sp>
      </p:grpSp>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7220" y="1373866"/>
            <a:ext cx="1121779" cy="3885030"/>
          </a:xfrm>
          <a:prstGeom prst="rect">
            <a:avLst/>
          </a:prstGeom>
        </p:spPr>
      </p:pic>
      <p:sp>
        <p:nvSpPr>
          <p:cNvPr id="26" name="Subtitle 2"/>
          <p:cNvSpPr txBox="1">
            <a:spLocks/>
          </p:cNvSpPr>
          <p:nvPr/>
        </p:nvSpPr>
        <p:spPr>
          <a:xfrm>
            <a:off x="1967731" y="5241146"/>
            <a:ext cx="2219689" cy="914096"/>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10000"/>
              </a:lnSpc>
            </a:pPr>
            <a:r>
              <a:rPr lang="en-US" sz="1600" dirty="0" smtClean="0">
                <a:solidFill>
                  <a:srgbClr val="00BEFF"/>
                </a:solidFill>
                <a:latin typeface="Oswald Regular"/>
                <a:cs typeface="Oswald Regular"/>
              </a:rPr>
              <a:t>Instrument Interface (PCMM Arm)</a:t>
            </a:r>
          </a:p>
          <a:p>
            <a:pPr>
              <a:lnSpc>
                <a:spcPct val="110000"/>
              </a:lnSpc>
            </a:pPr>
            <a:r>
              <a:rPr lang="en-US" sz="1400" dirty="0" smtClean="0">
                <a:solidFill>
                  <a:srgbClr val="FFFFFF"/>
                </a:solidFill>
                <a:latin typeface="Oswald Light"/>
                <a:cs typeface="Oswald Light"/>
              </a:rPr>
              <a:t>Full instrument control.</a:t>
            </a:r>
          </a:p>
        </p:txBody>
      </p:sp>
      <p:grpSp>
        <p:nvGrpSpPr>
          <p:cNvPr id="13" name="Group 12"/>
          <p:cNvGrpSpPr/>
          <p:nvPr/>
        </p:nvGrpSpPr>
        <p:grpSpPr>
          <a:xfrm>
            <a:off x="0" y="481021"/>
            <a:ext cx="9144000" cy="605175"/>
            <a:chOff x="0" y="481021"/>
            <a:chExt cx="9144000" cy="605175"/>
          </a:xfrm>
        </p:grpSpPr>
        <p:sp>
          <p:nvSpPr>
            <p:cNvPr id="14" name="Rectangle 13"/>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2"/>
            <p:cNvPicPr>
              <a:picLocks noChangeAspect="1" noChangeArrowheads="1"/>
            </p:cNvPicPr>
            <p:nvPr/>
          </p:nvPicPr>
          <p:blipFill>
            <a:blip r:embed="rId8" cstate="print"/>
            <a:srcRect/>
            <a:stretch>
              <a:fillRect/>
            </a:stretch>
          </p:blipFill>
          <p:spPr bwMode="auto">
            <a:xfrm>
              <a:off x="1143000" y="486590"/>
              <a:ext cx="8001000" cy="152399"/>
            </a:xfrm>
            <a:prstGeom prst="rect">
              <a:avLst/>
            </a:prstGeom>
            <a:noFill/>
            <a:ln w="9525">
              <a:noFill/>
              <a:miter lim="800000"/>
              <a:headEnd/>
              <a:tailEnd/>
            </a:ln>
          </p:spPr>
        </p:pic>
      </p:grpSp>
      <p:sp>
        <p:nvSpPr>
          <p:cNvPr id="18" name="Subtitle 2"/>
          <p:cNvSpPr txBox="1">
            <a:spLocks/>
          </p:cNvSpPr>
          <p:nvPr/>
        </p:nvSpPr>
        <p:spPr>
          <a:xfrm>
            <a:off x="76200" y="784860"/>
            <a:ext cx="516409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Instrument</a:t>
            </a:r>
            <a:r>
              <a:rPr lang="en-US" sz="2500" dirty="0" smtClean="0">
                <a:solidFill>
                  <a:srgbClr val="FFFFFF"/>
                </a:solidFill>
                <a:latin typeface="Oswald Light"/>
                <a:cs typeface="Oswald Light"/>
              </a:rPr>
              <a:t> </a:t>
            </a:r>
            <a:r>
              <a:rPr lang="en-US" sz="2500" dirty="0">
                <a:solidFill>
                  <a:srgbClr val="00BEFF"/>
                </a:solidFill>
                <a:latin typeface="Oswald Light"/>
                <a:cs typeface="Oswald Light"/>
              </a:rPr>
              <a:t>Interfaces</a:t>
            </a:r>
          </a:p>
        </p:txBody>
      </p:sp>
    </p:spTree>
    <p:extLst>
      <p:ext uri="{BB962C8B-B14F-4D97-AF65-F5344CB8AC3E}">
        <p14:creationId xmlns:p14="http://schemas.microsoft.com/office/powerpoint/2010/main" val="1865457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decel="28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9" decel="28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0-#ppt_w/2"/>
                                          </p:val>
                                        </p:tav>
                                        <p:tav tm="100000">
                                          <p:val>
                                            <p:strVal val="#ppt_x"/>
                                          </p:val>
                                        </p:tav>
                                      </p:tavLst>
                                    </p:anim>
                                    <p:anim calcmode="lin" valueType="num">
                                      <p:cBhvr additive="base">
                                        <p:cTn id="12" dur="100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xit" presetSubtype="4" fill="hold" nodeType="afterEffect">
                                  <p:stCondLst>
                                    <p:cond delay="0"/>
                                  </p:stCondLst>
                                  <p:childTnLst>
                                    <p:anim calcmode="lin" valueType="num">
                                      <p:cBhvr additive="base">
                                        <p:cTn id="15" dur="500"/>
                                        <p:tgtEl>
                                          <p:spTgt spid="4"/>
                                        </p:tgtEl>
                                        <p:attrNameLst>
                                          <p:attrName>ppt_x</p:attrName>
                                        </p:attrNameLst>
                                      </p:cBhvr>
                                      <p:tavLst>
                                        <p:tav tm="0">
                                          <p:val>
                                            <p:strVal val="ppt_x"/>
                                          </p:val>
                                        </p:tav>
                                        <p:tav tm="100000">
                                          <p:val>
                                            <p:strVal val="ppt_x"/>
                                          </p:val>
                                        </p:tav>
                                      </p:tavLst>
                                    </p:anim>
                                    <p:anim calcmode="lin" valueType="num">
                                      <p:cBhvr additive="base">
                                        <p:cTn id="16" dur="500"/>
                                        <p:tgtEl>
                                          <p:spTgt spid="4"/>
                                        </p:tgtEl>
                                        <p:attrNameLst>
                                          <p:attrName>ppt_y</p:attrName>
                                        </p:attrNameLst>
                                      </p:cBhvr>
                                      <p:tavLst>
                                        <p:tav tm="0">
                                          <p:val>
                                            <p:strVal val="ppt_y"/>
                                          </p:val>
                                        </p:tav>
                                        <p:tav tm="100000">
                                          <p:val>
                                            <p:strVal val="1+ppt_h/2"/>
                                          </p:val>
                                        </p:tav>
                                      </p:tavLst>
                                    </p:anim>
                                    <p:set>
                                      <p:cBhvr>
                                        <p:cTn id="17" dur="1" fill="hold">
                                          <p:stCondLst>
                                            <p:cond delay="499"/>
                                          </p:stCondLst>
                                        </p:cTn>
                                        <p:tgtEl>
                                          <p:spTgt spid="4"/>
                                        </p:tgtEl>
                                        <p:attrNameLst>
                                          <p:attrName>style.visibility</p:attrName>
                                        </p:attrNameLst>
                                      </p:cBhvr>
                                      <p:to>
                                        <p:strVal val="hidden"/>
                                      </p:to>
                                    </p:set>
                                  </p:childTnLst>
                                </p:cTn>
                              </p:par>
                              <p:par>
                                <p:cTn id="18" presetID="2" presetClass="exit" presetSubtype="4" fill="hold" grpId="0" nodeType="withEffect">
                                  <p:stCondLst>
                                    <p:cond delay="0"/>
                                  </p:stCondLst>
                                  <p:childTnLst>
                                    <p:anim calcmode="lin" valueType="num">
                                      <p:cBhvr additive="base">
                                        <p:cTn id="19" dur="500"/>
                                        <p:tgtEl>
                                          <p:spTgt spid="36"/>
                                        </p:tgtEl>
                                        <p:attrNameLst>
                                          <p:attrName>ppt_x</p:attrName>
                                        </p:attrNameLst>
                                      </p:cBhvr>
                                      <p:tavLst>
                                        <p:tav tm="0">
                                          <p:val>
                                            <p:strVal val="ppt_x"/>
                                          </p:val>
                                        </p:tav>
                                        <p:tav tm="100000">
                                          <p:val>
                                            <p:strVal val="ppt_x"/>
                                          </p:val>
                                        </p:tav>
                                      </p:tavLst>
                                    </p:anim>
                                    <p:anim calcmode="lin" valueType="num">
                                      <p:cBhvr additive="base">
                                        <p:cTn id="20" dur="500"/>
                                        <p:tgtEl>
                                          <p:spTgt spid="36"/>
                                        </p:tgtEl>
                                        <p:attrNameLst>
                                          <p:attrName>ppt_y</p:attrName>
                                        </p:attrNameLst>
                                      </p:cBhvr>
                                      <p:tavLst>
                                        <p:tav tm="0">
                                          <p:val>
                                            <p:strVal val="ppt_y"/>
                                          </p:val>
                                        </p:tav>
                                        <p:tav tm="100000">
                                          <p:val>
                                            <p:strVal val="1+ppt_h/2"/>
                                          </p:val>
                                        </p:tav>
                                      </p:tavLst>
                                    </p:anim>
                                    <p:set>
                                      <p:cBhvr>
                                        <p:cTn id="21" dur="1" fill="hold">
                                          <p:stCondLst>
                                            <p:cond delay="499"/>
                                          </p:stCondLst>
                                        </p:cTn>
                                        <p:tgtEl>
                                          <p:spTgt spid="36"/>
                                        </p:tgtEl>
                                        <p:attrNameLst>
                                          <p:attrName>style.visibility</p:attrName>
                                        </p:attrNameLst>
                                      </p:cBhvr>
                                      <p:to>
                                        <p:strVal val="hidden"/>
                                      </p:to>
                                    </p:set>
                                  </p:childTnLst>
                                </p:cTn>
                              </p:par>
                              <p:par>
                                <p:cTn id="22" presetID="2" presetClass="exit" presetSubtype="4" fill="hold" grpId="0" nodeType="withEffect">
                                  <p:stCondLst>
                                    <p:cond delay="0"/>
                                  </p:stCondLst>
                                  <p:childTnLst>
                                    <p:anim calcmode="lin" valueType="num">
                                      <p:cBhvr additive="base">
                                        <p:cTn id="23" dur="500"/>
                                        <p:tgtEl>
                                          <p:spTgt spid="26"/>
                                        </p:tgtEl>
                                        <p:attrNameLst>
                                          <p:attrName>ppt_x</p:attrName>
                                        </p:attrNameLst>
                                      </p:cBhvr>
                                      <p:tavLst>
                                        <p:tav tm="0">
                                          <p:val>
                                            <p:strVal val="ppt_x"/>
                                          </p:val>
                                        </p:tav>
                                        <p:tav tm="100000">
                                          <p:val>
                                            <p:strVal val="ppt_x"/>
                                          </p:val>
                                        </p:tav>
                                      </p:tavLst>
                                    </p:anim>
                                    <p:anim calcmode="lin" valueType="num">
                                      <p:cBhvr additive="base">
                                        <p:cTn id="24" dur="500"/>
                                        <p:tgtEl>
                                          <p:spTgt spid="26"/>
                                        </p:tgtEl>
                                        <p:attrNameLst>
                                          <p:attrName>ppt_y</p:attrName>
                                        </p:attrNameLst>
                                      </p:cBhvr>
                                      <p:tavLst>
                                        <p:tav tm="0">
                                          <p:val>
                                            <p:strVal val="ppt_y"/>
                                          </p:val>
                                        </p:tav>
                                        <p:tav tm="100000">
                                          <p:val>
                                            <p:strVal val="1+ppt_h/2"/>
                                          </p:val>
                                        </p:tav>
                                      </p:tavLst>
                                    </p:anim>
                                    <p:set>
                                      <p:cBhvr>
                                        <p:cTn id="25" dur="1" fill="hold">
                                          <p:stCondLst>
                                            <p:cond delay="499"/>
                                          </p:stCondLst>
                                        </p:cTn>
                                        <p:tgtEl>
                                          <p:spTgt spid="26"/>
                                        </p:tgtEl>
                                        <p:attrNameLst>
                                          <p:attrName>style.visibility</p:attrName>
                                        </p:attrNameLst>
                                      </p:cBhvr>
                                      <p:to>
                                        <p:strVal val="hidden"/>
                                      </p:to>
                                    </p:set>
                                  </p:childTnLst>
                                </p:cTn>
                              </p:par>
                              <p:par>
                                <p:cTn id="26" presetID="2" presetClass="exit" presetSubtype="4" fill="hold" nodeType="withEffect">
                                  <p:stCondLst>
                                    <p:cond delay="0"/>
                                  </p:stCondLst>
                                  <p:childTnLst>
                                    <p:anim calcmode="lin" valueType="num">
                                      <p:cBhvr additive="base">
                                        <p:cTn id="27" dur="500"/>
                                        <p:tgtEl>
                                          <p:spTgt spid="25"/>
                                        </p:tgtEl>
                                        <p:attrNameLst>
                                          <p:attrName>ppt_x</p:attrName>
                                        </p:attrNameLst>
                                      </p:cBhvr>
                                      <p:tavLst>
                                        <p:tav tm="0">
                                          <p:val>
                                            <p:strVal val="ppt_x"/>
                                          </p:val>
                                        </p:tav>
                                        <p:tav tm="100000">
                                          <p:val>
                                            <p:strVal val="ppt_x"/>
                                          </p:val>
                                        </p:tav>
                                      </p:tavLst>
                                    </p:anim>
                                    <p:anim calcmode="lin" valueType="num">
                                      <p:cBhvr additive="base">
                                        <p:cTn id="28" dur="500"/>
                                        <p:tgtEl>
                                          <p:spTgt spid="25"/>
                                        </p:tgtEl>
                                        <p:attrNameLst>
                                          <p:attrName>ppt_y</p:attrName>
                                        </p:attrNameLst>
                                      </p:cBhvr>
                                      <p:tavLst>
                                        <p:tav tm="0">
                                          <p:val>
                                            <p:strVal val="ppt_y"/>
                                          </p:val>
                                        </p:tav>
                                        <p:tav tm="100000">
                                          <p:val>
                                            <p:strVal val="1+ppt_h/2"/>
                                          </p:val>
                                        </p:tav>
                                      </p:tavLst>
                                    </p:anim>
                                    <p:set>
                                      <p:cBhvr>
                                        <p:cTn id="29" dur="1" fill="hold">
                                          <p:stCondLst>
                                            <p:cond delay="499"/>
                                          </p:stCondLst>
                                        </p:cTn>
                                        <p:tgtEl>
                                          <p:spTgt spid="25"/>
                                        </p:tgtEl>
                                        <p:attrNameLst>
                                          <p:attrName>style.visibility</p:attrName>
                                        </p:attrNameLst>
                                      </p:cBhvr>
                                      <p:to>
                                        <p:strVal val="hidden"/>
                                      </p:to>
                                    </p:set>
                                  </p:childTnLst>
                                </p:cTn>
                              </p:par>
                            </p:childTnLst>
                          </p:cTn>
                        </p:par>
                        <p:par>
                          <p:cTn id="30" fill="hold">
                            <p:stCondLst>
                              <p:cond delay="1500"/>
                            </p:stCondLst>
                            <p:childTnLst>
                              <p:par>
                                <p:cTn id="31" presetID="2" presetClass="entr" presetSubtype="4"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onitor_Backgroun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0903" y="1698463"/>
            <a:ext cx="5827554" cy="4230804"/>
          </a:xfrm>
          <a:prstGeom prst="rect">
            <a:avLst/>
          </a:prstGeom>
        </p:spPr>
      </p:pic>
      <p:pic>
        <p:nvPicPr>
          <p:cNvPr id="16" name="Picture 15"/>
          <p:cNvPicPr>
            <a:picLocks noChangeAspect="1"/>
          </p:cNvPicPr>
          <p:nvPr/>
        </p:nvPicPr>
        <p:blipFill>
          <a:blip r:embed="rId6">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val="0"/>
              </a:ext>
            </a:extLst>
          </a:blip>
          <a:stretch>
            <a:fillRect/>
          </a:stretch>
        </p:blipFill>
        <p:spPr>
          <a:xfrm>
            <a:off x="1920410" y="1956176"/>
            <a:ext cx="5430324" cy="3139244"/>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47051" y="3264902"/>
            <a:ext cx="5069672" cy="556747"/>
          </a:xfrm>
          <a:prstGeom prst="rect">
            <a:avLst/>
          </a:prstGeom>
        </p:spPr>
      </p:pic>
      <p:pic>
        <p:nvPicPr>
          <p:cNvPr id="12" name="BeamStatu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080707" y="3409632"/>
            <a:ext cx="311445" cy="335402"/>
          </a:xfrm>
          <a:prstGeom prst="rect">
            <a:avLst/>
          </a:prstGeom>
        </p:spPr>
      </p:pic>
      <p:pic>
        <p:nvPicPr>
          <p:cNvPr id="7" name="Glar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35682" y="1614347"/>
            <a:ext cx="5774762" cy="4192477"/>
          </a:xfrm>
          <a:prstGeom prst="rect">
            <a:avLst/>
          </a:prstGeom>
        </p:spPr>
      </p:pic>
      <p:grpSp>
        <p:nvGrpSpPr>
          <p:cNvPr id="33" name="Group 32"/>
          <p:cNvGrpSpPr/>
          <p:nvPr/>
        </p:nvGrpSpPr>
        <p:grpSpPr>
          <a:xfrm>
            <a:off x="0" y="481021"/>
            <a:ext cx="9144000" cy="605175"/>
            <a:chOff x="0" y="481021"/>
            <a:chExt cx="9144000" cy="605175"/>
          </a:xfrm>
        </p:grpSpPr>
        <p:sp>
          <p:nvSpPr>
            <p:cNvPr id="34" name="Rectangle 33"/>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7" name="Picture 2"/>
            <p:cNvPicPr>
              <a:picLocks noChangeAspect="1" noChangeArrowheads="1"/>
            </p:cNvPicPr>
            <p:nvPr/>
          </p:nvPicPr>
          <p:blipFill>
            <a:blip r:embed="rId11" cstate="print"/>
            <a:srcRect/>
            <a:stretch>
              <a:fillRect/>
            </a:stretch>
          </p:blipFill>
          <p:spPr bwMode="auto">
            <a:xfrm>
              <a:off x="1143000" y="486590"/>
              <a:ext cx="8001000" cy="152399"/>
            </a:xfrm>
            <a:prstGeom prst="rect">
              <a:avLst/>
            </a:prstGeom>
            <a:noFill/>
            <a:ln w="9525">
              <a:noFill/>
              <a:miter lim="800000"/>
              <a:headEnd/>
              <a:tailEnd/>
            </a:ln>
          </p:spPr>
        </p:pic>
      </p:grpSp>
      <p:sp>
        <p:nvSpPr>
          <p:cNvPr id="22" name="Subtitle 2"/>
          <p:cNvSpPr txBox="1">
            <a:spLocks/>
          </p:cNvSpPr>
          <p:nvPr/>
        </p:nvSpPr>
        <p:spPr>
          <a:xfrm>
            <a:off x="282197" y="762000"/>
            <a:ext cx="817715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The Instrument </a:t>
            </a:r>
            <a:r>
              <a:rPr lang="en-US" sz="2500" dirty="0">
                <a:solidFill>
                  <a:srgbClr val="00BEFF"/>
                </a:solidFill>
                <a:latin typeface="Oswald Light"/>
                <a:cs typeface="Oswald Light"/>
              </a:rPr>
              <a:t>Toolbar</a:t>
            </a:r>
            <a:endParaRPr lang="en-US" sz="2500" b="1" dirty="0">
              <a:solidFill>
                <a:srgbClr val="00BEFF"/>
              </a:solidFill>
              <a:latin typeface="Oswald Light"/>
              <a:cs typeface="Oswald Light"/>
            </a:endParaRPr>
          </a:p>
        </p:txBody>
      </p:sp>
      <p:grpSp>
        <p:nvGrpSpPr>
          <p:cNvPr id="29" name="Group 28"/>
          <p:cNvGrpSpPr/>
          <p:nvPr/>
        </p:nvGrpSpPr>
        <p:grpSpPr>
          <a:xfrm>
            <a:off x="2772599" y="2819969"/>
            <a:ext cx="2096197" cy="724979"/>
            <a:chOff x="2772599" y="2819969"/>
            <a:chExt cx="2096197" cy="724979"/>
          </a:xfrm>
        </p:grpSpPr>
        <p:sp>
          <p:nvSpPr>
            <p:cNvPr id="43" name="Subtitle 2"/>
            <p:cNvSpPr txBox="1">
              <a:spLocks/>
            </p:cNvSpPr>
            <p:nvPr/>
          </p:nvSpPr>
          <p:spPr>
            <a:xfrm>
              <a:off x="3336899" y="2819969"/>
              <a:ext cx="1531897" cy="387798"/>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20000"/>
                </a:lnSpc>
              </a:pPr>
              <a:r>
                <a:rPr lang="en-US" sz="1600" dirty="0">
                  <a:solidFill>
                    <a:srgbClr val="00BEFF"/>
                  </a:solidFill>
                  <a:latin typeface="Oswald Regular"/>
                  <a:cs typeface="Oswald Regular"/>
                </a:rPr>
                <a:t>Target Name</a:t>
              </a:r>
            </a:p>
          </p:txBody>
        </p:sp>
        <p:cxnSp>
          <p:nvCxnSpPr>
            <p:cNvPr id="44" name="Straight Arrow Connector 43"/>
            <p:cNvCxnSpPr/>
            <p:nvPr/>
          </p:nvCxnSpPr>
          <p:spPr>
            <a:xfrm flipV="1">
              <a:off x="2851838" y="3036729"/>
              <a:ext cx="629961" cy="415131"/>
            </a:xfrm>
            <a:prstGeom prst="straightConnector1">
              <a:avLst/>
            </a:prstGeom>
            <a:ln w="12700" cmpd="sng">
              <a:solidFill>
                <a:srgbClr val="00BEFF"/>
              </a:solidFill>
              <a:headEnd type="oval"/>
              <a:tailEnd type="none"/>
            </a:ln>
            <a:effectLst/>
          </p:spPr>
          <p:style>
            <a:lnRef idx="2">
              <a:schemeClr val="accent1"/>
            </a:lnRef>
            <a:fillRef idx="0">
              <a:schemeClr val="accent1"/>
            </a:fillRef>
            <a:effectRef idx="1">
              <a:schemeClr val="accent1"/>
            </a:effectRef>
            <a:fontRef idx="minor">
              <a:schemeClr val="tx1"/>
            </a:fontRef>
          </p:style>
        </p:cxnSp>
        <p:sp>
          <p:nvSpPr>
            <p:cNvPr id="55" name="Rectangle 54"/>
            <p:cNvSpPr/>
            <p:nvPr/>
          </p:nvSpPr>
          <p:spPr>
            <a:xfrm>
              <a:off x="2772599" y="3409632"/>
              <a:ext cx="1418401" cy="135316"/>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146" name="Picture 2" descr="C:\Users\Jeremy\AppData\Local\Temp\SNAGHTML1cb5124.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23260" y="3653320"/>
            <a:ext cx="3140740" cy="1560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0888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12"/>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onitor_Backgroun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0903" y="1698463"/>
            <a:ext cx="5827554" cy="4230804"/>
          </a:xfrm>
          <a:prstGeom prst="rect">
            <a:avLst/>
          </a:prstGeom>
        </p:spPr>
      </p:pic>
      <p:pic>
        <p:nvPicPr>
          <p:cNvPr id="16" name="Picture 15"/>
          <p:cNvPicPr>
            <a:picLocks noChangeAspect="1"/>
          </p:cNvPicPr>
          <p:nvPr/>
        </p:nvPicPr>
        <p:blipFill>
          <a:blip r:embed="rId6">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val="0"/>
              </a:ext>
            </a:extLst>
          </a:blip>
          <a:stretch>
            <a:fillRect/>
          </a:stretch>
        </p:blipFill>
        <p:spPr>
          <a:xfrm>
            <a:off x="1920410" y="1956176"/>
            <a:ext cx="5430324" cy="3139244"/>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47051" y="3264902"/>
            <a:ext cx="5069672" cy="556747"/>
          </a:xfrm>
          <a:prstGeom prst="rect">
            <a:avLst/>
          </a:prstGeom>
        </p:spPr>
      </p:pic>
      <p:pic>
        <p:nvPicPr>
          <p:cNvPr id="12" name="BeamStatu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080707" y="3409632"/>
            <a:ext cx="311445" cy="335402"/>
          </a:xfrm>
          <a:prstGeom prst="rect">
            <a:avLst/>
          </a:prstGeom>
        </p:spPr>
      </p:pic>
      <p:pic>
        <p:nvPicPr>
          <p:cNvPr id="7" name="Glar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35682" y="1614347"/>
            <a:ext cx="5774762" cy="4192477"/>
          </a:xfrm>
          <a:prstGeom prst="rect">
            <a:avLst/>
          </a:prstGeom>
        </p:spPr>
      </p:pic>
      <p:grpSp>
        <p:nvGrpSpPr>
          <p:cNvPr id="33" name="Group 32"/>
          <p:cNvGrpSpPr/>
          <p:nvPr/>
        </p:nvGrpSpPr>
        <p:grpSpPr>
          <a:xfrm>
            <a:off x="0" y="481021"/>
            <a:ext cx="9144000" cy="605175"/>
            <a:chOff x="0" y="481021"/>
            <a:chExt cx="9144000" cy="605175"/>
          </a:xfrm>
        </p:grpSpPr>
        <p:sp>
          <p:nvSpPr>
            <p:cNvPr id="34" name="Rectangle 33"/>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7" name="Picture 2"/>
            <p:cNvPicPr>
              <a:picLocks noChangeAspect="1" noChangeArrowheads="1"/>
            </p:cNvPicPr>
            <p:nvPr/>
          </p:nvPicPr>
          <p:blipFill>
            <a:blip r:embed="rId11" cstate="print"/>
            <a:srcRect/>
            <a:stretch>
              <a:fillRect/>
            </a:stretch>
          </p:blipFill>
          <p:spPr bwMode="auto">
            <a:xfrm>
              <a:off x="1143000" y="486590"/>
              <a:ext cx="8001000" cy="152399"/>
            </a:xfrm>
            <a:prstGeom prst="rect">
              <a:avLst/>
            </a:prstGeom>
            <a:noFill/>
            <a:ln w="9525">
              <a:noFill/>
              <a:miter lim="800000"/>
              <a:headEnd/>
              <a:tailEnd/>
            </a:ln>
          </p:spPr>
        </p:pic>
      </p:grpSp>
      <p:sp>
        <p:nvSpPr>
          <p:cNvPr id="22" name="Subtitle 2"/>
          <p:cNvSpPr txBox="1">
            <a:spLocks/>
          </p:cNvSpPr>
          <p:nvPr/>
        </p:nvSpPr>
        <p:spPr>
          <a:xfrm>
            <a:off x="282197" y="762000"/>
            <a:ext cx="817715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The Instrument </a:t>
            </a:r>
            <a:r>
              <a:rPr lang="en-US" sz="2500" dirty="0">
                <a:solidFill>
                  <a:srgbClr val="00BEFF"/>
                </a:solidFill>
                <a:latin typeface="Oswald Light"/>
                <a:cs typeface="Oswald Light"/>
              </a:rPr>
              <a:t>Toolbar</a:t>
            </a:r>
            <a:endParaRPr lang="en-US" sz="2500" b="1" dirty="0">
              <a:solidFill>
                <a:srgbClr val="00BEFF"/>
              </a:solidFill>
              <a:latin typeface="Oswald Light"/>
              <a:cs typeface="Oswald Light"/>
            </a:endParaRPr>
          </a:p>
        </p:txBody>
      </p:sp>
      <p:grpSp>
        <p:nvGrpSpPr>
          <p:cNvPr id="26" name="Group 25"/>
          <p:cNvGrpSpPr/>
          <p:nvPr/>
        </p:nvGrpSpPr>
        <p:grpSpPr>
          <a:xfrm>
            <a:off x="51094" y="3575428"/>
            <a:ext cx="4132286" cy="898146"/>
            <a:chOff x="58714" y="3544948"/>
            <a:chExt cx="4132286" cy="898146"/>
          </a:xfrm>
        </p:grpSpPr>
        <p:sp>
          <p:nvSpPr>
            <p:cNvPr id="46" name="Subtitle 2"/>
            <p:cNvSpPr txBox="1">
              <a:spLocks/>
            </p:cNvSpPr>
            <p:nvPr/>
          </p:nvSpPr>
          <p:spPr>
            <a:xfrm>
              <a:off x="58714" y="3710586"/>
              <a:ext cx="1754326" cy="732508"/>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20000"/>
                </a:lnSpc>
              </a:pPr>
              <a:r>
                <a:rPr lang="en-US" sz="1600" dirty="0">
                  <a:solidFill>
                    <a:srgbClr val="00BEFF"/>
                  </a:solidFill>
                  <a:latin typeface="Oswald Regular"/>
                  <a:cs typeface="Oswald Regular"/>
                </a:rPr>
                <a:t>Tooling </a:t>
              </a:r>
              <a:endParaRPr lang="en-US" sz="1600" dirty="0" smtClean="0">
                <a:solidFill>
                  <a:srgbClr val="00BEFF"/>
                </a:solidFill>
                <a:latin typeface="Oswald Regular"/>
                <a:cs typeface="Oswald Regular"/>
              </a:endParaRPr>
            </a:p>
            <a:p>
              <a:pPr>
                <a:lnSpc>
                  <a:spcPct val="120000"/>
                </a:lnSpc>
              </a:pPr>
              <a:r>
                <a:rPr lang="en-US" sz="1600" dirty="0" smtClean="0">
                  <a:solidFill>
                    <a:srgbClr val="00BEFF"/>
                  </a:solidFill>
                  <a:latin typeface="Oswald Regular"/>
                  <a:cs typeface="Oswald Regular"/>
                </a:rPr>
                <a:t>Selection</a:t>
              </a:r>
              <a:endParaRPr lang="en-US" sz="1600" dirty="0">
                <a:solidFill>
                  <a:srgbClr val="00BEFF"/>
                </a:solidFill>
                <a:latin typeface="Oswald Regular"/>
                <a:cs typeface="Oswald Regular"/>
              </a:endParaRPr>
            </a:p>
          </p:txBody>
        </p:sp>
        <p:cxnSp>
          <p:nvCxnSpPr>
            <p:cNvPr id="47" name="Straight Arrow Connector 46"/>
            <p:cNvCxnSpPr/>
            <p:nvPr/>
          </p:nvCxnSpPr>
          <p:spPr>
            <a:xfrm flipH="1">
              <a:off x="1295400" y="3783549"/>
              <a:ext cx="1564058" cy="266206"/>
            </a:xfrm>
            <a:prstGeom prst="straightConnector1">
              <a:avLst/>
            </a:prstGeom>
            <a:ln w="12700" cmpd="sng">
              <a:solidFill>
                <a:srgbClr val="00BEFF"/>
              </a:solidFill>
              <a:headEnd type="oval"/>
              <a:tailEnd type="none"/>
            </a:ln>
            <a:effectLst/>
          </p:spPr>
          <p:style>
            <a:lnRef idx="2">
              <a:schemeClr val="accent1"/>
            </a:lnRef>
            <a:fillRef idx="0">
              <a:schemeClr val="accent1"/>
            </a:fillRef>
            <a:effectRef idx="1">
              <a:schemeClr val="accent1"/>
            </a:effectRef>
            <a:fontRef idx="minor">
              <a:schemeClr val="tx1"/>
            </a:fontRef>
          </p:style>
        </p:cxnSp>
        <p:sp>
          <p:nvSpPr>
            <p:cNvPr id="48" name="Rectangle 47"/>
            <p:cNvSpPr/>
            <p:nvPr/>
          </p:nvSpPr>
          <p:spPr>
            <a:xfrm>
              <a:off x="2780022" y="3544948"/>
              <a:ext cx="1410978" cy="238601"/>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94789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repeatCount="indefinite" fill="hold" display="0">
                  <p:stCondLst>
                    <p:cond delay="indefinite"/>
                  </p:stCondLst>
                </p:cTn>
                <p:tgtEl>
                  <p:spTgt spid="12"/>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onitor_Backgrou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903" y="1698463"/>
            <a:ext cx="5827554" cy="4230804"/>
          </a:xfrm>
          <a:prstGeom prst="rect">
            <a:avLst/>
          </a:prstGeom>
        </p:spPr>
      </p:pic>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tretch>
            <a:fillRect/>
          </a:stretch>
        </p:blipFill>
        <p:spPr>
          <a:xfrm>
            <a:off x="1920410" y="1956176"/>
            <a:ext cx="5430324" cy="3139244"/>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7051" y="3264901"/>
            <a:ext cx="5069672" cy="556746"/>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1008" y="4027624"/>
            <a:ext cx="1955945" cy="811799"/>
          </a:xfrm>
          <a:prstGeom prst="rect">
            <a:avLst/>
          </a:prstGeom>
        </p:spPr>
      </p:pic>
      <p:pic>
        <p:nvPicPr>
          <p:cNvPr id="7" name="Glar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42056" y="1735312"/>
            <a:ext cx="5774762" cy="4192477"/>
          </a:xfrm>
          <a:prstGeom prst="rect">
            <a:avLst/>
          </a:prstGeom>
        </p:spPr>
      </p:pic>
      <p:cxnSp>
        <p:nvCxnSpPr>
          <p:cNvPr id="47" name="Straight Arrow Connector 46"/>
          <p:cNvCxnSpPr/>
          <p:nvPr/>
        </p:nvCxnSpPr>
        <p:spPr>
          <a:xfrm>
            <a:off x="3281917" y="3664246"/>
            <a:ext cx="1460205" cy="850605"/>
          </a:xfrm>
          <a:prstGeom prst="straightConnector1">
            <a:avLst/>
          </a:prstGeom>
          <a:ln w="12700" cmpd="sng">
            <a:solidFill>
              <a:srgbClr val="00BEFF"/>
            </a:solidFill>
            <a:headEnd type="oval"/>
            <a:tailEnd type="none"/>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a:off x="0" y="481021"/>
            <a:ext cx="9144000" cy="605175"/>
            <a:chOff x="0" y="481021"/>
            <a:chExt cx="9144000" cy="605175"/>
          </a:xfrm>
        </p:grpSpPr>
        <p:sp>
          <p:nvSpPr>
            <p:cNvPr id="11" name="Rectangle 10"/>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2"/>
            <p:cNvPicPr>
              <a:picLocks noChangeAspect="1" noChangeArrowheads="1"/>
            </p:cNvPicPr>
            <p:nvPr/>
          </p:nvPicPr>
          <p:blipFill>
            <a:blip r:embed="rId9" cstate="print"/>
            <a:srcRect/>
            <a:stretch>
              <a:fillRect/>
            </a:stretch>
          </p:blipFill>
          <p:spPr bwMode="auto">
            <a:xfrm>
              <a:off x="1143000" y="486590"/>
              <a:ext cx="8001000" cy="152399"/>
            </a:xfrm>
            <a:prstGeom prst="rect">
              <a:avLst/>
            </a:prstGeom>
            <a:noFill/>
            <a:ln w="9525">
              <a:noFill/>
              <a:miter lim="800000"/>
              <a:headEnd/>
              <a:tailEnd/>
            </a:ln>
          </p:spPr>
        </p:pic>
      </p:grpSp>
      <p:sp>
        <p:nvSpPr>
          <p:cNvPr id="13" name="Subtitle 2"/>
          <p:cNvSpPr txBox="1">
            <a:spLocks/>
          </p:cNvSpPr>
          <p:nvPr/>
        </p:nvSpPr>
        <p:spPr>
          <a:xfrm>
            <a:off x="282197" y="762000"/>
            <a:ext cx="817715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The Instrument </a:t>
            </a:r>
            <a:r>
              <a:rPr lang="en-US" sz="2500" dirty="0">
                <a:solidFill>
                  <a:srgbClr val="00BEFF"/>
                </a:solidFill>
                <a:latin typeface="Oswald Light"/>
                <a:cs typeface="Oswald Light"/>
              </a:rPr>
              <a:t>Toolbar</a:t>
            </a:r>
            <a:endParaRPr lang="en-US" sz="2500" b="1" dirty="0">
              <a:solidFill>
                <a:srgbClr val="00BEFF"/>
              </a:solidFill>
              <a:latin typeface="Oswald Light"/>
              <a:cs typeface="Oswald Light"/>
            </a:endParaRPr>
          </a:p>
        </p:txBody>
      </p:sp>
    </p:spTree>
    <p:extLst>
      <p:ext uri="{BB962C8B-B14F-4D97-AF65-F5344CB8AC3E}">
        <p14:creationId xmlns:p14="http://schemas.microsoft.com/office/powerpoint/2010/main" val="1300309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onitor_Backgrou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64" y="1698463"/>
            <a:ext cx="5827554" cy="4230804"/>
          </a:xfrm>
          <a:prstGeom prst="rect">
            <a:avLst/>
          </a:prstGeom>
        </p:spPr>
      </p:pic>
      <p:grpSp>
        <p:nvGrpSpPr>
          <p:cNvPr id="27" name="Group 26"/>
          <p:cNvGrpSpPr/>
          <p:nvPr/>
        </p:nvGrpSpPr>
        <p:grpSpPr>
          <a:xfrm>
            <a:off x="0" y="481021"/>
            <a:ext cx="9144000" cy="826201"/>
            <a:chOff x="0" y="481021"/>
            <a:chExt cx="9144000" cy="826201"/>
          </a:xfrm>
        </p:grpSpPr>
        <p:sp>
          <p:nvSpPr>
            <p:cNvPr id="28" name="Rectangle 27"/>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Subtitle 2"/>
            <p:cNvSpPr txBox="1">
              <a:spLocks/>
            </p:cNvSpPr>
            <p:nvPr/>
          </p:nvSpPr>
          <p:spPr>
            <a:xfrm>
              <a:off x="271702" y="789953"/>
              <a:ext cx="4376498" cy="517269"/>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The </a:t>
              </a:r>
              <a:r>
                <a:rPr lang="en-US" sz="2500" dirty="0" smtClean="0">
                  <a:solidFill>
                    <a:srgbClr val="FFFFFF"/>
                  </a:solidFill>
                  <a:latin typeface="Oswald Regular"/>
                  <a:cs typeface="Oswald Regular"/>
                </a:rPr>
                <a:t>Working</a:t>
              </a:r>
              <a:r>
                <a:rPr lang="en-US" sz="2500" dirty="0" smtClean="0">
                  <a:solidFill>
                    <a:srgbClr val="FFFFFF"/>
                  </a:solidFill>
                  <a:latin typeface="Oswald Light"/>
                  <a:cs typeface="Oswald Light"/>
                </a:rPr>
                <a:t> </a:t>
              </a:r>
              <a:r>
                <a:rPr lang="en-US" sz="2500" dirty="0" smtClean="0">
                  <a:solidFill>
                    <a:srgbClr val="00BEFF"/>
                  </a:solidFill>
                  <a:latin typeface="Oswald Light"/>
                  <a:cs typeface="Oswald Light"/>
                </a:rPr>
                <a:t>Coordinate Frame</a:t>
              </a:r>
              <a:endParaRPr lang="en-US" sz="2500" b="1" dirty="0">
                <a:solidFill>
                  <a:srgbClr val="00BEFF"/>
                </a:solidFill>
                <a:latin typeface="Oswald Light"/>
                <a:cs typeface="Oswald Light"/>
              </a:endParaRPr>
            </a:p>
          </p:txBody>
        </p:sp>
        <p:pic>
          <p:nvPicPr>
            <p:cNvPr id="30" name="Picture 2"/>
            <p:cNvPicPr>
              <a:picLocks noChangeAspect="1" noChangeArrowheads="1"/>
            </p:cNvPicPr>
            <p:nvPr/>
          </p:nvPicPr>
          <p:blipFill>
            <a:blip r:embed="rId4" cstate="print"/>
            <a:srcRect/>
            <a:stretch>
              <a:fillRect/>
            </a:stretch>
          </p:blipFill>
          <p:spPr bwMode="auto">
            <a:xfrm>
              <a:off x="1143000" y="486590"/>
              <a:ext cx="8001000" cy="152399"/>
            </a:xfrm>
            <a:prstGeom prst="rect">
              <a:avLst/>
            </a:prstGeom>
            <a:noFill/>
            <a:ln w="9525">
              <a:noFill/>
              <a:miter lim="800000"/>
              <a:headEnd/>
              <a:tailEnd/>
            </a:ln>
          </p:spPr>
        </p:pic>
      </p:grpSp>
      <p:grpSp>
        <p:nvGrpSpPr>
          <p:cNvPr id="16" name="Group 15"/>
          <p:cNvGrpSpPr/>
          <p:nvPr/>
        </p:nvGrpSpPr>
        <p:grpSpPr>
          <a:xfrm>
            <a:off x="252652" y="1948064"/>
            <a:ext cx="5443298" cy="3159049"/>
            <a:chOff x="252652" y="1948064"/>
            <a:chExt cx="5443298" cy="3159049"/>
          </a:xfrm>
        </p:grpSpPr>
        <p:pic>
          <p:nvPicPr>
            <p:cNvPr id="13" name="Picture 12"/>
            <p:cNvPicPr>
              <a:picLocks noChangeAspect="1"/>
            </p:cNvPicPr>
            <p:nvPr/>
          </p:nvPicPr>
          <p:blipFill>
            <a:blip r:embed="rId5"/>
            <a:stretch>
              <a:fillRect/>
            </a:stretch>
          </p:blipFill>
          <p:spPr>
            <a:xfrm>
              <a:off x="252652" y="1948064"/>
              <a:ext cx="5443298" cy="3115819"/>
            </a:xfrm>
            <a:prstGeom prst="rect">
              <a:avLst/>
            </a:prstGeom>
          </p:spPr>
        </p:pic>
        <p:grpSp>
          <p:nvGrpSpPr>
            <p:cNvPr id="3" name="Group 2"/>
            <p:cNvGrpSpPr/>
            <p:nvPr/>
          </p:nvGrpSpPr>
          <p:grpSpPr>
            <a:xfrm>
              <a:off x="930160" y="4232109"/>
              <a:ext cx="2674964" cy="875004"/>
              <a:chOff x="1022451" y="3357917"/>
              <a:chExt cx="2674964" cy="875004"/>
            </a:xfrm>
          </p:grpSpPr>
          <p:cxnSp>
            <p:nvCxnSpPr>
              <p:cNvPr id="69" name="Straight Arrow Connector 68"/>
              <p:cNvCxnSpPr/>
              <p:nvPr/>
            </p:nvCxnSpPr>
            <p:spPr>
              <a:xfrm flipH="1">
                <a:off x="1256427" y="3357917"/>
                <a:ext cx="415586" cy="271762"/>
              </a:xfrm>
              <a:prstGeom prst="straightConnector1">
                <a:avLst/>
              </a:prstGeom>
              <a:ln w="12700" cmpd="sng">
                <a:solidFill>
                  <a:srgbClr val="00BEFF"/>
                </a:solidFill>
                <a:headEnd type="oval"/>
                <a:tailEnd type="none"/>
              </a:ln>
              <a:effectLst/>
            </p:spPr>
            <p:style>
              <a:lnRef idx="2">
                <a:schemeClr val="accent1"/>
              </a:lnRef>
              <a:fillRef idx="0">
                <a:schemeClr val="accent1"/>
              </a:fillRef>
              <a:effectRef idx="1">
                <a:schemeClr val="accent1"/>
              </a:effectRef>
              <a:fontRef idx="minor">
                <a:schemeClr val="tx1"/>
              </a:fontRef>
            </p:style>
          </p:cxnSp>
          <p:sp>
            <p:nvSpPr>
              <p:cNvPr id="70" name="Subtitle 2"/>
              <p:cNvSpPr txBox="1">
                <a:spLocks/>
              </p:cNvSpPr>
              <p:nvPr/>
            </p:nvSpPr>
            <p:spPr>
              <a:xfrm>
                <a:off x="1022451" y="3629679"/>
                <a:ext cx="2674964" cy="603242"/>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600" dirty="0">
                    <a:solidFill>
                      <a:srgbClr val="00BEFF"/>
                    </a:solidFill>
                    <a:latin typeface="Oswald Regular"/>
                    <a:cs typeface="Oswald Regular"/>
                  </a:rPr>
                  <a:t>Active (Working) Frame</a:t>
                </a:r>
              </a:p>
              <a:p>
                <a:pPr algn="l">
                  <a:spcBef>
                    <a:spcPts val="0"/>
                  </a:spcBef>
                </a:pPr>
                <a:r>
                  <a:rPr lang="en-US" sz="1400" dirty="0">
                    <a:solidFill>
                      <a:schemeClr val="tx1">
                        <a:lumMod val="60000"/>
                        <a:lumOff val="40000"/>
                      </a:schemeClr>
                    </a:solidFill>
                    <a:latin typeface="Oswald Light"/>
                    <a:cs typeface="Oswald Light"/>
                  </a:rPr>
                  <a:t>Drawn with solid arrows.</a:t>
                </a:r>
                <a:endParaRPr lang="en-US" sz="1400" dirty="0">
                  <a:solidFill>
                    <a:schemeClr val="tx2">
                      <a:lumMod val="60000"/>
                      <a:lumOff val="40000"/>
                    </a:schemeClr>
                  </a:solidFill>
                  <a:latin typeface="Oswald Light"/>
                  <a:cs typeface="Oswald Light"/>
                </a:endParaRPr>
              </a:p>
            </p:txBody>
          </p:sp>
        </p:grpSp>
      </p:grpSp>
      <p:grpSp>
        <p:nvGrpSpPr>
          <p:cNvPr id="15" name="Group 14"/>
          <p:cNvGrpSpPr/>
          <p:nvPr/>
        </p:nvGrpSpPr>
        <p:grpSpPr>
          <a:xfrm>
            <a:off x="252652" y="1949364"/>
            <a:ext cx="5635426" cy="3157749"/>
            <a:chOff x="271592" y="1948063"/>
            <a:chExt cx="5635426" cy="3157749"/>
          </a:xfrm>
        </p:grpSpPr>
        <p:pic>
          <p:nvPicPr>
            <p:cNvPr id="14" name="Picture 13"/>
            <p:cNvPicPr>
              <a:picLocks noChangeAspect="1"/>
            </p:cNvPicPr>
            <p:nvPr/>
          </p:nvPicPr>
          <p:blipFill>
            <a:blip r:embed="rId6"/>
            <a:stretch>
              <a:fillRect/>
            </a:stretch>
          </p:blipFill>
          <p:spPr>
            <a:xfrm>
              <a:off x="271592" y="1948063"/>
              <a:ext cx="5443298" cy="3115819"/>
            </a:xfrm>
            <a:prstGeom prst="rect">
              <a:avLst/>
            </a:prstGeom>
          </p:spPr>
        </p:pic>
        <p:grpSp>
          <p:nvGrpSpPr>
            <p:cNvPr id="24" name="Group 23"/>
            <p:cNvGrpSpPr/>
            <p:nvPr/>
          </p:nvGrpSpPr>
          <p:grpSpPr>
            <a:xfrm>
              <a:off x="3232054" y="4230808"/>
              <a:ext cx="2674964" cy="875004"/>
              <a:chOff x="1022451" y="3357917"/>
              <a:chExt cx="2674964" cy="875004"/>
            </a:xfrm>
          </p:grpSpPr>
          <p:cxnSp>
            <p:nvCxnSpPr>
              <p:cNvPr id="25" name="Straight Arrow Connector 24"/>
              <p:cNvCxnSpPr/>
              <p:nvPr/>
            </p:nvCxnSpPr>
            <p:spPr>
              <a:xfrm flipH="1">
                <a:off x="1256427" y="3357917"/>
                <a:ext cx="415586" cy="271762"/>
              </a:xfrm>
              <a:prstGeom prst="straightConnector1">
                <a:avLst/>
              </a:prstGeom>
              <a:ln w="12700" cmpd="sng">
                <a:solidFill>
                  <a:srgbClr val="00BEFF"/>
                </a:solidFill>
                <a:headEnd type="oval"/>
                <a:tailEnd type="none"/>
              </a:ln>
              <a:effectLst/>
            </p:spPr>
            <p:style>
              <a:lnRef idx="2">
                <a:schemeClr val="accent1"/>
              </a:lnRef>
              <a:fillRef idx="0">
                <a:schemeClr val="accent1"/>
              </a:fillRef>
              <a:effectRef idx="1">
                <a:schemeClr val="accent1"/>
              </a:effectRef>
              <a:fontRef idx="minor">
                <a:schemeClr val="tx1"/>
              </a:fontRef>
            </p:style>
          </p:cxnSp>
          <p:sp>
            <p:nvSpPr>
              <p:cNvPr id="26" name="Subtitle 2"/>
              <p:cNvSpPr txBox="1">
                <a:spLocks/>
              </p:cNvSpPr>
              <p:nvPr/>
            </p:nvSpPr>
            <p:spPr>
              <a:xfrm>
                <a:off x="1022451" y="3629679"/>
                <a:ext cx="2674964" cy="603242"/>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600" dirty="0">
                    <a:solidFill>
                      <a:srgbClr val="00BEFF"/>
                    </a:solidFill>
                    <a:latin typeface="Oswald Regular"/>
                    <a:cs typeface="Oswald Regular"/>
                  </a:rPr>
                  <a:t>Active (Working) Frame</a:t>
                </a:r>
              </a:p>
              <a:p>
                <a:pPr algn="l">
                  <a:spcBef>
                    <a:spcPts val="0"/>
                  </a:spcBef>
                </a:pPr>
                <a:r>
                  <a:rPr lang="en-US" sz="1400" dirty="0">
                    <a:solidFill>
                      <a:schemeClr val="tx1">
                        <a:lumMod val="60000"/>
                        <a:lumOff val="40000"/>
                      </a:schemeClr>
                    </a:solidFill>
                    <a:latin typeface="Oswald Light"/>
                    <a:cs typeface="Oswald Light"/>
                  </a:rPr>
                  <a:t>Drawn with solid arrows.</a:t>
                </a:r>
                <a:endParaRPr lang="en-US" sz="1400" dirty="0">
                  <a:solidFill>
                    <a:schemeClr val="tx2">
                      <a:lumMod val="60000"/>
                      <a:lumOff val="40000"/>
                    </a:schemeClr>
                  </a:solidFill>
                  <a:latin typeface="Oswald Light"/>
                  <a:cs typeface="Oswald Light"/>
                </a:endParaRPr>
              </a:p>
            </p:txBody>
          </p:sp>
        </p:grpSp>
      </p:grpSp>
      <p:pic>
        <p:nvPicPr>
          <p:cNvPr id="31" name="Picture 30"/>
          <p:cNvPicPr>
            <a:picLocks noChangeAspect="1"/>
          </p:cNvPicPr>
          <p:nvPr/>
        </p:nvPicPr>
        <p:blipFill rotWithShape="1">
          <a:blip r:embed="rId7"/>
          <a:srcRect b="11296"/>
          <a:stretch/>
        </p:blipFill>
        <p:spPr>
          <a:xfrm>
            <a:off x="67081" y="1112489"/>
            <a:ext cx="1774355" cy="5745512"/>
          </a:xfrm>
          <a:prstGeom prst="rect">
            <a:avLst/>
          </a:prstGeom>
        </p:spPr>
      </p:pic>
      <p:sp>
        <p:nvSpPr>
          <p:cNvPr id="32" name="Rectangle 31"/>
          <p:cNvSpPr/>
          <p:nvPr/>
        </p:nvSpPr>
        <p:spPr>
          <a:xfrm>
            <a:off x="252652" y="3409955"/>
            <a:ext cx="1042748" cy="1800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ubtitle 2"/>
          <p:cNvSpPr txBox="1">
            <a:spLocks/>
          </p:cNvSpPr>
          <p:nvPr/>
        </p:nvSpPr>
        <p:spPr>
          <a:xfrm>
            <a:off x="6102153" y="2358500"/>
            <a:ext cx="2508447" cy="220777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171450" indent="-171450" algn="l">
              <a:lnSpc>
                <a:spcPct val="110000"/>
              </a:lnSpc>
              <a:buFont typeface="Arial"/>
              <a:buChar char="•"/>
            </a:pPr>
            <a:r>
              <a:rPr lang="en-US" sz="1400" dirty="0">
                <a:solidFill>
                  <a:schemeClr val="tx1">
                    <a:lumMod val="60000"/>
                    <a:lumOff val="40000"/>
                  </a:schemeClr>
                </a:solidFill>
                <a:latin typeface="Oswald Light"/>
                <a:cs typeface="Oswald Light"/>
              </a:rPr>
              <a:t>Data is shown with respect to </a:t>
            </a:r>
            <a:r>
              <a:rPr lang="en-US" sz="1400" b="1" i="1" dirty="0">
                <a:solidFill>
                  <a:schemeClr val="tx1">
                    <a:lumMod val="60000"/>
                    <a:lumOff val="40000"/>
                  </a:schemeClr>
                </a:solidFill>
                <a:latin typeface="Oswald Light"/>
                <a:cs typeface="Oswald Light"/>
              </a:rPr>
              <a:t>active</a:t>
            </a:r>
            <a:r>
              <a:rPr lang="en-US" sz="1400" dirty="0">
                <a:solidFill>
                  <a:schemeClr val="tx1">
                    <a:lumMod val="60000"/>
                    <a:lumOff val="40000"/>
                  </a:schemeClr>
                </a:solidFill>
                <a:latin typeface="Oswald Light"/>
                <a:cs typeface="Oswald Light"/>
              </a:rPr>
              <a:t> </a:t>
            </a:r>
            <a:r>
              <a:rPr lang="en-US" sz="1400" dirty="0" smtClean="0">
                <a:solidFill>
                  <a:schemeClr val="tx1">
                    <a:lumMod val="60000"/>
                    <a:lumOff val="40000"/>
                  </a:schemeClr>
                </a:solidFill>
                <a:latin typeface="Oswald Light"/>
                <a:cs typeface="Oswald Light"/>
              </a:rPr>
              <a:t>(working) frame.</a:t>
            </a:r>
          </a:p>
          <a:p>
            <a:pPr marL="171450" indent="-171450" algn="l">
              <a:lnSpc>
                <a:spcPct val="110000"/>
              </a:lnSpc>
              <a:buFont typeface="Arial"/>
              <a:buChar char="•"/>
            </a:pPr>
            <a:endParaRPr lang="en-US" sz="1400" dirty="0">
              <a:solidFill>
                <a:schemeClr val="tx1">
                  <a:lumMod val="60000"/>
                  <a:lumOff val="40000"/>
                </a:schemeClr>
              </a:solidFill>
              <a:latin typeface="Oswald Light"/>
              <a:cs typeface="Oswald Light"/>
            </a:endParaRPr>
          </a:p>
          <a:p>
            <a:pPr marL="171450" indent="-171450" algn="l">
              <a:lnSpc>
                <a:spcPct val="110000"/>
              </a:lnSpc>
              <a:buFont typeface="Arial"/>
              <a:buChar char="•"/>
            </a:pPr>
            <a:r>
              <a:rPr lang="en-US" sz="1400" dirty="0" smtClean="0">
                <a:solidFill>
                  <a:schemeClr val="tx1">
                    <a:lumMod val="60000"/>
                    <a:lumOff val="40000"/>
                  </a:schemeClr>
                </a:solidFill>
                <a:latin typeface="Oswald Light"/>
                <a:cs typeface="Oswald Light"/>
              </a:rPr>
              <a:t>Any frame can be set to working at any time.</a:t>
            </a:r>
            <a:endParaRPr lang="en-US" sz="1400" dirty="0">
              <a:solidFill>
                <a:schemeClr val="tx1">
                  <a:lumMod val="60000"/>
                  <a:lumOff val="40000"/>
                </a:schemeClr>
              </a:solidFill>
              <a:latin typeface="Oswald Light"/>
              <a:cs typeface="Oswald Light"/>
            </a:endParaRPr>
          </a:p>
        </p:txBody>
      </p:sp>
      <p:sp>
        <p:nvSpPr>
          <p:cNvPr id="36" name="Rectangle 35"/>
          <p:cNvSpPr/>
          <p:nvPr/>
        </p:nvSpPr>
        <p:spPr>
          <a:xfrm>
            <a:off x="6102153" y="1965029"/>
            <a:ext cx="1976956" cy="394210"/>
          </a:xfrm>
          <a:prstGeom prst="rect">
            <a:avLst/>
          </a:prstGeom>
        </p:spPr>
        <p:txBody>
          <a:bodyPr wrap="square">
            <a:spAutoFit/>
          </a:bodyPr>
          <a:lstStyle/>
          <a:p>
            <a:pPr>
              <a:lnSpc>
                <a:spcPct val="120000"/>
              </a:lnSpc>
            </a:pPr>
            <a:r>
              <a:rPr lang="en-US" dirty="0" smtClean="0">
                <a:solidFill>
                  <a:srgbClr val="00BEFF"/>
                </a:solidFill>
                <a:latin typeface="Oswald Regular"/>
                <a:cs typeface="Oswald Regular"/>
              </a:rPr>
              <a:t>Graphical View:</a:t>
            </a:r>
          </a:p>
        </p:txBody>
      </p:sp>
      <p:pic>
        <p:nvPicPr>
          <p:cNvPr id="37" name="Picture 2" descr="C:\Users\Jeremy\AppData\Local\Temp\SNAGHTML3a5706.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31167" y="3990187"/>
            <a:ext cx="2169908" cy="1596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404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up)">
                                      <p:cBhvr>
                                        <p:cTn id="11" dur="1000"/>
                                        <p:tgtEl>
                                          <p:spTgt spid="31"/>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heel(1)">
                                      <p:cBhvr>
                                        <p:cTn id="1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onitor_Backgrou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903" y="1698463"/>
            <a:ext cx="5827554" cy="4230804"/>
          </a:xfrm>
          <a:prstGeom prst="rect">
            <a:avLst/>
          </a:prstGeom>
        </p:spPr>
      </p:pic>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tretch>
            <a:fillRect/>
          </a:stretch>
        </p:blipFill>
        <p:spPr>
          <a:xfrm>
            <a:off x="1920410" y="1956176"/>
            <a:ext cx="5430324" cy="3139244"/>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0356" y="2077688"/>
            <a:ext cx="3987246" cy="2827023"/>
          </a:xfrm>
          <a:prstGeom prst="rect">
            <a:avLst/>
          </a:prstGeom>
        </p:spPr>
      </p:pic>
      <p:pic>
        <p:nvPicPr>
          <p:cNvPr id="7" name="Glar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2056" y="1735312"/>
            <a:ext cx="5774762" cy="4192477"/>
          </a:xfrm>
          <a:prstGeom prst="rect">
            <a:avLst/>
          </a:prstGeom>
        </p:spPr>
      </p:pic>
      <p:sp>
        <p:nvSpPr>
          <p:cNvPr id="19" name="Subtitle 2"/>
          <p:cNvSpPr txBox="1">
            <a:spLocks/>
          </p:cNvSpPr>
          <p:nvPr/>
        </p:nvSpPr>
        <p:spPr>
          <a:xfrm>
            <a:off x="99982" y="1941680"/>
            <a:ext cx="1475990" cy="978729"/>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20000"/>
              </a:lnSpc>
            </a:pPr>
            <a:r>
              <a:rPr lang="en-US" sz="1600" dirty="0">
                <a:solidFill>
                  <a:srgbClr val="00BEFF"/>
                </a:solidFill>
                <a:latin typeface="Oswald Regular"/>
                <a:cs typeface="Oswald Regular"/>
              </a:rPr>
              <a:t>Manufacturer-defined probes</a:t>
            </a:r>
          </a:p>
        </p:txBody>
      </p:sp>
      <p:cxnSp>
        <p:nvCxnSpPr>
          <p:cNvPr id="20" name="Straight Arrow Connector 19"/>
          <p:cNvCxnSpPr/>
          <p:nvPr/>
        </p:nvCxnSpPr>
        <p:spPr>
          <a:xfrm flipH="1" flipV="1">
            <a:off x="1423951" y="2246301"/>
            <a:ext cx="1241276" cy="156215"/>
          </a:xfrm>
          <a:prstGeom prst="straightConnector1">
            <a:avLst/>
          </a:prstGeom>
          <a:ln w="12700" cmpd="sng">
            <a:solidFill>
              <a:srgbClr val="00BEFF"/>
            </a:solidFill>
            <a:headEnd type="oval"/>
            <a:tailEnd type="none"/>
          </a:ln>
          <a:effectLst/>
        </p:spPr>
        <p:style>
          <a:lnRef idx="2">
            <a:schemeClr val="accent1"/>
          </a:lnRef>
          <a:fillRef idx="0">
            <a:schemeClr val="accent1"/>
          </a:fillRef>
          <a:effectRef idx="1">
            <a:schemeClr val="accent1"/>
          </a:effectRef>
          <a:fontRef idx="minor">
            <a:schemeClr val="tx1"/>
          </a:fontRef>
        </p:style>
      </p:cxnSp>
      <p:sp>
        <p:nvSpPr>
          <p:cNvPr id="21" name="Subtitle 2"/>
          <p:cNvSpPr txBox="1">
            <a:spLocks/>
          </p:cNvSpPr>
          <p:nvPr/>
        </p:nvSpPr>
        <p:spPr>
          <a:xfrm>
            <a:off x="7516818" y="2127301"/>
            <a:ext cx="1450346" cy="683264"/>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20000"/>
              </a:lnSpc>
            </a:pPr>
            <a:r>
              <a:rPr lang="en-US" sz="1600" dirty="0">
                <a:solidFill>
                  <a:srgbClr val="00BEFF"/>
                </a:solidFill>
                <a:latin typeface="Oswald Regular"/>
                <a:cs typeface="Oswald Regular"/>
              </a:rPr>
              <a:t>User-defined probes</a:t>
            </a:r>
          </a:p>
        </p:txBody>
      </p:sp>
      <p:cxnSp>
        <p:nvCxnSpPr>
          <p:cNvPr id="23" name="Straight Arrow Connector 22"/>
          <p:cNvCxnSpPr/>
          <p:nvPr/>
        </p:nvCxnSpPr>
        <p:spPr>
          <a:xfrm flipV="1">
            <a:off x="5107172" y="2267837"/>
            <a:ext cx="2548271" cy="124047"/>
          </a:xfrm>
          <a:prstGeom prst="straightConnector1">
            <a:avLst/>
          </a:prstGeom>
          <a:ln w="12700" cmpd="sng">
            <a:solidFill>
              <a:srgbClr val="00BEFF"/>
            </a:solidFill>
            <a:headEnd type="oval"/>
            <a:tailEnd type="none"/>
          </a:ln>
          <a:effectLst/>
        </p:spPr>
        <p:style>
          <a:lnRef idx="2">
            <a:schemeClr val="accent1"/>
          </a:lnRef>
          <a:fillRef idx="0">
            <a:schemeClr val="accent1"/>
          </a:fillRef>
          <a:effectRef idx="1">
            <a:schemeClr val="accent1"/>
          </a:effectRef>
          <a:fontRef idx="minor">
            <a:schemeClr val="tx1"/>
          </a:fontRef>
        </p:style>
      </p:cxnSp>
      <p:sp>
        <p:nvSpPr>
          <p:cNvPr id="24" name="Subtitle 2"/>
          <p:cNvSpPr txBox="1">
            <a:spLocks/>
          </p:cNvSpPr>
          <p:nvPr/>
        </p:nvSpPr>
        <p:spPr>
          <a:xfrm>
            <a:off x="74122" y="4040730"/>
            <a:ext cx="1475990" cy="978729"/>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20000"/>
              </a:lnSpc>
            </a:pPr>
            <a:r>
              <a:rPr lang="en-US" sz="1600" dirty="0">
                <a:solidFill>
                  <a:srgbClr val="00BEFF"/>
                </a:solidFill>
                <a:latin typeface="Oswald Regular"/>
                <a:cs typeface="Oswald Regular"/>
              </a:rPr>
              <a:t>Defined tooling (targets)</a:t>
            </a:r>
          </a:p>
        </p:txBody>
      </p:sp>
      <p:cxnSp>
        <p:nvCxnSpPr>
          <p:cNvPr id="27" name="Straight Arrow Connector 26"/>
          <p:cNvCxnSpPr/>
          <p:nvPr/>
        </p:nvCxnSpPr>
        <p:spPr>
          <a:xfrm flipH="1">
            <a:off x="1493753" y="3520269"/>
            <a:ext cx="1122596" cy="628267"/>
          </a:xfrm>
          <a:prstGeom prst="straightConnector1">
            <a:avLst/>
          </a:prstGeom>
          <a:ln w="12700" cmpd="sng">
            <a:solidFill>
              <a:srgbClr val="00BEFF"/>
            </a:solidFill>
            <a:headEnd type="oval"/>
            <a:tailEnd type="none"/>
          </a:ln>
          <a:effectLst/>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0" y="481021"/>
            <a:ext cx="9144000" cy="605175"/>
            <a:chOff x="0" y="481021"/>
            <a:chExt cx="9144000" cy="605175"/>
          </a:xfrm>
        </p:grpSpPr>
        <p:sp>
          <p:nvSpPr>
            <p:cNvPr id="15" name="Rectangle 14"/>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2"/>
            <p:cNvPicPr>
              <a:picLocks noChangeAspect="1" noChangeArrowheads="1"/>
            </p:cNvPicPr>
            <p:nvPr/>
          </p:nvPicPr>
          <p:blipFill>
            <a:blip r:embed="rId8" cstate="print"/>
            <a:srcRect/>
            <a:stretch>
              <a:fillRect/>
            </a:stretch>
          </p:blipFill>
          <p:spPr bwMode="auto">
            <a:xfrm>
              <a:off x="1143000" y="486590"/>
              <a:ext cx="8001000" cy="152399"/>
            </a:xfrm>
            <a:prstGeom prst="rect">
              <a:avLst/>
            </a:prstGeom>
            <a:noFill/>
            <a:ln w="9525">
              <a:noFill/>
              <a:miter lim="800000"/>
              <a:headEnd/>
              <a:tailEnd/>
            </a:ln>
          </p:spPr>
        </p:pic>
      </p:grpSp>
      <p:sp>
        <p:nvSpPr>
          <p:cNvPr id="18" name="Subtitle 2"/>
          <p:cNvSpPr txBox="1">
            <a:spLocks/>
          </p:cNvSpPr>
          <p:nvPr/>
        </p:nvSpPr>
        <p:spPr>
          <a:xfrm>
            <a:off x="282197" y="762000"/>
            <a:ext cx="817715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The Instrument </a:t>
            </a:r>
            <a:r>
              <a:rPr lang="en-US" sz="2500" dirty="0">
                <a:solidFill>
                  <a:srgbClr val="00BEFF"/>
                </a:solidFill>
                <a:latin typeface="Oswald Light"/>
                <a:cs typeface="Oswald Light"/>
              </a:rPr>
              <a:t>Toolbar</a:t>
            </a:r>
            <a:endParaRPr lang="en-US" sz="2500" b="1" dirty="0">
              <a:solidFill>
                <a:srgbClr val="00BEFF"/>
              </a:solidFill>
              <a:latin typeface="Oswald Light"/>
              <a:cs typeface="Oswald Light"/>
            </a:endParaRPr>
          </a:p>
        </p:txBody>
      </p:sp>
    </p:spTree>
    <p:extLst>
      <p:ext uri="{BB962C8B-B14F-4D97-AF65-F5344CB8AC3E}">
        <p14:creationId xmlns:p14="http://schemas.microsoft.com/office/powerpoint/2010/main" val="994299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onitor_Backgrou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903" y="1698463"/>
            <a:ext cx="5827554" cy="4230804"/>
          </a:xfrm>
          <a:prstGeom prst="rect">
            <a:avLst/>
          </a:prstGeom>
        </p:spPr>
      </p:pic>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tretch>
            <a:fillRect/>
          </a:stretch>
        </p:blipFill>
        <p:spPr>
          <a:xfrm>
            <a:off x="1920410" y="1956176"/>
            <a:ext cx="5430324" cy="3139244"/>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0356" y="2077687"/>
            <a:ext cx="3987246" cy="2827022"/>
          </a:xfrm>
          <a:prstGeom prst="rect">
            <a:avLst/>
          </a:prstGeom>
        </p:spPr>
      </p:pic>
      <p:pic>
        <p:nvPicPr>
          <p:cNvPr id="7" name="Glar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2056" y="1735312"/>
            <a:ext cx="5774762" cy="4192477"/>
          </a:xfrm>
          <a:prstGeom prst="rect">
            <a:avLst/>
          </a:prstGeom>
        </p:spPr>
      </p:pic>
      <p:grpSp>
        <p:nvGrpSpPr>
          <p:cNvPr id="9" name="Group 8"/>
          <p:cNvGrpSpPr/>
          <p:nvPr/>
        </p:nvGrpSpPr>
        <p:grpSpPr>
          <a:xfrm>
            <a:off x="0" y="481021"/>
            <a:ext cx="9144000" cy="605175"/>
            <a:chOff x="0" y="481021"/>
            <a:chExt cx="9144000" cy="605175"/>
          </a:xfrm>
        </p:grpSpPr>
        <p:sp>
          <p:nvSpPr>
            <p:cNvPr id="10" name="Rectangle 9"/>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8" cstate="print"/>
            <a:srcRect/>
            <a:stretch>
              <a:fillRect/>
            </a:stretch>
          </p:blipFill>
          <p:spPr bwMode="auto">
            <a:xfrm>
              <a:off x="1143000" y="486590"/>
              <a:ext cx="8001000" cy="152399"/>
            </a:xfrm>
            <a:prstGeom prst="rect">
              <a:avLst/>
            </a:prstGeom>
            <a:noFill/>
            <a:ln w="9525">
              <a:noFill/>
              <a:miter lim="800000"/>
              <a:headEnd/>
              <a:tailEnd/>
            </a:ln>
          </p:spPr>
        </p:pic>
      </p:grpSp>
      <p:sp>
        <p:nvSpPr>
          <p:cNvPr id="12" name="Subtitle 2"/>
          <p:cNvSpPr txBox="1">
            <a:spLocks/>
          </p:cNvSpPr>
          <p:nvPr/>
        </p:nvSpPr>
        <p:spPr>
          <a:xfrm>
            <a:off x="282197" y="762000"/>
            <a:ext cx="817715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The Instrument </a:t>
            </a:r>
            <a:r>
              <a:rPr lang="en-US" sz="2500" dirty="0">
                <a:solidFill>
                  <a:srgbClr val="00BEFF"/>
                </a:solidFill>
                <a:latin typeface="Oswald Light"/>
                <a:cs typeface="Oswald Light"/>
              </a:rPr>
              <a:t>Toolbar</a:t>
            </a:r>
            <a:endParaRPr lang="en-US" sz="2500" b="1" dirty="0">
              <a:solidFill>
                <a:srgbClr val="00BEFF"/>
              </a:solidFill>
              <a:latin typeface="Oswald Light"/>
              <a:cs typeface="Oswald Light"/>
            </a:endParaRPr>
          </a:p>
        </p:txBody>
      </p:sp>
      <p:cxnSp>
        <p:nvCxnSpPr>
          <p:cNvPr id="4" name="Elbow Connector 3"/>
          <p:cNvCxnSpPr/>
          <p:nvPr/>
        </p:nvCxnSpPr>
        <p:spPr>
          <a:xfrm>
            <a:off x="3962400" y="2667000"/>
            <a:ext cx="2057400" cy="1066800"/>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41895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onitor_Backgrou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903" y="1698463"/>
            <a:ext cx="5827554" cy="4230804"/>
          </a:xfrm>
          <a:prstGeom prst="rect">
            <a:avLst/>
          </a:prstGeom>
        </p:spPr>
      </p:pic>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tretch>
            <a:fillRect/>
          </a:stretch>
        </p:blipFill>
        <p:spPr>
          <a:xfrm>
            <a:off x="1920410" y="1956176"/>
            <a:ext cx="5430324" cy="3139244"/>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val="0"/>
              </a:ext>
            </a:extLst>
          </a:blip>
          <a:stretch>
            <a:fillRect/>
          </a:stretch>
        </p:blipFill>
        <p:spPr>
          <a:xfrm>
            <a:off x="2560356" y="2077687"/>
            <a:ext cx="3987246" cy="2827022"/>
          </a:xfrm>
          <a:prstGeom prst="rect">
            <a:avLst/>
          </a:prstGeom>
        </p:spPr>
      </p:pic>
      <p:pic>
        <p:nvPicPr>
          <p:cNvPr id="7" name="Glar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42056" y="1735312"/>
            <a:ext cx="5774762" cy="4192477"/>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83096" y="1121932"/>
            <a:ext cx="2177808" cy="4614136"/>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19998" y="2477159"/>
            <a:ext cx="287655" cy="230505"/>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28684" y="2926621"/>
            <a:ext cx="287655" cy="230505"/>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33124" y="1847389"/>
            <a:ext cx="287655" cy="230505"/>
          </a:xfrm>
          <a:prstGeom prst="rect">
            <a:avLst/>
          </a:prstGeom>
        </p:spPr>
      </p:pic>
      <p:grpSp>
        <p:nvGrpSpPr>
          <p:cNvPr id="12" name="Group 11"/>
          <p:cNvGrpSpPr/>
          <p:nvPr/>
        </p:nvGrpSpPr>
        <p:grpSpPr>
          <a:xfrm>
            <a:off x="0" y="481021"/>
            <a:ext cx="9144000" cy="605175"/>
            <a:chOff x="0" y="481021"/>
            <a:chExt cx="9144000" cy="605175"/>
          </a:xfrm>
        </p:grpSpPr>
        <p:sp>
          <p:nvSpPr>
            <p:cNvPr id="13" name="Rectangle 12"/>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2"/>
            <p:cNvPicPr>
              <a:picLocks noChangeAspect="1" noChangeArrowheads="1"/>
            </p:cNvPicPr>
            <p:nvPr/>
          </p:nvPicPr>
          <p:blipFill>
            <a:blip r:embed="rId11" cstate="print"/>
            <a:srcRect/>
            <a:stretch>
              <a:fillRect/>
            </a:stretch>
          </p:blipFill>
          <p:spPr bwMode="auto">
            <a:xfrm>
              <a:off x="1143000" y="486590"/>
              <a:ext cx="8001000" cy="152399"/>
            </a:xfrm>
            <a:prstGeom prst="rect">
              <a:avLst/>
            </a:prstGeom>
            <a:noFill/>
            <a:ln w="9525">
              <a:noFill/>
              <a:miter lim="800000"/>
              <a:headEnd/>
              <a:tailEnd/>
            </a:ln>
          </p:spPr>
        </p:pic>
      </p:grpSp>
      <p:sp>
        <p:nvSpPr>
          <p:cNvPr id="15" name="Subtitle 2"/>
          <p:cNvSpPr txBox="1">
            <a:spLocks/>
          </p:cNvSpPr>
          <p:nvPr/>
        </p:nvSpPr>
        <p:spPr>
          <a:xfrm>
            <a:off x="282197" y="762000"/>
            <a:ext cx="817715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The Instrument </a:t>
            </a:r>
            <a:r>
              <a:rPr lang="en-US" sz="2500" dirty="0">
                <a:solidFill>
                  <a:srgbClr val="00BEFF"/>
                </a:solidFill>
                <a:latin typeface="Oswald Light"/>
                <a:cs typeface="Oswald Light"/>
              </a:rPr>
              <a:t>Toolbar</a:t>
            </a:r>
            <a:endParaRPr lang="en-US" sz="2500" b="1" dirty="0">
              <a:solidFill>
                <a:srgbClr val="00BEFF"/>
              </a:solidFill>
              <a:latin typeface="Oswald Light"/>
              <a:cs typeface="Oswald Light"/>
            </a:endParaRPr>
          </a:p>
        </p:txBody>
      </p:sp>
    </p:spTree>
    <p:extLst>
      <p:ext uri="{BB962C8B-B14F-4D97-AF65-F5344CB8AC3E}">
        <p14:creationId xmlns:p14="http://schemas.microsoft.com/office/powerpoint/2010/main" val="855555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onitor_Backgrou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903" y="1698463"/>
            <a:ext cx="5827554" cy="4230804"/>
          </a:xfrm>
          <a:prstGeom prst="rect">
            <a:avLst/>
          </a:prstGeom>
        </p:spPr>
      </p:pic>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tretch>
            <a:fillRect/>
          </a:stretch>
        </p:blipFill>
        <p:spPr>
          <a:xfrm>
            <a:off x="1920410" y="1956176"/>
            <a:ext cx="5430324" cy="3139244"/>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0357" y="2077687"/>
            <a:ext cx="3987244" cy="2827022"/>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9960" y="3570693"/>
            <a:ext cx="3219545" cy="684085"/>
          </a:xfrm>
          <a:prstGeom prst="rect">
            <a:avLst/>
          </a:prstGeom>
        </p:spPr>
      </p:pic>
      <p:pic>
        <p:nvPicPr>
          <p:cNvPr id="7" name="Glar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42056" y="1735312"/>
            <a:ext cx="5774762" cy="4192477"/>
          </a:xfrm>
          <a:prstGeom prst="rect">
            <a:avLst/>
          </a:prstGeom>
        </p:spPr>
      </p:pic>
      <p:sp>
        <p:nvSpPr>
          <p:cNvPr id="20" name="Subtitle 2"/>
          <p:cNvSpPr txBox="1">
            <a:spLocks/>
          </p:cNvSpPr>
          <p:nvPr/>
        </p:nvSpPr>
        <p:spPr>
          <a:xfrm>
            <a:off x="48862" y="3873137"/>
            <a:ext cx="1372301" cy="683264"/>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20000"/>
              </a:lnSpc>
            </a:pPr>
            <a:r>
              <a:rPr lang="en-US" sz="1600" dirty="0">
                <a:solidFill>
                  <a:srgbClr val="00BEFF"/>
                </a:solidFill>
                <a:latin typeface="Oswald Regular"/>
                <a:cs typeface="Oswald Regular"/>
              </a:rPr>
              <a:t>New tooling definitions…</a:t>
            </a:r>
          </a:p>
        </p:txBody>
      </p:sp>
      <p:cxnSp>
        <p:nvCxnSpPr>
          <p:cNvPr id="21" name="Straight Arrow Connector 20"/>
          <p:cNvCxnSpPr/>
          <p:nvPr/>
        </p:nvCxnSpPr>
        <p:spPr>
          <a:xfrm flipH="1" flipV="1">
            <a:off x="1389322" y="4061194"/>
            <a:ext cx="1227027" cy="33232"/>
          </a:xfrm>
          <a:prstGeom prst="straightConnector1">
            <a:avLst/>
          </a:prstGeom>
          <a:ln w="12700" cmpd="sng">
            <a:solidFill>
              <a:srgbClr val="00BEFF"/>
            </a:solidFill>
            <a:headEnd type="oval"/>
            <a:tailEnd type="none"/>
          </a:ln>
          <a:effectLst/>
        </p:spPr>
        <p:style>
          <a:lnRef idx="2">
            <a:schemeClr val="accent1"/>
          </a:lnRef>
          <a:fillRef idx="0">
            <a:schemeClr val="accent1"/>
          </a:fillRef>
          <a:effectRef idx="1">
            <a:schemeClr val="accent1"/>
          </a:effectRef>
          <a:fontRef idx="minor">
            <a:schemeClr val="tx1"/>
          </a:fontRef>
        </p:style>
      </p:cxnSp>
      <p:sp>
        <p:nvSpPr>
          <p:cNvPr id="23" name="Subtitle 2"/>
          <p:cNvSpPr txBox="1">
            <a:spLocks/>
          </p:cNvSpPr>
          <p:nvPr/>
        </p:nvSpPr>
        <p:spPr>
          <a:xfrm>
            <a:off x="16273" y="5395339"/>
            <a:ext cx="1960554" cy="683264"/>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20000"/>
              </a:lnSpc>
            </a:pPr>
            <a:r>
              <a:rPr lang="en-US" sz="1600" dirty="0">
                <a:solidFill>
                  <a:srgbClr val="00BEFF"/>
                </a:solidFill>
                <a:latin typeface="Oswald Regular"/>
                <a:cs typeface="Oswald Regular"/>
              </a:rPr>
              <a:t>…with custom names</a:t>
            </a:r>
          </a:p>
        </p:txBody>
      </p:sp>
      <p:cxnSp>
        <p:nvCxnSpPr>
          <p:cNvPr id="24" name="Straight Arrow Connector 23"/>
          <p:cNvCxnSpPr/>
          <p:nvPr/>
        </p:nvCxnSpPr>
        <p:spPr>
          <a:xfrm flipH="1">
            <a:off x="1122996" y="4312595"/>
            <a:ext cx="2210478" cy="1094645"/>
          </a:xfrm>
          <a:prstGeom prst="straightConnector1">
            <a:avLst/>
          </a:prstGeom>
          <a:ln w="12700" cmpd="sng">
            <a:solidFill>
              <a:srgbClr val="00BEFF"/>
            </a:solidFill>
            <a:headEnd type="oval"/>
            <a:tailEnd type="none"/>
          </a:ln>
          <a:effectLst/>
        </p:spPr>
        <p:style>
          <a:lnRef idx="2">
            <a:schemeClr val="accent1"/>
          </a:lnRef>
          <a:fillRef idx="0">
            <a:schemeClr val="accent1"/>
          </a:fillRef>
          <a:effectRef idx="1">
            <a:schemeClr val="accent1"/>
          </a:effectRef>
          <a:fontRef idx="minor">
            <a:schemeClr val="tx1"/>
          </a:fontRef>
        </p:style>
      </p:cxnSp>
      <p:grpSp>
        <p:nvGrpSpPr>
          <p:cNvPr id="13" name="Group 12"/>
          <p:cNvGrpSpPr/>
          <p:nvPr/>
        </p:nvGrpSpPr>
        <p:grpSpPr>
          <a:xfrm>
            <a:off x="0" y="481021"/>
            <a:ext cx="9144000" cy="605175"/>
            <a:chOff x="0" y="481021"/>
            <a:chExt cx="9144000" cy="605175"/>
          </a:xfrm>
        </p:grpSpPr>
        <p:sp>
          <p:nvSpPr>
            <p:cNvPr id="14" name="Rectangle 13"/>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2"/>
            <p:cNvPicPr>
              <a:picLocks noChangeAspect="1" noChangeArrowheads="1"/>
            </p:cNvPicPr>
            <p:nvPr/>
          </p:nvPicPr>
          <p:blipFill>
            <a:blip r:embed="rId9" cstate="print"/>
            <a:srcRect/>
            <a:stretch>
              <a:fillRect/>
            </a:stretch>
          </p:blipFill>
          <p:spPr bwMode="auto">
            <a:xfrm>
              <a:off x="1143000" y="486590"/>
              <a:ext cx="8001000" cy="152399"/>
            </a:xfrm>
            <a:prstGeom prst="rect">
              <a:avLst/>
            </a:prstGeom>
            <a:noFill/>
            <a:ln w="9525">
              <a:noFill/>
              <a:miter lim="800000"/>
              <a:headEnd/>
              <a:tailEnd/>
            </a:ln>
          </p:spPr>
        </p:pic>
      </p:grpSp>
      <p:sp>
        <p:nvSpPr>
          <p:cNvPr id="17" name="Subtitle 2"/>
          <p:cNvSpPr txBox="1">
            <a:spLocks/>
          </p:cNvSpPr>
          <p:nvPr/>
        </p:nvSpPr>
        <p:spPr>
          <a:xfrm>
            <a:off x="282197" y="762000"/>
            <a:ext cx="817715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The Instrument </a:t>
            </a:r>
            <a:r>
              <a:rPr lang="en-US" sz="2500" dirty="0">
                <a:solidFill>
                  <a:srgbClr val="00BEFF"/>
                </a:solidFill>
                <a:latin typeface="Oswald Light"/>
                <a:cs typeface="Oswald Light"/>
              </a:rPr>
              <a:t>Toolbar</a:t>
            </a:r>
            <a:endParaRPr lang="en-US" sz="2500" b="1" dirty="0">
              <a:solidFill>
                <a:srgbClr val="00BEFF"/>
              </a:solidFill>
              <a:latin typeface="Oswald Light"/>
              <a:cs typeface="Oswald Light"/>
            </a:endParaRPr>
          </a:p>
        </p:txBody>
      </p:sp>
    </p:spTree>
    <p:extLst>
      <p:ext uri="{BB962C8B-B14F-4D97-AF65-F5344CB8AC3E}">
        <p14:creationId xmlns:p14="http://schemas.microsoft.com/office/powerpoint/2010/main" val="664289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onitor_Backgroun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0903" y="1698463"/>
            <a:ext cx="5827554" cy="4230804"/>
          </a:xfrm>
          <a:prstGeom prst="rect">
            <a:avLst/>
          </a:prstGeom>
        </p:spPr>
      </p:pic>
      <p:pic>
        <p:nvPicPr>
          <p:cNvPr id="16" name="Picture 15"/>
          <p:cNvPicPr>
            <a:picLocks noChangeAspect="1"/>
          </p:cNvPicPr>
          <p:nvPr/>
        </p:nvPicPr>
        <p:blipFill>
          <a:blip r:embed="rId6">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val="0"/>
              </a:ext>
            </a:extLst>
          </a:blip>
          <a:stretch>
            <a:fillRect/>
          </a:stretch>
        </p:blipFill>
        <p:spPr>
          <a:xfrm>
            <a:off x="1920410" y="1956176"/>
            <a:ext cx="5430324" cy="3139244"/>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47051" y="3264902"/>
            <a:ext cx="5069672" cy="556747"/>
          </a:xfrm>
          <a:prstGeom prst="rect">
            <a:avLst/>
          </a:prstGeom>
        </p:spPr>
      </p:pic>
      <p:pic>
        <p:nvPicPr>
          <p:cNvPr id="12" name="BeamStatu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080707" y="3409632"/>
            <a:ext cx="311445" cy="335402"/>
          </a:xfrm>
          <a:prstGeom prst="rect">
            <a:avLst/>
          </a:prstGeom>
        </p:spPr>
      </p:pic>
      <p:pic>
        <p:nvPicPr>
          <p:cNvPr id="7" name="Glar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35682" y="1614347"/>
            <a:ext cx="5774762" cy="4192477"/>
          </a:xfrm>
          <a:prstGeom prst="rect">
            <a:avLst/>
          </a:prstGeom>
        </p:spPr>
      </p:pic>
      <p:grpSp>
        <p:nvGrpSpPr>
          <p:cNvPr id="33" name="Group 32"/>
          <p:cNvGrpSpPr/>
          <p:nvPr/>
        </p:nvGrpSpPr>
        <p:grpSpPr>
          <a:xfrm>
            <a:off x="0" y="481021"/>
            <a:ext cx="9144000" cy="605175"/>
            <a:chOff x="0" y="481021"/>
            <a:chExt cx="9144000" cy="605175"/>
          </a:xfrm>
        </p:grpSpPr>
        <p:sp>
          <p:nvSpPr>
            <p:cNvPr id="34" name="Rectangle 33"/>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7" name="Picture 2"/>
            <p:cNvPicPr>
              <a:picLocks noChangeAspect="1" noChangeArrowheads="1"/>
            </p:cNvPicPr>
            <p:nvPr/>
          </p:nvPicPr>
          <p:blipFill>
            <a:blip r:embed="rId11" cstate="print"/>
            <a:srcRect/>
            <a:stretch>
              <a:fillRect/>
            </a:stretch>
          </p:blipFill>
          <p:spPr bwMode="auto">
            <a:xfrm>
              <a:off x="1143000" y="486590"/>
              <a:ext cx="8001000" cy="152399"/>
            </a:xfrm>
            <a:prstGeom prst="rect">
              <a:avLst/>
            </a:prstGeom>
            <a:noFill/>
            <a:ln w="9525">
              <a:noFill/>
              <a:miter lim="800000"/>
              <a:headEnd/>
              <a:tailEnd/>
            </a:ln>
          </p:spPr>
        </p:pic>
      </p:grpSp>
      <p:sp>
        <p:nvSpPr>
          <p:cNvPr id="22" name="Subtitle 2"/>
          <p:cNvSpPr txBox="1">
            <a:spLocks/>
          </p:cNvSpPr>
          <p:nvPr/>
        </p:nvSpPr>
        <p:spPr>
          <a:xfrm>
            <a:off x="282197" y="762000"/>
            <a:ext cx="817715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The Instrument </a:t>
            </a:r>
            <a:r>
              <a:rPr lang="en-US" sz="2500" dirty="0">
                <a:solidFill>
                  <a:srgbClr val="00BEFF"/>
                </a:solidFill>
                <a:latin typeface="Oswald Light"/>
                <a:cs typeface="Oswald Light"/>
              </a:rPr>
              <a:t>Toolbar</a:t>
            </a:r>
            <a:endParaRPr lang="en-US" sz="2500" b="1" dirty="0">
              <a:solidFill>
                <a:srgbClr val="00BEFF"/>
              </a:solidFill>
              <a:latin typeface="Oswald Light"/>
              <a:cs typeface="Oswald Light"/>
            </a:endParaRPr>
          </a:p>
        </p:txBody>
      </p:sp>
      <p:grpSp>
        <p:nvGrpSpPr>
          <p:cNvPr id="30" name="Group 29"/>
          <p:cNvGrpSpPr/>
          <p:nvPr/>
        </p:nvGrpSpPr>
        <p:grpSpPr>
          <a:xfrm>
            <a:off x="4220664" y="3402012"/>
            <a:ext cx="3044999" cy="1492445"/>
            <a:chOff x="4190184" y="3409632"/>
            <a:chExt cx="3044999" cy="1492445"/>
          </a:xfrm>
        </p:grpSpPr>
        <p:sp>
          <p:nvSpPr>
            <p:cNvPr id="52" name="Subtitle 2"/>
            <p:cNvSpPr txBox="1">
              <a:spLocks/>
            </p:cNvSpPr>
            <p:nvPr/>
          </p:nvSpPr>
          <p:spPr>
            <a:xfrm>
              <a:off x="5651741" y="4218813"/>
              <a:ext cx="1583442" cy="683264"/>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20000"/>
                </a:lnSpc>
              </a:pPr>
              <a:r>
                <a:rPr lang="en-US" sz="1600" dirty="0">
                  <a:solidFill>
                    <a:srgbClr val="00BEFF"/>
                  </a:solidFill>
                  <a:latin typeface="Oswald Regular"/>
                  <a:cs typeface="Oswald Regular"/>
                </a:rPr>
                <a:t>Measurement Profiles</a:t>
              </a:r>
            </a:p>
          </p:txBody>
        </p:sp>
        <p:sp>
          <p:nvSpPr>
            <p:cNvPr id="56" name="Rectangle 55"/>
            <p:cNvSpPr/>
            <p:nvPr/>
          </p:nvSpPr>
          <p:spPr>
            <a:xfrm>
              <a:off x="4190184" y="3409632"/>
              <a:ext cx="951930" cy="41201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Arrow Connector 56"/>
            <p:cNvCxnSpPr/>
            <p:nvPr/>
          </p:nvCxnSpPr>
          <p:spPr>
            <a:xfrm>
              <a:off x="5083279" y="3816128"/>
              <a:ext cx="631721" cy="626966"/>
            </a:xfrm>
            <a:prstGeom prst="straightConnector1">
              <a:avLst/>
            </a:prstGeom>
            <a:ln w="12700" cmpd="sng">
              <a:solidFill>
                <a:srgbClr val="00BEFF"/>
              </a:solidFill>
              <a:headEnd type="oval"/>
              <a:tailEnd type="none"/>
            </a:ln>
            <a:effectLst/>
          </p:spPr>
          <p:style>
            <a:lnRef idx="2">
              <a:schemeClr val="accent1"/>
            </a:lnRef>
            <a:fillRef idx="0">
              <a:schemeClr val="accent1"/>
            </a:fillRef>
            <a:effectRef idx="1">
              <a:schemeClr val="accent1"/>
            </a:effectRef>
            <a:fontRef idx="minor">
              <a:schemeClr val="tx1"/>
            </a:fontRef>
          </p:style>
        </p:cxnSp>
      </p:grpSp>
      <p:pic>
        <p:nvPicPr>
          <p:cNvPr id="9218" name="Picture 2" descr="C:\Users\Jeremy\AppData\Local\Temp\SNAGHTML1cd83b9.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84595" y="3638500"/>
            <a:ext cx="2163615" cy="179224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Jeremy\AppData\Local\Temp\SNAGHTML1cdaa2c.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99147" y="3638501"/>
            <a:ext cx="2177720" cy="179199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762898" y="4667060"/>
            <a:ext cx="1251643" cy="20127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0211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wipe(up)">
                                      <p:cBhvr>
                                        <p:cTn id="12" dur="500"/>
                                        <p:tgtEl>
                                          <p:spTgt spid="9218"/>
                                        </p:tgtEl>
                                      </p:cBhvr>
                                    </p:animEffect>
                                  </p:childTnLst>
                                </p:cTn>
                              </p:par>
                              <p:par>
                                <p:cTn id="13" presetID="22" presetClass="entr" presetSubtype="1" fill="hold" nodeType="withEffect">
                                  <p:stCondLst>
                                    <p:cond delay="0"/>
                                  </p:stCondLst>
                                  <p:childTnLst>
                                    <p:set>
                                      <p:cBhvr>
                                        <p:cTn id="14" dur="1" fill="hold">
                                          <p:stCondLst>
                                            <p:cond delay="0"/>
                                          </p:stCondLst>
                                        </p:cTn>
                                        <p:tgtEl>
                                          <p:spTgt spid="9220"/>
                                        </p:tgtEl>
                                        <p:attrNameLst>
                                          <p:attrName>style.visibility</p:attrName>
                                        </p:attrNameLst>
                                      </p:cBhvr>
                                      <p:to>
                                        <p:strVal val="visible"/>
                                      </p:to>
                                    </p:set>
                                    <p:animEffect transition="in" filter="wipe(up)">
                                      <p:cBhvr>
                                        <p:cTn id="15" dur="500"/>
                                        <p:tgtEl>
                                          <p:spTgt spid="9220"/>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heel(1)">
                                      <p:cBhvr>
                                        <p:cTn id="2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12"/>
                </p:tgtEl>
              </p:cMediaNode>
            </p:video>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481021"/>
            <a:ext cx="9144000" cy="826201"/>
            <a:chOff x="0" y="481021"/>
            <a:chExt cx="9144000" cy="826201"/>
          </a:xfrm>
        </p:grpSpPr>
        <p:sp>
          <p:nvSpPr>
            <p:cNvPr id="17" name="Rectangle 16"/>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Subtitle 2"/>
            <p:cNvSpPr txBox="1">
              <a:spLocks/>
            </p:cNvSpPr>
            <p:nvPr/>
          </p:nvSpPr>
          <p:spPr>
            <a:xfrm>
              <a:off x="271702" y="789953"/>
              <a:ext cx="2887649"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The SA</a:t>
              </a:r>
              <a:r>
                <a:rPr lang="en-US" sz="2500" dirty="0">
                  <a:solidFill>
                    <a:srgbClr val="FFFFFF"/>
                  </a:solidFill>
                  <a:latin typeface="Oswald Light"/>
                  <a:cs typeface="Oswald Light"/>
                </a:rPr>
                <a:t> </a:t>
              </a:r>
              <a:r>
                <a:rPr lang="en-US" sz="2500" dirty="0" smtClean="0">
                  <a:solidFill>
                    <a:srgbClr val="00BEFF"/>
                  </a:solidFill>
                  <a:latin typeface="Oswald Light"/>
                  <a:cs typeface="Oswald Light"/>
                </a:rPr>
                <a:t>Toolkit</a:t>
              </a:r>
              <a:endParaRPr lang="en-US" sz="2500" b="1" dirty="0">
                <a:solidFill>
                  <a:srgbClr val="00BEFF"/>
                </a:solidFill>
                <a:latin typeface="Oswald Light"/>
                <a:cs typeface="Oswald Light"/>
              </a:endParaRPr>
            </a:p>
          </p:txBody>
        </p:sp>
        <p:pic>
          <p:nvPicPr>
            <p:cNvPr id="21" name="Picture 2"/>
            <p:cNvPicPr>
              <a:picLocks noChangeAspect="1" noChangeArrowheads="1"/>
            </p:cNvPicPr>
            <p:nvPr/>
          </p:nvPicPr>
          <p:blipFill>
            <a:blip r:embed="rId3" cstate="print"/>
            <a:srcRect/>
            <a:stretch>
              <a:fillRect/>
            </a:stretch>
          </p:blipFill>
          <p:spPr bwMode="auto">
            <a:xfrm>
              <a:off x="1143000" y="486590"/>
              <a:ext cx="8001000" cy="152399"/>
            </a:xfrm>
            <a:prstGeom prst="rect">
              <a:avLst/>
            </a:prstGeom>
            <a:noFill/>
            <a:ln w="9525">
              <a:noFill/>
              <a:miter lim="800000"/>
              <a:headEnd/>
              <a:tailEnd/>
            </a:ln>
          </p:spPr>
        </p:pic>
      </p:grpSp>
      <p:pic>
        <p:nvPicPr>
          <p:cNvPr id="2" name="Picture 1"/>
          <p:cNvPicPr>
            <a:picLocks noChangeAspect="1"/>
          </p:cNvPicPr>
          <p:nvPr/>
        </p:nvPicPr>
        <p:blipFill>
          <a:blip r:embed="rId4"/>
          <a:stretch>
            <a:fillRect/>
          </a:stretch>
        </p:blipFill>
        <p:spPr>
          <a:xfrm>
            <a:off x="3884163" y="1191935"/>
            <a:ext cx="1164280" cy="4563565"/>
          </a:xfrm>
          <a:prstGeom prst="rect">
            <a:avLst/>
          </a:prstGeom>
        </p:spPr>
      </p:pic>
      <p:grpSp>
        <p:nvGrpSpPr>
          <p:cNvPr id="10" name="Group 9"/>
          <p:cNvGrpSpPr/>
          <p:nvPr/>
        </p:nvGrpSpPr>
        <p:grpSpPr>
          <a:xfrm>
            <a:off x="838200" y="1735904"/>
            <a:ext cx="3018588" cy="4481944"/>
            <a:chOff x="838200" y="1735904"/>
            <a:chExt cx="3018588" cy="4481944"/>
          </a:xfrm>
        </p:grpSpPr>
        <p:grpSp>
          <p:nvGrpSpPr>
            <p:cNvPr id="8" name="Group 7"/>
            <p:cNvGrpSpPr/>
            <p:nvPr/>
          </p:nvGrpSpPr>
          <p:grpSpPr>
            <a:xfrm>
              <a:off x="838200" y="1735904"/>
              <a:ext cx="3018588" cy="967658"/>
              <a:chOff x="838200" y="1735904"/>
              <a:chExt cx="3018588" cy="967658"/>
            </a:xfrm>
          </p:grpSpPr>
          <p:sp>
            <p:nvSpPr>
              <p:cNvPr id="45" name="Subtitle 2"/>
              <p:cNvSpPr txBox="1">
                <a:spLocks/>
              </p:cNvSpPr>
              <p:nvPr/>
            </p:nvSpPr>
            <p:spPr>
              <a:xfrm>
                <a:off x="838200" y="1835632"/>
                <a:ext cx="2438400" cy="867930"/>
              </a:xfrm>
              <a:prstGeom prst="rect">
                <a:avLst/>
              </a:prstGeom>
              <a:ln>
                <a:solidFill>
                  <a:schemeClr val="bg1"/>
                </a:solidFill>
              </a:ln>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400" dirty="0" smtClean="0">
                    <a:solidFill>
                      <a:srgbClr val="00BEFF"/>
                    </a:solidFill>
                    <a:latin typeface="Oswald Regular"/>
                    <a:cs typeface="Oswald Regular"/>
                  </a:rPr>
                  <a:t>Measurement Trapping</a:t>
                </a:r>
                <a:endParaRPr lang="en-US" sz="1400" dirty="0">
                  <a:solidFill>
                    <a:srgbClr val="00BEFF"/>
                  </a:solidFill>
                  <a:latin typeface="Oswald Regular"/>
                  <a:cs typeface="Oswald Regular"/>
                </a:endParaRPr>
              </a:p>
              <a:p>
                <a:pPr>
                  <a:lnSpc>
                    <a:spcPct val="110000"/>
                  </a:lnSpc>
                </a:pPr>
                <a:r>
                  <a:rPr lang="en-US" sz="1400" dirty="0">
                    <a:solidFill>
                      <a:schemeClr val="tx1">
                        <a:lumMod val="60000"/>
                        <a:lumOff val="40000"/>
                      </a:schemeClr>
                    </a:solidFill>
                    <a:latin typeface="Oswald Light"/>
                    <a:cs typeface="Oswald Light"/>
                  </a:rPr>
                  <a:t>Control </a:t>
                </a:r>
                <a:r>
                  <a:rPr lang="en-US" sz="1400" dirty="0" smtClean="0">
                    <a:solidFill>
                      <a:schemeClr val="tx1">
                        <a:lumMod val="60000"/>
                        <a:lumOff val="40000"/>
                      </a:schemeClr>
                    </a:solidFill>
                    <a:latin typeface="Oswald Light"/>
                    <a:cs typeface="Oswald Light"/>
                  </a:rPr>
                  <a:t>over current active Item and order in the list</a:t>
                </a:r>
                <a:endParaRPr lang="en-US" sz="1400" dirty="0">
                  <a:solidFill>
                    <a:schemeClr val="tx1">
                      <a:lumMod val="60000"/>
                      <a:lumOff val="40000"/>
                    </a:schemeClr>
                  </a:solidFill>
                  <a:latin typeface="Oswald Light"/>
                  <a:cs typeface="Oswald Light"/>
                </a:endParaRPr>
              </a:p>
            </p:txBody>
          </p:sp>
          <p:cxnSp>
            <p:nvCxnSpPr>
              <p:cNvPr id="46" name="Elbow Connector 45"/>
              <p:cNvCxnSpPr/>
              <p:nvPr/>
            </p:nvCxnSpPr>
            <p:spPr>
              <a:xfrm rot="10800000" flipV="1">
                <a:off x="2959912" y="1735904"/>
                <a:ext cx="896876" cy="217581"/>
              </a:xfrm>
              <a:prstGeom prst="bentConnector3">
                <a:avLst/>
              </a:prstGeom>
              <a:ln>
                <a:tailEnd type="triangle"/>
              </a:ln>
            </p:spPr>
            <p:style>
              <a:lnRef idx="2">
                <a:schemeClr val="accent5"/>
              </a:lnRef>
              <a:fillRef idx="0">
                <a:schemeClr val="accent5"/>
              </a:fillRef>
              <a:effectRef idx="1">
                <a:schemeClr val="accent5"/>
              </a:effectRef>
              <a:fontRef idx="minor">
                <a:schemeClr val="tx1"/>
              </a:fontRef>
            </p:style>
          </p:cxnSp>
        </p:grpSp>
        <p:pic>
          <p:nvPicPr>
            <p:cNvPr id="9" name="Picture 8"/>
            <p:cNvPicPr>
              <a:picLocks noChangeAspect="1"/>
            </p:cNvPicPr>
            <p:nvPr/>
          </p:nvPicPr>
          <p:blipFill>
            <a:blip r:embed="rId5"/>
            <a:stretch>
              <a:fillRect/>
            </a:stretch>
          </p:blipFill>
          <p:spPr>
            <a:xfrm>
              <a:off x="1076447" y="2703562"/>
              <a:ext cx="1961905" cy="3514286"/>
            </a:xfrm>
            <a:prstGeom prst="rect">
              <a:avLst/>
            </a:prstGeom>
          </p:spPr>
        </p:pic>
      </p:grpSp>
      <p:grpSp>
        <p:nvGrpSpPr>
          <p:cNvPr id="7" name="Group 6"/>
          <p:cNvGrpSpPr/>
          <p:nvPr/>
        </p:nvGrpSpPr>
        <p:grpSpPr>
          <a:xfrm>
            <a:off x="3884163" y="1835632"/>
            <a:ext cx="3229197" cy="1593368"/>
            <a:chOff x="3884163" y="1835632"/>
            <a:chExt cx="3229197" cy="1593368"/>
          </a:xfrm>
        </p:grpSpPr>
        <p:sp>
          <p:nvSpPr>
            <p:cNvPr id="43" name="Subtitle 2"/>
            <p:cNvSpPr txBox="1">
              <a:spLocks/>
            </p:cNvSpPr>
            <p:nvPr/>
          </p:nvSpPr>
          <p:spPr>
            <a:xfrm>
              <a:off x="5101082" y="2224521"/>
              <a:ext cx="2012278" cy="1104918"/>
            </a:xfrm>
            <a:prstGeom prst="rect">
              <a:avLst/>
            </a:prstGeom>
            <a:ln>
              <a:solidFill>
                <a:schemeClr val="bg1"/>
              </a:solidFill>
            </a:ln>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400" dirty="0" smtClean="0">
                  <a:solidFill>
                    <a:srgbClr val="00BEFF"/>
                  </a:solidFill>
                  <a:latin typeface="Oswald Regular"/>
                  <a:cs typeface="Oswald Regular"/>
                </a:rPr>
                <a:t>Inspection List</a:t>
              </a:r>
              <a:endParaRPr lang="en-US" sz="1400" dirty="0">
                <a:solidFill>
                  <a:srgbClr val="00BEFF"/>
                </a:solidFill>
                <a:latin typeface="Oswald Regular"/>
                <a:cs typeface="Oswald Regular"/>
              </a:endParaRPr>
            </a:p>
            <a:p>
              <a:pPr>
                <a:lnSpc>
                  <a:spcPct val="110000"/>
                </a:lnSpc>
              </a:pPr>
              <a:r>
                <a:rPr lang="en-US" sz="1400" dirty="0" smtClean="0">
                  <a:solidFill>
                    <a:schemeClr val="tx1">
                      <a:lumMod val="60000"/>
                      <a:lumOff val="40000"/>
                    </a:schemeClr>
                  </a:solidFill>
                  <a:latin typeface="Oswald Light"/>
                  <a:cs typeface="Oswald Light"/>
                </a:rPr>
                <a:t>Displays each of the measurable items defined in the tree</a:t>
              </a:r>
              <a:endParaRPr lang="en-US" sz="1400" dirty="0">
                <a:solidFill>
                  <a:schemeClr val="tx1">
                    <a:lumMod val="60000"/>
                    <a:lumOff val="40000"/>
                  </a:schemeClr>
                </a:solidFill>
                <a:latin typeface="Oswald Light"/>
                <a:cs typeface="Oswald Light"/>
              </a:endParaRPr>
            </a:p>
          </p:txBody>
        </p:sp>
        <p:sp>
          <p:nvSpPr>
            <p:cNvPr id="5" name="Rectangle 4"/>
            <p:cNvSpPr/>
            <p:nvPr/>
          </p:nvSpPr>
          <p:spPr>
            <a:xfrm>
              <a:off x="3884163" y="1835632"/>
              <a:ext cx="1068837" cy="1593368"/>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878892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481021"/>
            <a:ext cx="9144000" cy="826201"/>
            <a:chOff x="0" y="481021"/>
            <a:chExt cx="9144000" cy="826201"/>
          </a:xfrm>
        </p:grpSpPr>
        <p:sp>
          <p:nvSpPr>
            <p:cNvPr id="17" name="Rectangle 16"/>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Subtitle 2"/>
            <p:cNvSpPr txBox="1">
              <a:spLocks/>
            </p:cNvSpPr>
            <p:nvPr/>
          </p:nvSpPr>
          <p:spPr>
            <a:xfrm>
              <a:off x="271702" y="789953"/>
              <a:ext cx="2887649"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The SA</a:t>
              </a:r>
              <a:r>
                <a:rPr lang="en-US" sz="2500" dirty="0">
                  <a:solidFill>
                    <a:srgbClr val="FFFFFF"/>
                  </a:solidFill>
                  <a:latin typeface="Oswald Light"/>
                  <a:cs typeface="Oswald Light"/>
                </a:rPr>
                <a:t> </a:t>
              </a:r>
              <a:r>
                <a:rPr lang="en-US" sz="2500" dirty="0" smtClean="0">
                  <a:solidFill>
                    <a:srgbClr val="00BEFF"/>
                  </a:solidFill>
                  <a:latin typeface="Oswald Light"/>
                  <a:cs typeface="Oswald Light"/>
                </a:rPr>
                <a:t>Toolkit</a:t>
              </a:r>
              <a:endParaRPr lang="en-US" sz="2500" b="1" dirty="0">
                <a:solidFill>
                  <a:srgbClr val="00BEFF"/>
                </a:solidFill>
                <a:latin typeface="Oswald Light"/>
                <a:cs typeface="Oswald Light"/>
              </a:endParaRPr>
            </a:p>
          </p:txBody>
        </p:sp>
        <p:pic>
          <p:nvPicPr>
            <p:cNvPr id="21" name="Picture 2"/>
            <p:cNvPicPr>
              <a:picLocks noChangeAspect="1" noChangeArrowheads="1"/>
            </p:cNvPicPr>
            <p:nvPr/>
          </p:nvPicPr>
          <p:blipFill>
            <a:blip r:embed="rId3" cstate="print"/>
            <a:srcRect/>
            <a:stretch>
              <a:fillRect/>
            </a:stretch>
          </p:blipFill>
          <p:spPr bwMode="auto">
            <a:xfrm>
              <a:off x="1143000" y="486590"/>
              <a:ext cx="8001000" cy="152399"/>
            </a:xfrm>
            <a:prstGeom prst="rect">
              <a:avLst/>
            </a:prstGeom>
            <a:noFill/>
            <a:ln w="9525">
              <a:noFill/>
              <a:miter lim="800000"/>
              <a:headEnd/>
              <a:tailEnd/>
            </a:ln>
          </p:spPr>
        </p:pic>
      </p:grpSp>
      <p:pic>
        <p:nvPicPr>
          <p:cNvPr id="7" name="Picture 2" descr="C:\Users\Jeremy\AppData\Local\Temp\SNAGHTML1571f9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863977"/>
            <a:ext cx="6156293" cy="3276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080" y="1616154"/>
            <a:ext cx="619556" cy="495646"/>
          </a:xfrm>
          <a:prstGeom prst="rect">
            <a:avLst/>
          </a:prstGeom>
          <a:effectLst>
            <a:outerShdw blurRad="50800" dist="38100" dir="2700000" algn="tl" rotWithShape="0">
              <a:prstClr val="black">
                <a:alpha val="40000"/>
              </a:prstClr>
            </a:outerShdw>
          </a:effectLst>
        </p:spPr>
      </p:pic>
      <p:sp>
        <p:nvSpPr>
          <p:cNvPr id="2" name="TextBox 1"/>
          <p:cNvSpPr txBox="1"/>
          <p:nvPr/>
        </p:nvSpPr>
        <p:spPr>
          <a:xfrm>
            <a:off x="228600" y="2209800"/>
            <a:ext cx="1744517" cy="923330"/>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pPr algn="ctr"/>
            <a:r>
              <a:rPr lang="en-US" i="1" dirty="0" smtClean="0"/>
              <a:t>Demo-</a:t>
            </a:r>
          </a:p>
          <a:p>
            <a:pPr algn="ctr"/>
            <a:r>
              <a:rPr lang="en-US" i="1" dirty="0" smtClean="0"/>
              <a:t>Measurement</a:t>
            </a:r>
          </a:p>
          <a:p>
            <a:pPr algn="ctr"/>
            <a:r>
              <a:rPr lang="en-US" i="1" dirty="0"/>
              <a:t>p</a:t>
            </a:r>
            <a:r>
              <a:rPr lang="en-US" i="1" dirty="0" smtClean="0"/>
              <a:t>rocess in action</a:t>
            </a:r>
            <a:endParaRPr lang="en-US" i="1" dirty="0"/>
          </a:p>
        </p:txBody>
      </p:sp>
    </p:spTree>
    <p:extLst>
      <p:ext uri="{BB962C8B-B14F-4D97-AF65-F5344CB8AC3E}">
        <p14:creationId xmlns:p14="http://schemas.microsoft.com/office/powerpoint/2010/main" val="11240481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fltVal val="0"/>
                                          </p:val>
                                        </p:tav>
                                        <p:tav tm="100000">
                                          <p:val>
                                            <p:strVal val="#ppt_w"/>
                                          </p:val>
                                        </p:tav>
                                      </p:tavLst>
                                    </p:anim>
                                    <p:anim calcmode="lin" valueType="num">
                                      <p:cBhvr>
                                        <p:cTn id="11" dur="500" fill="hold"/>
                                        <p:tgtEl>
                                          <p:spTgt spid="8"/>
                                        </p:tgtEl>
                                        <p:attrNameLst>
                                          <p:attrName>ppt_h</p:attrName>
                                        </p:attrNameLst>
                                      </p:cBhvr>
                                      <p:tavLst>
                                        <p:tav tm="0">
                                          <p:val>
                                            <p:fltVal val="0"/>
                                          </p:val>
                                        </p:tav>
                                        <p:tav tm="100000">
                                          <p:val>
                                            <p:strVal val="#ppt_h"/>
                                          </p:val>
                                        </p:tav>
                                      </p:tavLst>
                                    </p:anim>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5903" y="1279269"/>
            <a:ext cx="1489917" cy="4454276"/>
          </a:xfrm>
          <a:prstGeom prst="rect">
            <a:avLst/>
          </a:prstGeom>
        </p:spPr>
      </p:pic>
      <p:grpSp>
        <p:nvGrpSpPr>
          <p:cNvPr id="16" name="Group 15"/>
          <p:cNvGrpSpPr/>
          <p:nvPr/>
        </p:nvGrpSpPr>
        <p:grpSpPr>
          <a:xfrm>
            <a:off x="0" y="481021"/>
            <a:ext cx="9144000" cy="605175"/>
            <a:chOff x="0" y="481021"/>
            <a:chExt cx="9144000" cy="605175"/>
          </a:xfrm>
        </p:grpSpPr>
        <p:sp>
          <p:nvSpPr>
            <p:cNvPr id="17" name="Rectangle 16"/>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2"/>
            <p:cNvPicPr>
              <a:picLocks noChangeAspect="1" noChangeArrowheads="1"/>
            </p:cNvPicPr>
            <p:nvPr/>
          </p:nvPicPr>
          <p:blipFill>
            <a:blip r:embed="rId4" cstate="print"/>
            <a:srcRect/>
            <a:stretch>
              <a:fillRect/>
            </a:stretch>
          </p:blipFill>
          <p:spPr bwMode="auto">
            <a:xfrm>
              <a:off x="1143000" y="486590"/>
              <a:ext cx="8001000" cy="152399"/>
            </a:xfrm>
            <a:prstGeom prst="rect">
              <a:avLst/>
            </a:prstGeom>
            <a:noFill/>
            <a:ln w="9525">
              <a:noFill/>
              <a:miter lim="800000"/>
              <a:headEnd/>
              <a:tailEnd/>
            </a:ln>
          </p:spPr>
        </p:pic>
      </p:grpSp>
      <p:sp>
        <p:nvSpPr>
          <p:cNvPr id="21" name="Subtitle 2"/>
          <p:cNvSpPr txBox="1">
            <a:spLocks/>
          </p:cNvSpPr>
          <p:nvPr/>
        </p:nvSpPr>
        <p:spPr>
          <a:xfrm>
            <a:off x="282197" y="762000"/>
            <a:ext cx="817715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Analysis </a:t>
            </a:r>
            <a:r>
              <a:rPr lang="en-US" sz="2500" dirty="0" smtClean="0">
                <a:solidFill>
                  <a:srgbClr val="00BEFF"/>
                </a:solidFill>
                <a:latin typeface="Oswald Light"/>
                <a:cs typeface="Oswald Light"/>
              </a:rPr>
              <a:t>Tab</a:t>
            </a:r>
            <a:endParaRPr lang="en-US" sz="2500" b="1" dirty="0">
              <a:solidFill>
                <a:srgbClr val="00BEFF"/>
              </a:solidFill>
              <a:latin typeface="Oswald Light"/>
              <a:cs typeface="Oswald Light"/>
            </a:endParaRPr>
          </a:p>
        </p:txBody>
      </p:sp>
    </p:spTree>
    <p:extLst>
      <p:ext uri="{BB962C8B-B14F-4D97-AF65-F5344CB8AC3E}">
        <p14:creationId xmlns:p14="http://schemas.microsoft.com/office/powerpoint/2010/main" val="3884829621"/>
      </p:ext>
    </p:extLst>
  </p:cSld>
  <p:clrMapOvr>
    <a:masterClrMapping/>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5903" y="1279269"/>
            <a:ext cx="1489917" cy="4454276"/>
          </a:xfrm>
          <a:prstGeom prst="rect">
            <a:avLst/>
          </a:prstGeom>
        </p:spPr>
      </p:pic>
      <p:grpSp>
        <p:nvGrpSpPr>
          <p:cNvPr id="19" name="Group 18"/>
          <p:cNvGrpSpPr/>
          <p:nvPr/>
        </p:nvGrpSpPr>
        <p:grpSpPr>
          <a:xfrm>
            <a:off x="0" y="481021"/>
            <a:ext cx="9144000" cy="605175"/>
            <a:chOff x="0" y="481021"/>
            <a:chExt cx="9144000" cy="605175"/>
          </a:xfrm>
        </p:grpSpPr>
        <p:sp>
          <p:nvSpPr>
            <p:cNvPr id="20" name="Rectangle 19"/>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
            <p:cNvPicPr>
              <a:picLocks noChangeAspect="1" noChangeArrowheads="1"/>
            </p:cNvPicPr>
            <p:nvPr/>
          </p:nvPicPr>
          <p:blipFill>
            <a:blip r:embed="rId4" cstate="print"/>
            <a:srcRect/>
            <a:stretch>
              <a:fillRect/>
            </a:stretch>
          </p:blipFill>
          <p:spPr bwMode="auto">
            <a:xfrm>
              <a:off x="1143000" y="486590"/>
              <a:ext cx="8001000" cy="152399"/>
            </a:xfrm>
            <a:prstGeom prst="rect">
              <a:avLst/>
            </a:prstGeom>
            <a:noFill/>
            <a:ln w="9525">
              <a:noFill/>
              <a:miter lim="800000"/>
              <a:headEnd/>
              <a:tailEnd/>
            </a:ln>
          </p:spPr>
        </p:pic>
      </p:grpSp>
      <p:sp>
        <p:nvSpPr>
          <p:cNvPr id="22" name="Subtitle 2"/>
          <p:cNvSpPr txBox="1">
            <a:spLocks/>
          </p:cNvSpPr>
          <p:nvPr/>
        </p:nvSpPr>
        <p:spPr>
          <a:xfrm>
            <a:off x="282197" y="762000"/>
            <a:ext cx="817715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Analysis </a:t>
            </a:r>
            <a:r>
              <a:rPr lang="en-US" sz="2500" dirty="0" smtClean="0">
                <a:solidFill>
                  <a:srgbClr val="00BEFF"/>
                </a:solidFill>
                <a:latin typeface="Oswald Light"/>
                <a:cs typeface="Oswald Light"/>
              </a:rPr>
              <a:t>Tab</a:t>
            </a:r>
            <a:endParaRPr lang="en-US" sz="2500" b="1" dirty="0">
              <a:solidFill>
                <a:srgbClr val="00BEFF"/>
              </a:solidFill>
              <a:latin typeface="Oswald Light"/>
              <a:cs typeface="Oswald Light"/>
            </a:endParaRP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4200" y="1402280"/>
            <a:ext cx="2709082" cy="930157"/>
          </a:xfrm>
          <a:prstGeom prst="rect">
            <a:avLst/>
          </a:prstGeom>
        </p:spPr>
      </p:pic>
      <p:grpSp>
        <p:nvGrpSpPr>
          <p:cNvPr id="25" name="Group 24"/>
          <p:cNvGrpSpPr/>
          <p:nvPr/>
        </p:nvGrpSpPr>
        <p:grpSpPr>
          <a:xfrm>
            <a:off x="871425" y="1658358"/>
            <a:ext cx="2939735" cy="3312062"/>
            <a:chOff x="964683" y="1556106"/>
            <a:chExt cx="2939735" cy="3312062"/>
          </a:xfrm>
        </p:grpSpPr>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683" y="2284764"/>
              <a:ext cx="1737511" cy="2583404"/>
            </a:xfrm>
            <a:prstGeom prst="rect">
              <a:avLst/>
            </a:prstGeom>
            <a:ln w="19050">
              <a:solidFill>
                <a:srgbClr val="00BEFF"/>
              </a:solidFill>
            </a:ln>
          </p:spPr>
        </p:pic>
        <p:cxnSp>
          <p:nvCxnSpPr>
            <p:cNvPr id="27" name="Elbow Connector 26"/>
            <p:cNvCxnSpPr>
              <a:stCxn id="28" idx="1"/>
              <a:endCxn id="26" idx="0"/>
            </p:cNvCxnSpPr>
            <p:nvPr/>
          </p:nvCxnSpPr>
          <p:spPr>
            <a:xfrm rot="10800000" flipV="1">
              <a:off x="1833439" y="1831314"/>
              <a:ext cx="1508634" cy="453450"/>
            </a:xfrm>
            <a:prstGeom prst="bentConnector2">
              <a:avLst/>
            </a:prstGeom>
            <a:ln>
              <a:headEnd type="triangle"/>
              <a:tailEnd type="triangle"/>
            </a:ln>
          </p:spPr>
          <p:style>
            <a:lnRef idx="2">
              <a:schemeClr val="accent5"/>
            </a:lnRef>
            <a:fillRef idx="0">
              <a:schemeClr val="accent5"/>
            </a:fillRef>
            <a:effectRef idx="1">
              <a:schemeClr val="accent5"/>
            </a:effectRef>
            <a:fontRef idx="minor">
              <a:schemeClr val="tx1"/>
            </a:fontRef>
          </p:style>
        </p:cxnSp>
        <p:sp>
          <p:nvSpPr>
            <p:cNvPr id="28" name="Rectangle 27"/>
            <p:cNvSpPr/>
            <p:nvPr/>
          </p:nvSpPr>
          <p:spPr>
            <a:xfrm>
              <a:off x="3342073" y="1556106"/>
              <a:ext cx="562345" cy="550415"/>
            </a:xfrm>
            <a:prstGeom prst="rect">
              <a:avLst/>
            </a:prstGeom>
            <a:noFill/>
            <a:ln w="28575">
              <a:solidFill>
                <a:srgbClr val="00BE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p:nvPicPr>
        <p:blipFill>
          <a:blip r:embed="rId7"/>
          <a:stretch>
            <a:fillRect/>
          </a:stretch>
        </p:blipFill>
        <p:spPr>
          <a:xfrm>
            <a:off x="2880983" y="2597771"/>
            <a:ext cx="5904598" cy="3139893"/>
          </a:xfrm>
          <a:prstGeom prst="rect">
            <a:avLst/>
          </a:prstGeom>
        </p:spPr>
      </p:pic>
    </p:spTree>
    <p:extLst>
      <p:ext uri="{BB962C8B-B14F-4D97-AF65-F5344CB8AC3E}">
        <p14:creationId xmlns:p14="http://schemas.microsoft.com/office/powerpoint/2010/main" val="16494532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5903" y="1279269"/>
            <a:ext cx="1489917" cy="4454276"/>
          </a:xfrm>
          <a:prstGeom prst="rect">
            <a:avLst/>
          </a:prstGeom>
        </p:spPr>
      </p:pic>
      <p:grpSp>
        <p:nvGrpSpPr>
          <p:cNvPr id="19" name="Group 18"/>
          <p:cNvGrpSpPr/>
          <p:nvPr/>
        </p:nvGrpSpPr>
        <p:grpSpPr>
          <a:xfrm>
            <a:off x="0" y="481021"/>
            <a:ext cx="9144000" cy="605175"/>
            <a:chOff x="0" y="481021"/>
            <a:chExt cx="9144000" cy="605175"/>
          </a:xfrm>
        </p:grpSpPr>
        <p:sp>
          <p:nvSpPr>
            <p:cNvPr id="20" name="Rectangle 19"/>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
            <p:cNvPicPr>
              <a:picLocks noChangeAspect="1" noChangeArrowheads="1"/>
            </p:cNvPicPr>
            <p:nvPr/>
          </p:nvPicPr>
          <p:blipFill>
            <a:blip r:embed="rId4" cstate="print"/>
            <a:srcRect/>
            <a:stretch>
              <a:fillRect/>
            </a:stretch>
          </p:blipFill>
          <p:spPr bwMode="auto">
            <a:xfrm>
              <a:off x="1143000" y="486590"/>
              <a:ext cx="8001000" cy="152399"/>
            </a:xfrm>
            <a:prstGeom prst="rect">
              <a:avLst/>
            </a:prstGeom>
            <a:noFill/>
            <a:ln w="9525">
              <a:noFill/>
              <a:miter lim="800000"/>
              <a:headEnd/>
              <a:tailEnd/>
            </a:ln>
          </p:spPr>
        </p:pic>
      </p:grpSp>
      <p:sp>
        <p:nvSpPr>
          <p:cNvPr id="22" name="Subtitle 2"/>
          <p:cNvSpPr txBox="1">
            <a:spLocks/>
          </p:cNvSpPr>
          <p:nvPr/>
        </p:nvSpPr>
        <p:spPr>
          <a:xfrm>
            <a:off x="282197" y="762000"/>
            <a:ext cx="817715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Analysis </a:t>
            </a:r>
            <a:r>
              <a:rPr lang="en-US" sz="2500" dirty="0" smtClean="0">
                <a:solidFill>
                  <a:srgbClr val="00BEFF"/>
                </a:solidFill>
                <a:latin typeface="Oswald Light"/>
                <a:cs typeface="Oswald Light"/>
              </a:rPr>
              <a:t>Tab</a:t>
            </a:r>
            <a:endParaRPr lang="en-US" sz="2500" b="1" dirty="0">
              <a:solidFill>
                <a:srgbClr val="00BEFF"/>
              </a:solidFill>
              <a:latin typeface="Oswald Light"/>
              <a:cs typeface="Oswald Light"/>
            </a:endParaRP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4200" y="1402280"/>
            <a:ext cx="2709082" cy="930157"/>
          </a:xfrm>
          <a:prstGeom prst="rect">
            <a:avLst/>
          </a:prstGeom>
        </p:spPr>
      </p:pic>
      <p:sp>
        <p:nvSpPr>
          <p:cNvPr id="33" name="Rectangle 32"/>
          <p:cNvSpPr/>
          <p:nvPr/>
        </p:nvSpPr>
        <p:spPr>
          <a:xfrm>
            <a:off x="5128729" y="1658359"/>
            <a:ext cx="562345" cy="550415"/>
          </a:xfrm>
          <a:prstGeom prst="rect">
            <a:avLst/>
          </a:prstGeom>
          <a:noFill/>
          <a:ln w="28575">
            <a:solidFill>
              <a:srgbClr val="00BE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6"/>
          <a:stretch>
            <a:fillRect/>
          </a:stretch>
        </p:blipFill>
        <p:spPr>
          <a:xfrm>
            <a:off x="76390" y="2455212"/>
            <a:ext cx="3785095" cy="3155558"/>
          </a:xfrm>
          <a:prstGeom prst="rect">
            <a:avLst/>
          </a:prstGeom>
        </p:spPr>
      </p:pic>
      <p:cxnSp>
        <p:nvCxnSpPr>
          <p:cNvPr id="32" name="Elbow Connector 31"/>
          <p:cNvCxnSpPr>
            <a:stCxn id="33" idx="3"/>
          </p:cNvCxnSpPr>
          <p:nvPr/>
        </p:nvCxnSpPr>
        <p:spPr>
          <a:xfrm flipH="1">
            <a:off x="3124200" y="1933567"/>
            <a:ext cx="2566874" cy="962033"/>
          </a:xfrm>
          <a:prstGeom prst="bentConnector3">
            <a:avLst>
              <a:gd name="adj1" fmla="val -8906"/>
            </a:avLst>
          </a:prstGeom>
          <a:ln>
            <a:headEnd type="triangle"/>
            <a:tailEnd type="triangle"/>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13181521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2"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right)">
                                      <p:cBhvr>
                                        <p:cTn id="10" dur="500"/>
                                        <p:tgtEl>
                                          <p:spTgt spid="32"/>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right)">
                                      <p:cBhvr>
                                        <p:cTn id="1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onitor_Backgrou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64" y="1698463"/>
            <a:ext cx="5827554" cy="4230804"/>
          </a:xfrm>
          <a:prstGeom prst="rect">
            <a:avLst/>
          </a:prstGeom>
        </p:spPr>
      </p:pic>
      <p:sp>
        <p:nvSpPr>
          <p:cNvPr id="39" name="Subtitle 2"/>
          <p:cNvSpPr txBox="1">
            <a:spLocks/>
          </p:cNvSpPr>
          <p:nvPr/>
        </p:nvSpPr>
        <p:spPr>
          <a:xfrm>
            <a:off x="6102153" y="2358500"/>
            <a:ext cx="2508447" cy="220777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171450" indent="-171450" algn="l">
              <a:lnSpc>
                <a:spcPct val="110000"/>
              </a:lnSpc>
              <a:buFont typeface="Arial"/>
              <a:buChar char="•"/>
            </a:pPr>
            <a:r>
              <a:rPr lang="en-US" sz="1400" dirty="0">
                <a:solidFill>
                  <a:schemeClr val="tx1">
                    <a:lumMod val="60000"/>
                    <a:lumOff val="40000"/>
                  </a:schemeClr>
                </a:solidFill>
                <a:latin typeface="Oswald Light"/>
                <a:cs typeface="Oswald Light"/>
              </a:rPr>
              <a:t>Data is shown with respect to </a:t>
            </a:r>
            <a:r>
              <a:rPr lang="en-US" sz="1400" b="1" i="1" dirty="0">
                <a:solidFill>
                  <a:schemeClr val="tx1">
                    <a:lumMod val="60000"/>
                    <a:lumOff val="40000"/>
                  </a:schemeClr>
                </a:solidFill>
                <a:latin typeface="Oswald Light"/>
                <a:cs typeface="Oswald Light"/>
              </a:rPr>
              <a:t>active</a:t>
            </a:r>
            <a:r>
              <a:rPr lang="en-US" sz="1400" dirty="0">
                <a:solidFill>
                  <a:schemeClr val="tx1">
                    <a:lumMod val="60000"/>
                    <a:lumOff val="40000"/>
                  </a:schemeClr>
                </a:solidFill>
                <a:latin typeface="Oswald Light"/>
                <a:cs typeface="Oswald Light"/>
              </a:rPr>
              <a:t> </a:t>
            </a:r>
            <a:r>
              <a:rPr lang="en-US" sz="1400" dirty="0" smtClean="0">
                <a:solidFill>
                  <a:schemeClr val="tx1">
                    <a:lumMod val="60000"/>
                    <a:lumOff val="40000"/>
                  </a:schemeClr>
                </a:solidFill>
                <a:latin typeface="Oswald Light"/>
                <a:cs typeface="Oswald Light"/>
              </a:rPr>
              <a:t>(working) frame.</a:t>
            </a:r>
          </a:p>
          <a:p>
            <a:pPr marL="171450" indent="-171450" algn="l">
              <a:lnSpc>
                <a:spcPct val="110000"/>
              </a:lnSpc>
              <a:buFont typeface="Arial"/>
              <a:buChar char="•"/>
            </a:pPr>
            <a:endParaRPr lang="en-US" sz="1400" dirty="0">
              <a:solidFill>
                <a:schemeClr val="tx1">
                  <a:lumMod val="60000"/>
                  <a:lumOff val="40000"/>
                </a:schemeClr>
              </a:solidFill>
              <a:latin typeface="Oswald Light"/>
              <a:cs typeface="Oswald Light"/>
            </a:endParaRPr>
          </a:p>
          <a:p>
            <a:pPr marL="171450" indent="-171450" algn="l">
              <a:lnSpc>
                <a:spcPct val="110000"/>
              </a:lnSpc>
              <a:buFont typeface="Arial"/>
              <a:buChar char="•"/>
            </a:pPr>
            <a:r>
              <a:rPr lang="en-US" sz="1400" dirty="0" smtClean="0">
                <a:solidFill>
                  <a:schemeClr val="tx1">
                    <a:lumMod val="60000"/>
                    <a:lumOff val="40000"/>
                  </a:schemeClr>
                </a:solidFill>
                <a:latin typeface="Oswald Light"/>
                <a:cs typeface="Oswald Light"/>
              </a:rPr>
              <a:t>Any frame can be set to working at any time.</a:t>
            </a:r>
            <a:endParaRPr lang="en-US" sz="1400" dirty="0">
              <a:solidFill>
                <a:schemeClr val="tx1">
                  <a:lumMod val="60000"/>
                  <a:lumOff val="40000"/>
                </a:schemeClr>
              </a:solidFill>
              <a:latin typeface="Oswald Light"/>
              <a:cs typeface="Oswald Light"/>
            </a:endParaRPr>
          </a:p>
        </p:txBody>
      </p:sp>
      <p:grpSp>
        <p:nvGrpSpPr>
          <p:cNvPr id="27" name="Group 26"/>
          <p:cNvGrpSpPr/>
          <p:nvPr/>
        </p:nvGrpSpPr>
        <p:grpSpPr>
          <a:xfrm>
            <a:off x="0" y="481021"/>
            <a:ext cx="9144000" cy="826201"/>
            <a:chOff x="0" y="481021"/>
            <a:chExt cx="9144000" cy="826201"/>
          </a:xfrm>
        </p:grpSpPr>
        <p:sp>
          <p:nvSpPr>
            <p:cNvPr id="28" name="Rectangle 27"/>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Subtitle 2"/>
            <p:cNvSpPr txBox="1">
              <a:spLocks/>
            </p:cNvSpPr>
            <p:nvPr/>
          </p:nvSpPr>
          <p:spPr>
            <a:xfrm>
              <a:off x="271702" y="789953"/>
              <a:ext cx="4376498" cy="517269"/>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The </a:t>
              </a:r>
              <a:r>
                <a:rPr lang="en-US" sz="2500" dirty="0" smtClean="0">
                  <a:solidFill>
                    <a:srgbClr val="FFFFFF"/>
                  </a:solidFill>
                  <a:latin typeface="Oswald Regular"/>
                  <a:cs typeface="Oswald Regular"/>
                </a:rPr>
                <a:t>Working</a:t>
              </a:r>
              <a:r>
                <a:rPr lang="en-US" sz="2500" dirty="0" smtClean="0">
                  <a:solidFill>
                    <a:srgbClr val="FFFFFF"/>
                  </a:solidFill>
                  <a:latin typeface="Oswald Light"/>
                  <a:cs typeface="Oswald Light"/>
                </a:rPr>
                <a:t> </a:t>
              </a:r>
              <a:r>
                <a:rPr lang="en-US" sz="2500" dirty="0" smtClean="0">
                  <a:solidFill>
                    <a:srgbClr val="00BEFF"/>
                  </a:solidFill>
                  <a:latin typeface="Oswald Light"/>
                  <a:cs typeface="Oswald Light"/>
                </a:rPr>
                <a:t>Coordinate Frame</a:t>
              </a:r>
              <a:endParaRPr lang="en-US" sz="2500" b="1" dirty="0">
                <a:solidFill>
                  <a:srgbClr val="00BEFF"/>
                </a:solidFill>
                <a:latin typeface="Oswald Light"/>
                <a:cs typeface="Oswald Light"/>
              </a:endParaRPr>
            </a:p>
          </p:txBody>
        </p:sp>
        <p:pic>
          <p:nvPicPr>
            <p:cNvPr id="30" name="Picture 2"/>
            <p:cNvPicPr>
              <a:picLocks noChangeAspect="1" noChangeArrowheads="1"/>
            </p:cNvPicPr>
            <p:nvPr/>
          </p:nvPicPr>
          <p:blipFill>
            <a:blip r:embed="rId4" cstate="print"/>
            <a:srcRect/>
            <a:stretch>
              <a:fillRect/>
            </a:stretch>
          </p:blipFill>
          <p:spPr bwMode="auto">
            <a:xfrm>
              <a:off x="1143000" y="486590"/>
              <a:ext cx="8001000" cy="152399"/>
            </a:xfrm>
            <a:prstGeom prst="rect">
              <a:avLst/>
            </a:prstGeom>
            <a:noFill/>
            <a:ln w="9525">
              <a:noFill/>
              <a:miter lim="800000"/>
              <a:headEnd/>
              <a:tailEnd/>
            </a:ln>
          </p:spPr>
        </p:pic>
      </p:grpSp>
      <p:sp>
        <p:nvSpPr>
          <p:cNvPr id="19" name="Rectangle 18"/>
          <p:cNvSpPr/>
          <p:nvPr/>
        </p:nvSpPr>
        <p:spPr>
          <a:xfrm>
            <a:off x="6102153" y="1965029"/>
            <a:ext cx="1976956" cy="394210"/>
          </a:xfrm>
          <a:prstGeom prst="rect">
            <a:avLst/>
          </a:prstGeom>
        </p:spPr>
        <p:txBody>
          <a:bodyPr wrap="square">
            <a:spAutoFit/>
          </a:bodyPr>
          <a:lstStyle/>
          <a:p>
            <a:pPr>
              <a:lnSpc>
                <a:spcPct val="120000"/>
              </a:lnSpc>
            </a:pPr>
            <a:r>
              <a:rPr lang="en-US" dirty="0" smtClean="0">
                <a:solidFill>
                  <a:srgbClr val="00BEFF"/>
                </a:solidFill>
                <a:latin typeface="Oswald Regular"/>
                <a:cs typeface="Oswald Regular"/>
              </a:rPr>
              <a:t>Graphical View:</a:t>
            </a:r>
          </a:p>
        </p:txBody>
      </p:sp>
      <p:pic>
        <p:nvPicPr>
          <p:cNvPr id="2050" name="Picture 2" descr="C:\Users\Jeremy\AppData\Local\Temp\SNAGHTML3a570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1167" y="3990187"/>
            <a:ext cx="2169908" cy="15967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stretch>
            <a:fillRect/>
          </a:stretch>
        </p:blipFill>
        <p:spPr>
          <a:xfrm>
            <a:off x="685800" y="2183636"/>
            <a:ext cx="2390476" cy="2933333"/>
          </a:xfrm>
          <a:prstGeom prst="rect">
            <a:avLst/>
          </a:prstGeom>
        </p:spPr>
      </p:pic>
      <p:pic>
        <p:nvPicPr>
          <p:cNvPr id="10" name="Picture 9"/>
          <p:cNvPicPr>
            <a:picLocks noChangeAspect="1"/>
          </p:cNvPicPr>
          <p:nvPr/>
        </p:nvPicPr>
        <p:blipFill>
          <a:blip r:embed="rId7"/>
          <a:stretch>
            <a:fillRect/>
          </a:stretch>
        </p:blipFill>
        <p:spPr>
          <a:xfrm>
            <a:off x="1338471" y="2000838"/>
            <a:ext cx="1028571" cy="971429"/>
          </a:xfrm>
          <a:prstGeom prst="rect">
            <a:avLst/>
          </a:prstGeom>
        </p:spPr>
      </p:pic>
      <p:pic>
        <p:nvPicPr>
          <p:cNvPr id="12" name="Picture 11"/>
          <p:cNvPicPr>
            <a:picLocks noChangeAspect="1"/>
          </p:cNvPicPr>
          <p:nvPr/>
        </p:nvPicPr>
        <p:blipFill>
          <a:blip r:embed="rId8"/>
          <a:stretch>
            <a:fillRect/>
          </a:stretch>
        </p:blipFill>
        <p:spPr>
          <a:xfrm>
            <a:off x="2696056" y="2495031"/>
            <a:ext cx="2598662" cy="2010869"/>
          </a:xfrm>
          <a:prstGeom prst="rect">
            <a:avLst/>
          </a:prstGeom>
        </p:spPr>
      </p:pic>
    </p:spTree>
    <p:extLst>
      <p:ext uri="{BB962C8B-B14F-4D97-AF65-F5344CB8AC3E}">
        <p14:creationId xmlns:p14="http://schemas.microsoft.com/office/powerpoint/2010/main" val="536637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5903" y="1279269"/>
            <a:ext cx="1489917" cy="4454276"/>
          </a:xfrm>
          <a:prstGeom prst="rect">
            <a:avLst/>
          </a:prstGeom>
        </p:spPr>
      </p:pic>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7459" y="2154072"/>
            <a:ext cx="2709082" cy="914150"/>
          </a:xfrm>
          <a:prstGeom prst="rect">
            <a:avLst/>
          </a:prstGeom>
        </p:spPr>
      </p:pic>
      <p:grpSp>
        <p:nvGrpSpPr>
          <p:cNvPr id="42" name="Group 41"/>
          <p:cNvGrpSpPr/>
          <p:nvPr/>
        </p:nvGrpSpPr>
        <p:grpSpPr>
          <a:xfrm>
            <a:off x="169864" y="2413357"/>
            <a:ext cx="3734555" cy="3092507"/>
            <a:chOff x="169863" y="1556106"/>
            <a:chExt cx="3734555" cy="3092507"/>
          </a:xfrm>
        </p:grpSpPr>
        <p:grpSp>
          <p:nvGrpSpPr>
            <p:cNvPr id="36" name="Group 35"/>
            <p:cNvGrpSpPr/>
            <p:nvPr/>
          </p:nvGrpSpPr>
          <p:grpSpPr>
            <a:xfrm>
              <a:off x="1182147" y="1556106"/>
              <a:ext cx="2722271" cy="827960"/>
              <a:chOff x="1182147" y="1556106"/>
              <a:chExt cx="2722271" cy="827960"/>
            </a:xfrm>
          </p:grpSpPr>
          <p:cxnSp>
            <p:nvCxnSpPr>
              <p:cNvPr id="6" name="Elbow Connector 5"/>
              <p:cNvCxnSpPr>
                <a:stCxn id="31" idx="1"/>
                <a:endCxn id="40" idx="0"/>
              </p:cNvCxnSpPr>
              <p:nvPr/>
            </p:nvCxnSpPr>
            <p:spPr>
              <a:xfrm rot="10800000" flipV="1">
                <a:off x="1182147" y="1831313"/>
                <a:ext cx="2159927" cy="552753"/>
              </a:xfrm>
              <a:prstGeom prst="bentConnector2">
                <a:avLst/>
              </a:prstGeom>
              <a:ln>
                <a:headEnd type="triangle"/>
                <a:tailEnd type="triangle"/>
              </a:ln>
            </p:spPr>
            <p:style>
              <a:lnRef idx="2">
                <a:schemeClr val="accent5"/>
              </a:lnRef>
              <a:fillRef idx="0">
                <a:schemeClr val="accent5"/>
              </a:fillRef>
              <a:effectRef idx="1">
                <a:schemeClr val="accent5"/>
              </a:effectRef>
              <a:fontRef idx="minor">
                <a:schemeClr val="tx1"/>
              </a:fontRef>
            </p:style>
          </p:cxnSp>
          <p:sp>
            <p:nvSpPr>
              <p:cNvPr id="31" name="Rectangle 30"/>
              <p:cNvSpPr/>
              <p:nvPr/>
            </p:nvSpPr>
            <p:spPr>
              <a:xfrm>
                <a:off x="3342073" y="1556106"/>
                <a:ext cx="562345" cy="550415"/>
              </a:xfrm>
              <a:prstGeom prst="rect">
                <a:avLst/>
              </a:prstGeom>
              <a:noFill/>
              <a:ln w="28575">
                <a:solidFill>
                  <a:srgbClr val="00BE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863" y="2384067"/>
              <a:ext cx="2024565" cy="2264546"/>
            </a:xfrm>
            <a:prstGeom prst="rect">
              <a:avLst/>
            </a:prstGeom>
          </p:spPr>
        </p:pic>
      </p:grpSp>
      <p:grpSp>
        <p:nvGrpSpPr>
          <p:cNvPr id="48" name="Group 47"/>
          <p:cNvGrpSpPr/>
          <p:nvPr/>
        </p:nvGrpSpPr>
        <p:grpSpPr>
          <a:xfrm>
            <a:off x="2948394" y="2416989"/>
            <a:ext cx="1579289" cy="3516339"/>
            <a:chOff x="2946953" y="1556106"/>
            <a:chExt cx="1579289" cy="3516339"/>
          </a:xfrm>
        </p:grpSpPr>
        <p:sp>
          <p:nvSpPr>
            <p:cNvPr id="44" name="Rectangle 43"/>
            <p:cNvSpPr/>
            <p:nvPr/>
          </p:nvSpPr>
          <p:spPr>
            <a:xfrm>
              <a:off x="3963897" y="1556106"/>
              <a:ext cx="562345" cy="550415"/>
            </a:xfrm>
            <a:prstGeom prst="rect">
              <a:avLst/>
            </a:prstGeom>
            <a:noFill/>
            <a:ln w="28575">
              <a:solidFill>
                <a:srgbClr val="00BE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3" name="Picture 4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6953" y="2581854"/>
              <a:ext cx="1384705" cy="2490591"/>
            </a:xfrm>
            <a:prstGeom prst="rect">
              <a:avLst/>
            </a:prstGeom>
          </p:spPr>
        </p:pic>
        <p:cxnSp>
          <p:nvCxnSpPr>
            <p:cNvPr id="46" name="Elbow Connector 45"/>
            <p:cNvCxnSpPr>
              <a:stCxn id="44" idx="2"/>
              <a:endCxn id="43" idx="0"/>
            </p:cNvCxnSpPr>
            <p:nvPr/>
          </p:nvCxnSpPr>
          <p:spPr>
            <a:xfrm rot="5400000">
              <a:off x="3704522" y="2041305"/>
              <a:ext cx="475333" cy="605764"/>
            </a:xfrm>
            <a:prstGeom prst="bentConnector3">
              <a:avLst/>
            </a:prstGeom>
            <a:ln>
              <a:headEnd type="triangle"/>
              <a:tailEnd type="triangle"/>
            </a:ln>
          </p:spPr>
          <p:style>
            <a:lnRef idx="2">
              <a:schemeClr val="accent5"/>
            </a:lnRef>
            <a:fillRef idx="0">
              <a:schemeClr val="accent5"/>
            </a:fillRef>
            <a:effectRef idx="1">
              <a:schemeClr val="accent5"/>
            </a:effectRef>
            <a:fontRef idx="minor">
              <a:schemeClr val="tx1"/>
            </a:fontRef>
          </p:style>
        </p:cxnSp>
      </p:grpSp>
      <p:grpSp>
        <p:nvGrpSpPr>
          <p:cNvPr id="55" name="Group 54"/>
          <p:cNvGrpSpPr/>
          <p:nvPr/>
        </p:nvGrpSpPr>
        <p:grpSpPr>
          <a:xfrm>
            <a:off x="4585722" y="2416989"/>
            <a:ext cx="4333287" cy="3523471"/>
            <a:chOff x="4585721" y="1559738"/>
            <a:chExt cx="4333287" cy="3523471"/>
          </a:xfrm>
        </p:grpSpPr>
        <p:sp>
          <p:nvSpPr>
            <p:cNvPr id="50" name="Rectangle 49"/>
            <p:cNvSpPr/>
            <p:nvPr/>
          </p:nvSpPr>
          <p:spPr>
            <a:xfrm>
              <a:off x="4585721" y="1559738"/>
              <a:ext cx="562345" cy="550415"/>
            </a:xfrm>
            <a:prstGeom prst="rect">
              <a:avLst/>
            </a:prstGeom>
            <a:noFill/>
            <a:ln w="28575">
              <a:solidFill>
                <a:srgbClr val="00BE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9" name="Picture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73271" y="2117285"/>
              <a:ext cx="2845737" cy="2965924"/>
            </a:xfrm>
            <a:prstGeom prst="rect">
              <a:avLst/>
            </a:prstGeom>
          </p:spPr>
        </p:pic>
        <p:cxnSp>
          <p:nvCxnSpPr>
            <p:cNvPr id="52" name="Elbow Connector 51"/>
            <p:cNvCxnSpPr>
              <a:stCxn id="50" idx="2"/>
              <a:endCxn id="49" idx="1"/>
            </p:cNvCxnSpPr>
            <p:nvPr/>
          </p:nvCxnSpPr>
          <p:spPr>
            <a:xfrm rot="16200000" flipH="1">
              <a:off x="4725035" y="2252011"/>
              <a:ext cx="1490094" cy="1206377"/>
            </a:xfrm>
            <a:prstGeom prst="bentConnector2">
              <a:avLst/>
            </a:prstGeom>
            <a:ln>
              <a:headEnd type="triangle"/>
              <a:tailEnd type="triangle"/>
            </a:ln>
          </p:spPr>
          <p:style>
            <a:lnRef idx="2">
              <a:schemeClr val="accent5"/>
            </a:lnRef>
            <a:fillRef idx="0">
              <a:schemeClr val="accent5"/>
            </a:fillRef>
            <a:effectRef idx="1">
              <a:schemeClr val="accent5"/>
            </a:effectRef>
            <a:fontRef idx="minor">
              <a:schemeClr val="tx1"/>
            </a:fontRef>
          </p:style>
        </p:cxnSp>
      </p:grpSp>
      <p:grpSp>
        <p:nvGrpSpPr>
          <p:cNvPr id="19" name="Group 18"/>
          <p:cNvGrpSpPr/>
          <p:nvPr/>
        </p:nvGrpSpPr>
        <p:grpSpPr>
          <a:xfrm>
            <a:off x="0" y="481021"/>
            <a:ext cx="9144000" cy="605175"/>
            <a:chOff x="0" y="481021"/>
            <a:chExt cx="9144000" cy="605175"/>
          </a:xfrm>
        </p:grpSpPr>
        <p:sp>
          <p:nvSpPr>
            <p:cNvPr id="20" name="Rectangle 19"/>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
            <p:cNvPicPr>
              <a:picLocks noChangeAspect="1" noChangeArrowheads="1"/>
            </p:cNvPicPr>
            <p:nvPr/>
          </p:nvPicPr>
          <p:blipFill>
            <a:blip r:embed="rId8" cstate="print"/>
            <a:srcRect/>
            <a:stretch>
              <a:fillRect/>
            </a:stretch>
          </p:blipFill>
          <p:spPr bwMode="auto">
            <a:xfrm>
              <a:off x="1143000" y="486590"/>
              <a:ext cx="8001000" cy="152399"/>
            </a:xfrm>
            <a:prstGeom prst="rect">
              <a:avLst/>
            </a:prstGeom>
            <a:noFill/>
            <a:ln w="9525">
              <a:noFill/>
              <a:miter lim="800000"/>
              <a:headEnd/>
              <a:tailEnd/>
            </a:ln>
          </p:spPr>
        </p:pic>
      </p:grpSp>
      <p:sp>
        <p:nvSpPr>
          <p:cNvPr id="22" name="Subtitle 2"/>
          <p:cNvSpPr txBox="1">
            <a:spLocks/>
          </p:cNvSpPr>
          <p:nvPr/>
        </p:nvSpPr>
        <p:spPr>
          <a:xfrm>
            <a:off x="282197" y="762000"/>
            <a:ext cx="817715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Analysis </a:t>
            </a:r>
            <a:r>
              <a:rPr lang="en-US" sz="2500" dirty="0" smtClean="0">
                <a:solidFill>
                  <a:srgbClr val="00BEFF"/>
                </a:solidFill>
                <a:latin typeface="Oswald Light"/>
                <a:cs typeface="Oswald Light"/>
              </a:rPr>
              <a:t>Tab</a:t>
            </a:r>
            <a:endParaRPr lang="en-US" sz="2500" b="1" dirty="0">
              <a:solidFill>
                <a:srgbClr val="00BEFF"/>
              </a:solidFill>
              <a:latin typeface="Oswald Light"/>
              <a:cs typeface="Oswald Light"/>
            </a:endParaRPr>
          </a:p>
        </p:txBody>
      </p:sp>
      <p:pic>
        <p:nvPicPr>
          <p:cNvPr id="2" name="Picture 1"/>
          <p:cNvPicPr>
            <a:picLocks noChangeAspect="1"/>
          </p:cNvPicPr>
          <p:nvPr/>
        </p:nvPicPr>
        <p:blipFill>
          <a:blip r:embed="rId9"/>
          <a:stretch>
            <a:fillRect/>
          </a:stretch>
        </p:blipFill>
        <p:spPr>
          <a:xfrm>
            <a:off x="583764" y="1395584"/>
            <a:ext cx="2190680" cy="1069358"/>
          </a:xfrm>
          <a:prstGeom prst="rect">
            <a:avLst/>
          </a:prstGeom>
        </p:spPr>
      </p:pic>
    </p:spTree>
    <p:extLst>
      <p:ext uri="{BB962C8B-B14F-4D97-AF65-F5344CB8AC3E}">
        <p14:creationId xmlns:p14="http://schemas.microsoft.com/office/powerpoint/2010/main" val="31190920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500"/>
                                        <p:tgtEl>
                                          <p:spTgt spid="4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wipe(up)">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left)">
                                      <p:cBhvr>
                                        <p:cTn id="2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267200" y="1053542"/>
            <a:ext cx="4742057" cy="3485615"/>
          </a:xfrm>
          <a:prstGeom prst="rect">
            <a:avLst/>
          </a:prstGeom>
        </p:spPr>
      </p:pic>
      <p:pic>
        <p:nvPicPr>
          <p:cNvPr id="6" name="Picture 8" descr="C:\Users\JEREMY~1\AppData\Local\Temp\SNAGHTML30b2c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14530">
            <a:off x="5593545" y="1785336"/>
            <a:ext cx="2789654" cy="3850887"/>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4"/>
          <p:cNvSpPr txBox="1">
            <a:spLocks/>
          </p:cNvSpPr>
          <p:nvPr/>
        </p:nvSpPr>
        <p:spPr>
          <a:xfrm>
            <a:off x="687644" y="1237160"/>
            <a:ext cx="4038600" cy="3810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solidFill>
                  <a:schemeClr val="tx2"/>
                </a:solidFill>
                <a:latin typeface="Arial" panose="020B0604020202020204" pitchFamily="34" charset="0"/>
                <a:cs typeface="Arial" panose="020B0604020202020204" pitchFamily="34" charset="0"/>
              </a:rPr>
              <a:t>SA Reports:</a:t>
            </a:r>
          </a:p>
          <a:p>
            <a:endParaRPr lang="en-US" sz="2100" dirty="0" smtClean="0">
              <a:solidFill>
                <a:schemeClr val="tx2"/>
              </a:solidFill>
              <a:latin typeface="Arial" panose="020B0604020202020204" pitchFamily="34" charset="0"/>
              <a:cs typeface="Arial" panose="020B0604020202020204" pitchFamily="34" charset="0"/>
            </a:endParaRPr>
          </a:p>
          <a:p>
            <a:r>
              <a:rPr lang="en-US" sz="2100" dirty="0" smtClean="0">
                <a:solidFill>
                  <a:schemeClr val="tx2"/>
                </a:solidFill>
                <a:latin typeface="Arial" panose="020B0604020202020204" pitchFamily="34" charset="0"/>
                <a:cs typeface="Arial" panose="020B0604020202020204" pitchFamily="34" charset="0"/>
              </a:rPr>
              <a:t>Quick Reports</a:t>
            </a:r>
          </a:p>
          <a:p>
            <a:r>
              <a:rPr lang="en-US" sz="2000" dirty="0" smtClean="0">
                <a:solidFill>
                  <a:schemeClr val="tx2"/>
                </a:solidFill>
                <a:latin typeface="Arial" panose="020B0604020202020204" pitchFamily="34" charset="0"/>
                <a:cs typeface="Arial" panose="020B0604020202020204" pitchFamily="34" charset="0"/>
              </a:rPr>
              <a:t>Excel Export</a:t>
            </a:r>
            <a:endParaRPr lang="en-US" sz="2400" dirty="0" smtClean="0">
              <a:solidFill>
                <a:schemeClr val="tx2"/>
              </a:solidFill>
              <a:latin typeface="Arial" panose="020B0604020202020204" pitchFamily="34" charset="0"/>
              <a:cs typeface="Arial" panose="020B0604020202020204" pitchFamily="34" charset="0"/>
            </a:endParaRPr>
          </a:p>
          <a:p>
            <a:endParaRPr lang="en-US" sz="2400" dirty="0" smtClean="0">
              <a:solidFill>
                <a:schemeClr val="tx2"/>
              </a:solidFill>
              <a:latin typeface="Arial" panose="020B0604020202020204" pitchFamily="34" charset="0"/>
              <a:cs typeface="Arial" panose="020B0604020202020204" pitchFamily="34" charset="0"/>
            </a:endParaRPr>
          </a:p>
        </p:txBody>
      </p:sp>
      <p:pic>
        <p:nvPicPr>
          <p:cNvPr id="7" name="Picture 6" descr="C:\Users\JEREMY~1\AppData\Local\Temp\SNAGHTML2e088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1202333"/>
            <a:ext cx="3044825" cy="4175897"/>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2"/>
          <p:cNvSpPr txBox="1">
            <a:spLocks/>
          </p:cNvSpPr>
          <p:nvPr/>
        </p:nvSpPr>
        <p:spPr>
          <a:xfrm>
            <a:off x="271702" y="789953"/>
            <a:ext cx="2887649"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The SA</a:t>
            </a:r>
            <a:r>
              <a:rPr lang="en-US" sz="2500" dirty="0">
                <a:solidFill>
                  <a:srgbClr val="FFFFFF"/>
                </a:solidFill>
                <a:latin typeface="Oswald Light"/>
                <a:cs typeface="Oswald Light"/>
              </a:rPr>
              <a:t> </a:t>
            </a:r>
            <a:r>
              <a:rPr lang="en-US" sz="2500" dirty="0" smtClean="0">
                <a:solidFill>
                  <a:srgbClr val="00BEFF"/>
                </a:solidFill>
                <a:latin typeface="Oswald Light"/>
                <a:cs typeface="Oswald Light"/>
              </a:rPr>
              <a:t>Toolkit</a:t>
            </a:r>
            <a:endParaRPr lang="en-US" sz="2500" b="1" dirty="0">
              <a:solidFill>
                <a:srgbClr val="00BEFF"/>
              </a:solidFill>
              <a:latin typeface="Oswald Light"/>
              <a:cs typeface="Oswald Light"/>
            </a:endParaRPr>
          </a:p>
        </p:txBody>
      </p:sp>
      <p:pic>
        <p:nvPicPr>
          <p:cNvPr id="11" name="Picture 2"/>
          <p:cNvPicPr>
            <a:picLocks noChangeAspect="1" noChangeArrowheads="1"/>
          </p:cNvPicPr>
          <p:nvPr/>
        </p:nvPicPr>
        <p:blipFill>
          <a:blip r:embed="rId6" cstate="print"/>
          <a:srcRect/>
          <a:stretch>
            <a:fillRect/>
          </a:stretch>
        </p:blipFill>
        <p:spPr bwMode="auto">
          <a:xfrm>
            <a:off x="1143000" y="486590"/>
            <a:ext cx="8001000" cy="152399"/>
          </a:xfrm>
          <a:prstGeom prst="rect">
            <a:avLst/>
          </a:prstGeom>
          <a:noFill/>
          <a:ln w="9525">
            <a:noFill/>
            <a:miter lim="800000"/>
            <a:headEnd/>
            <a:tailEnd/>
          </a:ln>
        </p:spPr>
      </p:pic>
      <p:grpSp>
        <p:nvGrpSpPr>
          <p:cNvPr id="12" name="Group 11"/>
          <p:cNvGrpSpPr/>
          <p:nvPr/>
        </p:nvGrpSpPr>
        <p:grpSpPr>
          <a:xfrm>
            <a:off x="0" y="481021"/>
            <a:ext cx="9144000" cy="826201"/>
            <a:chOff x="0" y="481021"/>
            <a:chExt cx="9144000" cy="826201"/>
          </a:xfrm>
        </p:grpSpPr>
        <p:sp>
          <p:nvSpPr>
            <p:cNvPr id="13" name="Rectangle 12"/>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ubtitle 2"/>
            <p:cNvSpPr txBox="1">
              <a:spLocks/>
            </p:cNvSpPr>
            <p:nvPr/>
          </p:nvSpPr>
          <p:spPr>
            <a:xfrm>
              <a:off x="271702" y="789953"/>
              <a:ext cx="2887649"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Building a </a:t>
              </a:r>
              <a:r>
                <a:rPr lang="en-US" sz="2500" dirty="0" smtClean="0">
                  <a:solidFill>
                    <a:srgbClr val="00BEFF"/>
                  </a:solidFill>
                  <a:latin typeface="Oswald Light"/>
                  <a:cs typeface="Oswald Regular"/>
                </a:rPr>
                <a:t>Report</a:t>
              </a:r>
              <a:endParaRPr lang="en-US" sz="2500" b="1" dirty="0">
                <a:solidFill>
                  <a:srgbClr val="00BEFF"/>
                </a:solidFill>
                <a:latin typeface="Oswald Light"/>
                <a:cs typeface="Oswald Light"/>
              </a:endParaRPr>
            </a:p>
          </p:txBody>
        </p:sp>
        <p:pic>
          <p:nvPicPr>
            <p:cNvPr id="15" name="Picture 2"/>
            <p:cNvPicPr>
              <a:picLocks noChangeAspect="1" noChangeArrowheads="1"/>
            </p:cNvPicPr>
            <p:nvPr/>
          </p:nvPicPr>
          <p:blipFill>
            <a:blip r:embed="rId6" cstate="print"/>
            <a:srcRect/>
            <a:stretch>
              <a:fillRect/>
            </a:stretch>
          </p:blipFill>
          <p:spPr bwMode="auto">
            <a:xfrm>
              <a:off x="1143000" y="486590"/>
              <a:ext cx="8001000" cy="152399"/>
            </a:xfrm>
            <a:prstGeom prst="rect">
              <a:avLst/>
            </a:prstGeom>
            <a:noFill/>
            <a:ln w="9525">
              <a:noFill/>
              <a:miter lim="800000"/>
              <a:headEnd/>
              <a:tailEnd/>
            </a:ln>
          </p:spPr>
        </p:pic>
      </p:grpSp>
      <p:sp>
        <p:nvSpPr>
          <p:cNvPr id="16" name="Content Placeholder 2"/>
          <p:cNvSpPr txBox="1">
            <a:spLocks/>
          </p:cNvSpPr>
          <p:nvPr/>
        </p:nvSpPr>
        <p:spPr>
          <a:xfrm>
            <a:off x="914400" y="1658073"/>
            <a:ext cx="8946541" cy="419548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Wingdings" panose="05000000000000000000" pitchFamily="2" charset="2"/>
              <a:buChar char="Ø"/>
            </a:pPr>
            <a:r>
              <a:rPr lang="en-US" sz="2000" i="1" dirty="0" smtClean="0"/>
              <a:t>Drag &amp; Drop </a:t>
            </a:r>
          </a:p>
        </p:txBody>
      </p:sp>
      <p:pic>
        <p:nvPicPr>
          <p:cNvPr id="3" name="Picture 2"/>
          <p:cNvPicPr>
            <a:picLocks noChangeAspect="1"/>
          </p:cNvPicPr>
          <p:nvPr/>
        </p:nvPicPr>
        <p:blipFill>
          <a:blip r:embed="rId7"/>
          <a:stretch>
            <a:fillRect/>
          </a:stretch>
        </p:blipFill>
        <p:spPr>
          <a:xfrm>
            <a:off x="0" y="2803276"/>
            <a:ext cx="4115802" cy="3069413"/>
          </a:xfrm>
          <a:prstGeom prst="rect">
            <a:avLst/>
          </a:prstGeom>
        </p:spPr>
      </p:pic>
    </p:spTree>
    <p:extLst>
      <p:ext uri="{BB962C8B-B14F-4D97-AF65-F5344CB8AC3E}">
        <p14:creationId xmlns:p14="http://schemas.microsoft.com/office/powerpoint/2010/main" val="543641216"/>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2198" b="3296"/>
          <a:stretch/>
        </p:blipFill>
        <p:spPr>
          <a:xfrm>
            <a:off x="2590800" y="1236447"/>
            <a:ext cx="6248400" cy="4428811"/>
          </a:xfrm>
          <a:prstGeom prst="rect">
            <a:avLst/>
          </a:prstGeom>
        </p:spPr>
      </p:pic>
      <p:grpSp>
        <p:nvGrpSpPr>
          <p:cNvPr id="5" name="Group 4"/>
          <p:cNvGrpSpPr/>
          <p:nvPr/>
        </p:nvGrpSpPr>
        <p:grpSpPr>
          <a:xfrm>
            <a:off x="0" y="481021"/>
            <a:ext cx="9144000" cy="605175"/>
            <a:chOff x="0" y="481021"/>
            <a:chExt cx="9144000" cy="605175"/>
          </a:xfrm>
        </p:grpSpPr>
        <p:sp>
          <p:nvSpPr>
            <p:cNvPr id="6" name="Rectangle 5"/>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2"/>
            <p:cNvPicPr>
              <a:picLocks noChangeAspect="1" noChangeArrowheads="1"/>
            </p:cNvPicPr>
            <p:nvPr/>
          </p:nvPicPr>
          <p:blipFill>
            <a:blip r:embed="rId3" cstate="print"/>
            <a:srcRect/>
            <a:stretch>
              <a:fillRect/>
            </a:stretch>
          </p:blipFill>
          <p:spPr bwMode="auto">
            <a:xfrm>
              <a:off x="1143000" y="486590"/>
              <a:ext cx="8001000" cy="152399"/>
            </a:xfrm>
            <a:prstGeom prst="rect">
              <a:avLst/>
            </a:prstGeom>
            <a:noFill/>
            <a:ln w="9525">
              <a:noFill/>
              <a:miter lim="800000"/>
              <a:headEnd/>
              <a:tailEnd/>
            </a:ln>
          </p:spPr>
        </p:pic>
      </p:grpSp>
      <p:sp>
        <p:nvSpPr>
          <p:cNvPr id="9" name="Subtitle 2"/>
          <p:cNvSpPr txBox="1">
            <a:spLocks/>
          </p:cNvSpPr>
          <p:nvPr/>
        </p:nvSpPr>
        <p:spPr>
          <a:xfrm>
            <a:off x="271702" y="789953"/>
            <a:ext cx="2887649"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Building a </a:t>
            </a:r>
            <a:r>
              <a:rPr lang="en-US" sz="2500" dirty="0" smtClean="0">
                <a:solidFill>
                  <a:srgbClr val="00BEFF"/>
                </a:solidFill>
                <a:latin typeface="Oswald Light"/>
                <a:cs typeface="Oswald Regular"/>
              </a:rPr>
              <a:t>Report</a:t>
            </a:r>
            <a:endParaRPr lang="en-US" sz="2500" b="1" dirty="0">
              <a:solidFill>
                <a:srgbClr val="00BEFF"/>
              </a:solidFill>
              <a:latin typeface="Oswald Light"/>
              <a:cs typeface="Oswald Light"/>
            </a:endParaRPr>
          </a:p>
        </p:txBody>
      </p:sp>
      <p:sp>
        <p:nvSpPr>
          <p:cNvPr id="8" name="Content Placeholder 2"/>
          <p:cNvSpPr txBox="1">
            <a:spLocks/>
          </p:cNvSpPr>
          <p:nvPr/>
        </p:nvSpPr>
        <p:spPr>
          <a:xfrm>
            <a:off x="98729" y="2362201"/>
            <a:ext cx="8946541" cy="24384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Wingdings" panose="05000000000000000000" pitchFamily="2" charset="2"/>
              <a:buChar char="Ø"/>
            </a:pPr>
            <a:r>
              <a:rPr lang="en-US" sz="2000" i="1" dirty="0" smtClean="0"/>
              <a:t>Image Capture</a:t>
            </a:r>
          </a:p>
          <a:p>
            <a:pPr marL="342900" indent="-342900" algn="l">
              <a:buFont typeface="Wingdings" panose="05000000000000000000" pitchFamily="2" charset="2"/>
              <a:buChar char="Ø"/>
            </a:pPr>
            <a:endParaRPr lang="en-US" sz="2000" i="1" dirty="0" smtClean="0"/>
          </a:p>
          <a:p>
            <a:pPr marL="342900" indent="-342900" algn="l">
              <a:buFont typeface="Wingdings" panose="05000000000000000000" pitchFamily="2" charset="2"/>
              <a:buChar char="Ø"/>
            </a:pPr>
            <a:r>
              <a:rPr lang="en-US" sz="2000" i="1" dirty="0" smtClean="0"/>
              <a:t>Table Construction</a:t>
            </a:r>
          </a:p>
          <a:p>
            <a:pPr algn="l"/>
            <a:r>
              <a:rPr lang="en-US" sz="2000" i="1" dirty="0" smtClean="0"/>
              <a:t> </a:t>
            </a:r>
            <a:endParaRPr lang="en-US" sz="1600" i="1" dirty="0" smtClean="0"/>
          </a:p>
          <a:p>
            <a:pPr marL="342900" indent="-342900" algn="l">
              <a:buFont typeface="Wingdings" panose="05000000000000000000" pitchFamily="2" charset="2"/>
              <a:buChar char="Ø"/>
            </a:pPr>
            <a:r>
              <a:rPr lang="en-US" sz="2000" i="1" dirty="0" smtClean="0"/>
              <a:t>Report Generation</a:t>
            </a:r>
          </a:p>
        </p:txBody>
      </p:sp>
    </p:spTree>
    <p:extLst>
      <p:ext uri="{BB962C8B-B14F-4D97-AF65-F5344CB8AC3E}">
        <p14:creationId xmlns:p14="http://schemas.microsoft.com/office/powerpoint/2010/main" val="7014341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Jeremy\AppData\Local\Temp\SNAGHTML1dacf4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204773"/>
            <a:ext cx="3351212" cy="4510227"/>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552680" y="2742941"/>
            <a:ext cx="4419600" cy="2972059"/>
          </a:xfrm>
          <a:prstGeom prst="rect">
            <a:avLst/>
          </a:prstGeom>
          <a:solidFill>
            <a:schemeClr val="tx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7"/>
          <p:cNvSpPr txBox="1">
            <a:spLocks/>
          </p:cNvSpPr>
          <p:nvPr/>
        </p:nvSpPr>
        <p:spPr>
          <a:xfrm>
            <a:off x="609600" y="1187192"/>
            <a:ext cx="4040188" cy="32927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200" dirty="0" smtClean="0">
                <a:solidFill>
                  <a:schemeClr val="tx2"/>
                </a:solidFill>
                <a:latin typeface="Arial" panose="020B0604020202020204" pitchFamily="34" charset="0"/>
                <a:cs typeface="Arial" panose="020B0604020202020204" pitchFamily="34" charset="0"/>
              </a:rPr>
              <a:t>Users Options:</a:t>
            </a:r>
          </a:p>
        </p:txBody>
      </p:sp>
      <p:pic>
        <p:nvPicPr>
          <p:cNvPr id="8" name="Picture 7"/>
          <p:cNvPicPr>
            <a:picLocks noChangeAspect="1"/>
          </p:cNvPicPr>
          <p:nvPr/>
        </p:nvPicPr>
        <p:blipFill>
          <a:blip r:embed="rId4"/>
          <a:stretch>
            <a:fillRect/>
          </a:stretch>
        </p:blipFill>
        <p:spPr>
          <a:xfrm>
            <a:off x="605401" y="2800607"/>
            <a:ext cx="4330636" cy="2878224"/>
          </a:xfrm>
          <a:prstGeom prst="rect">
            <a:avLst/>
          </a:prstGeom>
        </p:spPr>
      </p:pic>
      <p:pic>
        <p:nvPicPr>
          <p:cNvPr id="6" name="Picture 5"/>
          <p:cNvPicPr>
            <a:picLocks noChangeAspect="1"/>
          </p:cNvPicPr>
          <p:nvPr/>
        </p:nvPicPr>
        <p:blipFill>
          <a:blip r:embed="rId5"/>
          <a:stretch>
            <a:fillRect/>
          </a:stretch>
        </p:blipFill>
        <p:spPr>
          <a:xfrm>
            <a:off x="605400" y="2792369"/>
            <a:ext cx="4330637" cy="2878224"/>
          </a:xfrm>
          <a:prstGeom prst="rect">
            <a:avLst/>
          </a:prstGeom>
        </p:spPr>
      </p:pic>
      <p:sp>
        <p:nvSpPr>
          <p:cNvPr id="9" name="Rectangle 8"/>
          <p:cNvSpPr/>
          <p:nvPr/>
        </p:nvSpPr>
        <p:spPr>
          <a:xfrm>
            <a:off x="5598844" y="2913026"/>
            <a:ext cx="1235014" cy="310286"/>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883286" y="4394886"/>
            <a:ext cx="1678864" cy="746132"/>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btitle 2"/>
          <p:cNvSpPr txBox="1">
            <a:spLocks/>
          </p:cNvSpPr>
          <p:nvPr/>
        </p:nvSpPr>
        <p:spPr>
          <a:xfrm>
            <a:off x="271702" y="789953"/>
            <a:ext cx="2887649"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Building a </a:t>
            </a:r>
            <a:r>
              <a:rPr lang="en-US" sz="2500" dirty="0" smtClean="0">
                <a:solidFill>
                  <a:srgbClr val="00BEFF"/>
                </a:solidFill>
                <a:latin typeface="Oswald Light"/>
                <a:cs typeface="Oswald Regular"/>
              </a:rPr>
              <a:t>Report</a:t>
            </a:r>
            <a:endParaRPr lang="en-US" sz="2500" b="1" dirty="0">
              <a:solidFill>
                <a:srgbClr val="00BEFF"/>
              </a:solidFill>
              <a:latin typeface="Oswald Light"/>
              <a:cs typeface="Oswald Light"/>
            </a:endParaRPr>
          </a:p>
        </p:txBody>
      </p:sp>
      <p:pic>
        <p:nvPicPr>
          <p:cNvPr id="15" name="Picture 2"/>
          <p:cNvPicPr>
            <a:picLocks noChangeAspect="1" noChangeArrowheads="1"/>
          </p:cNvPicPr>
          <p:nvPr/>
        </p:nvPicPr>
        <p:blipFill>
          <a:blip r:embed="rId6" cstate="print"/>
          <a:srcRect/>
          <a:stretch>
            <a:fillRect/>
          </a:stretch>
        </p:blipFill>
        <p:spPr bwMode="auto">
          <a:xfrm>
            <a:off x="1143000" y="486590"/>
            <a:ext cx="8001000" cy="152399"/>
          </a:xfrm>
          <a:prstGeom prst="rect">
            <a:avLst/>
          </a:prstGeom>
          <a:noFill/>
          <a:ln w="9525">
            <a:noFill/>
            <a:miter lim="800000"/>
            <a:headEnd/>
            <a:tailEnd/>
          </a:ln>
        </p:spPr>
      </p:pic>
      <p:grpSp>
        <p:nvGrpSpPr>
          <p:cNvPr id="16" name="Group 15"/>
          <p:cNvGrpSpPr/>
          <p:nvPr/>
        </p:nvGrpSpPr>
        <p:grpSpPr>
          <a:xfrm>
            <a:off x="0" y="481021"/>
            <a:ext cx="9144000" cy="826201"/>
            <a:chOff x="0" y="481021"/>
            <a:chExt cx="9144000" cy="826201"/>
          </a:xfrm>
        </p:grpSpPr>
        <p:sp>
          <p:nvSpPr>
            <p:cNvPr id="17" name="Rectangle 16"/>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Subtitle 2"/>
            <p:cNvSpPr txBox="1">
              <a:spLocks/>
            </p:cNvSpPr>
            <p:nvPr/>
          </p:nvSpPr>
          <p:spPr>
            <a:xfrm>
              <a:off x="271702" y="789953"/>
              <a:ext cx="2887649"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Building a </a:t>
              </a:r>
              <a:r>
                <a:rPr lang="en-US" sz="2500" dirty="0" smtClean="0">
                  <a:solidFill>
                    <a:srgbClr val="00BEFF"/>
                  </a:solidFill>
                  <a:latin typeface="Oswald Light"/>
                  <a:cs typeface="Oswald Regular"/>
                </a:rPr>
                <a:t>Report</a:t>
              </a:r>
              <a:endParaRPr lang="en-US" sz="2500" b="1" dirty="0">
                <a:solidFill>
                  <a:srgbClr val="00BEFF"/>
                </a:solidFill>
                <a:latin typeface="Oswald Light"/>
                <a:cs typeface="Oswald Light"/>
              </a:endParaRPr>
            </a:p>
          </p:txBody>
        </p:sp>
        <p:pic>
          <p:nvPicPr>
            <p:cNvPr id="19" name="Picture 2"/>
            <p:cNvPicPr>
              <a:picLocks noChangeAspect="1" noChangeArrowheads="1"/>
            </p:cNvPicPr>
            <p:nvPr/>
          </p:nvPicPr>
          <p:blipFill>
            <a:blip r:embed="rId6" cstate="print"/>
            <a:srcRect/>
            <a:stretch>
              <a:fillRect/>
            </a:stretch>
          </p:blipFill>
          <p:spPr bwMode="auto">
            <a:xfrm>
              <a:off x="1143000" y="486590"/>
              <a:ext cx="8001000" cy="152399"/>
            </a:xfrm>
            <a:prstGeom prst="rect">
              <a:avLst/>
            </a:prstGeom>
            <a:noFill/>
            <a:ln w="9525">
              <a:noFill/>
              <a:miter lim="800000"/>
              <a:headEnd/>
              <a:tailEnd/>
            </a:ln>
          </p:spPr>
        </p:pic>
      </p:grpSp>
      <p:pic>
        <p:nvPicPr>
          <p:cNvPr id="5124" name="Picture 4" descr="C:\Users\Jeremy\AppData\Local\Temp\SNAGHTML1e2268c.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8135" y="5116638"/>
            <a:ext cx="3003776" cy="103616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Jeremy\AppData\Local\Temp\SNAGHTML1e27b5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73352" y="2446075"/>
            <a:ext cx="2998559" cy="1034366"/>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2"/>
          <p:cNvSpPr txBox="1">
            <a:spLocks/>
          </p:cNvSpPr>
          <p:nvPr/>
        </p:nvSpPr>
        <p:spPr>
          <a:xfrm>
            <a:off x="838201" y="1525699"/>
            <a:ext cx="3505199" cy="152230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Wingdings" panose="05000000000000000000" pitchFamily="2" charset="2"/>
              <a:buChar char="Ø"/>
            </a:pPr>
            <a:r>
              <a:rPr lang="en-US" sz="2000" i="1" dirty="0" smtClean="0"/>
              <a:t>Display Options</a:t>
            </a:r>
          </a:p>
          <a:p>
            <a:pPr marL="342900" indent="-342900" algn="l">
              <a:buFont typeface="Wingdings" panose="05000000000000000000" pitchFamily="2" charset="2"/>
              <a:buChar char="Ø"/>
            </a:pPr>
            <a:r>
              <a:rPr lang="en-US" sz="2000" i="1" dirty="0" smtClean="0"/>
              <a:t>Unit Control</a:t>
            </a:r>
            <a:endParaRPr lang="en-US" sz="1600" i="1" dirty="0"/>
          </a:p>
        </p:txBody>
      </p:sp>
    </p:spTree>
    <p:extLst>
      <p:ext uri="{BB962C8B-B14F-4D97-AF65-F5344CB8AC3E}">
        <p14:creationId xmlns:p14="http://schemas.microsoft.com/office/powerpoint/2010/main" val="38567345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1000"/>
                                        <p:tgtEl>
                                          <p:spTgt spid="9"/>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5124"/>
                                        </p:tgtEl>
                                        <p:attrNameLst>
                                          <p:attrName>style.visibility</p:attrName>
                                        </p:attrNameLst>
                                      </p:cBhvr>
                                      <p:to>
                                        <p:strVal val="visible"/>
                                      </p:to>
                                    </p:set>
                                    <p:animEffect transition="in" filter="wipe(down)">
                                      <p:cBhvr>
                                        <p:cTn id="19" dur="500"/>
                                        <p:tgtEl>
                                          <p:spTgt spid="5124"/>
                                        </p:tgtEl>
                                      </p:cBhvr>
                                    </p:animEffect>
                                  </p:childTnLst>
                                </p:cTn>
                              </p:par>
                              <p:par>
                                <p:cTn id="20" presetID="22" presetClass="entr" presetSubtype="4" fill="hold" nodeType="withEffect">
                                  <p:stCondLst>
                                    <p:cond delay="0"/>
                                  </p:stCondLst>
                                  <p:childTnLst>
                                    <p:set>
                                      <p:cBhvr>
                                        <p:cTn id="21" dur="1" fill="hold">
                                          <p:stCondLst>
                                            <p:cond delay="0"/>
                                          </p:stCondLst>
                                        </p:cTn>
                                        <p:tgtEl>
                                          <p:spTgt spid="5126"/>
                                        </p:tgtEl>
                                        <p:attrNameLst>
                                          <p:attrName>style.visibility</p:attrName>
                                        </p:attrNameLst>
                                      </p:cBhvr>
                                      <p:to>
                                        <p:strVal val="visible"/>
                                      </p:to>
                                    </p:set>
                                    <p:animEffect transition="in" filter="wipe(down)">
                                      <p:cBhvr>
                                        <p:cTn id="22"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3022212" y="1187192"/>
            <a:ext cx="2114218" cy="2718868"/>
          </a:xfrm>
          <a:prstGeom prst="rect">
            <a:avLst/>
          </a:prstGeom>
          <a:effectLst>
            <a:outerShdw blurRad="76200" dist="12700" dir="2700000" sy="-23000" kx="-800400" algn="bl" rotWithShape="0">
              <a:prstClr val="black">
                <a:alpha val="20000"/>
              </a:prstClr>
            </a:outerShdw>
          </a:effectLst>
        </p:spPr>
      </p:pic>
      <p:pic>
        <p:nvPicPr>
          <p:cNvPr id="4" name="Picture 8" descr="C:\Users\Jeremy\AppData\Local\Temp\SNAGHTML1e3724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7339" y="1187192"/>
            <a:ext cx="3364274" cy="452780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0" y="481021"/>
            <a:ext cx="9144000" cy="826201"/>
            <a:chOff x="0" y="481021"/>
            <a:chExt cx="9144000" cy="826201"/>
          </a:xfrm>
        </p:grpSpPr>
        <p:sp>
          <p:nvSpPr>
            <p:cNvPr id="6" name="Rectangle 5"/>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ubtitle 2"/>
            <p:cNvSpPr txBox="1">
              <a:spLocks/>
            </p:cNvSpPr>
            <p:nvPr/>
          </p:nvSpPr>
          <p:spPr>
            <a:xfrm>
              <a:off x="271702" y="789953"/>
              <a:ext cx="2887649"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Building a </a:t>
              </a:r>
              <a:r>
                <a:rPr lang="en-US" sz="2500" dirty="0" smtClean="0">
                  <a:solidFill>
                    <a:srgbClr val="00BEFF"/>
                  </a:solidFill>
                  <a:latin typeface="Oswald Light"/>
                  <a:cs typeface="Oswald Regular"/>
                </a:rPr>
                <a:t>Report</a:t>
              </a:r>
              <a:endParaRPr lang="en-US" sz="2500" b="1" dirty="0">
                <a:solidFill>
                  <a:srgbClr val="00BEFF"/>
                </a:solidFill>
                <a:latin typeface="Oswald Light"/>
                <a:cs typeface="Oswald Light"/>
              </a:endParaRPr>
            </a:p>
          </p:txBody>
        </p:sp>
        <p:pic>
          <p:nvPicPr>
            <p:cNvPr id="8" name="Picture 2"/>
            <p:cNvPicPr>
              <a:picLocks noChangeAspect="1" noChangeArrowheads="1"/>
            </p:cNvPicPr>
            <p:nvPr/>
          </p:nvPicPr>
          <p:blipFill>
            <a:blip r:embed="rId4" cstate="print"/>
            <a:srcRect/>
            <a:stretch>
              <a:fillRect/>
            </a:stretch>
          </p:blipFill>
          <p:spPr bwMode="auto">
            <a:xfrm>
              <a:off x="1143000" y="486590"/>
              <a:ext cx="8001000" cy="152399"/>
            </a:xfrm>
            <a:prstGeom prst="rect">
              <a:avLst/>
            </a:prstGeom>
            <a:noFill/>
            <a:ln w="9525">
              <a:noFill/>
              <a:miter lim="800000"/>
              <a:headEnd/>
              <a:tailEnd/>
            </a:ln>
          </p:spPr>
        </p:pic>
      </p:grpSp>
      <p:sp>
        <p:nvSpPr>
          <p:cNvPr id="9" name="Content Placeholder 2"/>
          <p:cNvSpPr txBox="1">
            <a:spLocks/>
          </p:cNvSpPr>
          <p:nvPr/>
        </p:nvSpPr>
        <p:spPr>
          <a:xfrm>
            <a:off x="838200" y="1525698"/>
            <a:ext cx="8946541" cy="146948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Wingdings" panose="05000000000000000000" pitchFamily="2" charset="2"/>
              <a:buChar char="Ø"/>
            </a:pPr>
            <a:r>
              <a:rPr lang="en-US" sz="2000" i="1" dirty="0"/>
              <a:t>Angular Units</a:t>
            </a:r>
            <a:r>
              <a:rPr lang="en-US" sz="2000" i="1" dirty="0" smtClean="0"/>
              <a:t>….</a:t>
            </a:r>
          </a:p>
          <a:p>
            <a:pPr marL="800100" lvl="1" indent="-342900" algn="l">
              <a:buFont typeface="Wingdings" panose="05000000000000000000" pitchFamily="2" charset="2"/>
              <a:buChar char="Ø"/>
            </a:pPr>
            <a:r>
              <a:rPr lang="en-US" sz="1600" i="1" dirty="0" smtClean="0"/>
              <a:t>Reporting</a:t>
            </a:r>
          </a:p>
        </p:txBody>
      </p:sp>
      <p:sp>
        <p:nvSpPr>
          <p:cNvPr id="12" name="Content Placeholder 7"/>
          <p:cNvSpPr txBox="1">
            <a:spLocks/>
          </p:cNvSpPr>
          <p:nvPr/>
        </p:nvSpPr>
        <p:spPr>
          <a:xfrm>
            <a:off x="609600" y="1187192"/>
            <a:ext cx="4040188" cy="32927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200" dirty="0" smtClean="0">
                <a:solidFill>
                  <a:schemeClr val="tx2"/>
                </a:solidFill>
                <a:latin typeface="Arial" panose="020B0604020202020204" pitchFamily="34" charset="0"/>
                <a:cs typeface="Arial" panose="020B0604020202020204" pitchFamily="34" charset="0"/>
              </a:rPr>
              <a:t>Users Options:</a:t>
            </a:r>
          </a:p>
        </p:txBody>
      </p:sp>
      <p:sp>
        <p:nvSpPr>
          <p:cNvPr id="13" name="Rectangle 12"/>
          <p:cNvSpPr/>
          <p:nvPr/>
        </p:nvSpPr>
        <p:spPr>
          <a:xfrm>
            <a:off x="7010400" y="1752600"/>
            <a:ext cx="1295400" cy="83819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380614" y="3228920"/>
            <a:ext cx="9229086" cy="2504477"/>
            <a:chOff x="380614" y="3228920"/>
            <a:chExt cx="9229086" cy="2504477"/>
          </a:xfrm>
        </p:grpSpPr>
        <p:pic>
          <p:nvPicPr>
            <p:cNvPr id="11" name="Picture 2" descr="C:\Users\Jeremy\AppData\Local\Temp\SNAGHTML85e3bc.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614" y="3663418"/>
              <a:ext cx="4191386" cy="2069979"/>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2"/>
            <p:cNvSpPr txBox="1">
              <a:spLocks/>
            </p:cNvSpPr>
            <p:nvPr/>
          </p:nvSpPr>
          <p:spPr>
            <a:xfrm>
              <a:off x="663159" y="3228920"/>
              <a:ext cx="8946541" cy="146948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Wingdings" panose="05000000000000000000" pitchFamily="2" charset="2"/>
                <a:buChar char="Ø"/>
              </a:pPr>
              <a:r>
                <a:rPr lang="en-US" sz="2000" i="1" dirty="0" smtClean="0"/>
                <a:t>Construction….</a:t>
              </a:r>
            </a:p>
          </p:txBody>
        </p:sp>
      </p:grpSp>
    </p:spTree>
    <p:extLst>
      <p:ext uri="{BB962C8B-B14F-4D97-AF65-F5344CB8AC3E}">
        <p14:creationId xmlns:p14="http://schemas.microsoft.com/office/powerpoint/2010/main" val="21786548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1000"/>
                                        <p:tgtEl>
                                          <p:spTgt spid="1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09600" y="762001"/>
            <a:ext cx="8001000" cy="152399"/>
          </a:xfrm>
          <a:prstGeom prst="rect">
            <a:avLst/>
          </a:prstGeom>
          <a:noFill/>
          <a:ln w="9525">
            <a:noFill/>
            <a:miter lim="800000"/>
            <a:headEnd/>
            <a:tailEnd/>
          </a:ln>
        </p:spPr>
      </p:pic>
      <p:pic>
        <p:nvPicPr>
          <p:cNvPr id="6" name="Picture 2" descr="C:\Users\Jeremy\Desktop\Project Notes\J's files\screen shots\church2.png"/>
          <p:cNvPicPr>
            <a:picLocks noChangeAspect="1" noChangeArrowheads="1"/>
          </p:cNvPicPr>
          <p:nvPr/>
        </p:nvPicPr>
        <p:blipFill>
          <a:blip r:embed="rId4" cstate="print"/>
          <a:srcRect/>
          <a:stretch>
            <a:fillRect/>
          </a:stretch>
        </p:blipFill>
        <p:spPr bwMode="auto">
          <a:xfrm>
            <a:off x="3159351" y="1587391"/>
            <a:ext cx="5761863" cy="3601164"/>
          </a:xfrm>
          <a:prstGeom prst="rect">
            <a:avLst/>
          </a:prstGeom>
          <a:noFill/>
        </p:spPr>
      </p:pic>
      <p:sp>
        <p:nvSpPr>
          <p:cNvPr id="20" name="Content Placeholder 2"/>
          <p:cNvSpPr txBox="1">
            <a:spLocks/>
          </p:cNvSpPr>
          <p:nvPr/>
        </p:nvSpPr>
        <p:spPr>
          <a:xfrm>
            <a:off x="136829" y="1485168"/>
            <a:ext cx="8946541" cy="419548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Wingdings" panose="05000000000000000000" pitchFamily="2" charset="2"/>
              <a:buChar char="Ø"/>
            </a:pPr>
            <a:r>
              <a:rPr lang="en-US" sz="2000" i="1" dirty="0" smtClean="0"/>
              <a:t>Render Modes</a:t>
            </a:r>
          </a:p>
          <a:p>
            <a:pPr marL="342900" indent="-342900" algn="l">
              <a:buFont typeface="Wingdings" panose="05000000000000000000" pitchFamily="2" charset="2"/>
              <a:buChar char="Ø"/>
            </a:pPr>
            <a:r>
              <a:rPr lang="en-US" sz="2000" i="1" dirty="0" smtClean="0"/>
              <a:t>Translucency</a:t>
            </a:r>
          </a:p>
          <a:p>
            <a:pPr marL="342900" indent="-342900" algn="l">
              <a:buFont typeface="Wingdings" panose="05000000000000000000" pitchFamily="2" charset="2"/>
              <a:buChar char="Ø"/>
            </a:pPr>
            <a:r>
              <a:rPr lang="en-US" sz="2000" i="1" dirty="0" smtClean="0"/>
              <a:t>Color Options</a:t>
            </a:r>
          </a:p>
          <a:p>
            <a:pPr marL="800100" lvl="1" indent="-342900" algn="l">
              <a:buFont typeface="Wingdings" panose="05000000000000000000" pitchFamily="2" charset="2"/>
              <a:buChar char="Ø"/>
            </a:pPr>
            <a:r>
              <a:rPr lang="en-US" sz="1600" i="1" dirty="0" smtClean="0"/>
              <a:t>Background</a:t>
            </a:r>
          </a:p>
          <a:p>
            <a:pPr marL="800100" lvl="1" indent="-342900" algn="l">
              <a:buFont typeface="Wingdings" panose="05000000000000000000" pitchFamily="2" charset="2"/>
              <a:buChar char="Ø"/>
            </a:pPr>
            <a:r>
              <a:rPr lang="en-US" sz="1600" i="1" dirty="0" smtClean="0"/>
              <a:t>Object colors</a:t>
            </a:r>
          </a:p>
          <a:p>
            <a:pPr marL="342900" indent="-342900" algn="l">
              <a:buFont typeface="Wingdings" panose="05000000000000000000" pitchFamily="2" charset="2"/>
              <a:buChar char="Ø"/>
            </a:pPr>
            <a:r>
              <a:rPr lang="en-US" sz="2000" i="1" dirty="0"/>
              <a:t>New Graphic Window….</a:t>
            </a:r>
          </a:p>
          <a:p>
            <a:pPr marL="800100" lvl="1" indent="-342900" algn="l">
              <a:buFont typeface="Wingdings" panose="05000000000000000000" pitchFamily="2" charset="2"/>
              <a:buChar char="Ø"/>
            </a:pPr>
            <a:r>
              <a:rPr lang="en-US" sz="1600" i="1" dirty="0"/>
              <a:t>Cropping</a:t>
            </a:r>
          </a:p>
          <a:p>
            <a:pPr marL="800100" lvl="1" indent="-342900" algn="l">
              <a:buFont typeface="Wingdings" panose="05000000000000000000" pitchFamily="2" charset="2"/>
              <a:buChar char="Ø"/>
            </a:pPr>
            <a:r>
              <a:rPr lang="en-US" sz="1600" i="1" dirty="0"/>
              <a:t>Formatting</a:t>
            </a:r>
          </a:p>
          <a:p>
            <a:pPr marL="800100" lvl="1" indent="-342900" algn="l">
              <a:buFont typeface="Wingdings" panose="05000000000000000000" pitchFamily="2" charset="2"/>
              <a:buChar char="Ø"/>
            </a:pPr>
            <a:endParaRPr lang="en-US" sz="1600" i="1" dirty="0" smtClean="0"/>
          </a:p>
        </p:txBody>
      </p:sp>
      <p:grpSp>
        <p:nvGrpSpPr>
          <p:cNvPr id="23" name="Group 22"/>
          <p:cNvGrpSpPr/>
          <p:nvPr/>
        </p:nvGrpSpPr>
        <p:grpSpPr>
          <a:xfrm>
            <a:off x="0" y="481021"/>
            <a:ext cx="9144000" cy="826201"/>
            <a:chOff x="0" y="481021"/>
            <a:chExt cx="9144000" cy="826201"/>
          </a:xfrm>
        </p:grpSpPr>
        <p:sp>
          <p:nvSpPr>
            <p:cNvPr id="24" name="Rectangle 23"/>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Subtitle 2"/>
            <p:cNvSpPr txBox="1">
              <a:spLocks/>
            </p:cNvSpPr>
            <p:nvPr/>
          </p:nvSpPr>
          <p:spPr>
            <a:xfrm>
              <a:off x="271702" y="789953"/>
              <a:ext cx="2887649"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Building a </a:t>
              </a:r>
              <a:r>
                <a:rPr lang="en-US" sz="2500" dirty="0" smtClean="0">
                  <a:solidFill>
                    <a:srgbClr val="00BEFF"/>
                  </a:solidFill>
                  <a:latin typeface="Oswald Light"/>
                  <a:cs typeface="Oswald Regular"/>
                </a:rPr>
                <a:t>Report</a:t>
              </a:r>
              <a:endParaRPr lang="en-US" sz="2500" b="1" dirty="0">
                <a:solidFill>
                  <a:srgbClr val="00BEFF"/>
                </a:solidFill>
                <a:latin typeface="Oswald Light"/>
                <a:cs typeface="Oswald Light"/>
              </a:endParaRPr>
            </a:p>
          </p:txBody>
        </p:sp>
        <p:pic>
          <p:nvPicPr>
            <p:cNvPr id="26" name="Picture 2"/>
            <p:cNvPicPr>
              <a:picLocks noChangeAspect="1" noChangeArrowheads="1"/>
            </p:cNvPicPr>
            <p:nvPr/>
          </p:nvPicPr>
          <p:blipFill>
            <a:blip r:embed="rId3" cstate="print"/>
            <a:srcRect/>
            <a:stretch>
              <a:fillRect/>
            </a:stretch>
          </p:blipFill>
          <p:spPr bwMode="auto">
            <a:xfrm>
              <a:off x="1143000" y="486590"/>
              <a:ext cx="8001000" cy="152399"/>
            </a:xfrm>
            <a:prstGeom prst="rect">
              <a:avLst/>
            </a:prstGeom>
            <a:noFill/>
            <a:ln w="9525">
              <a:noFill/>
              <a:miter lim="800000"/>
              <a:headEnd/>
              <a:tailEnd/>
            </a:ln>
          </p:spPr>
        </p:pic>
      </p:grpSp>
      <p:grpSp>
        <p:nvGrpSpPr>
          <p:cNvPr id="21" name="Group 20"/>
          <p:cNvGrpSpPr/>
          <p:nvPr/>
        </p:nvGrpSpPr>
        <p:grpSpPr>
          <a:xfrm>
            <a:off x="4267200" y="1790189"/>
            <a:ext cx="4066966" cy="4289432"/>
            <a:chOff x="4419600" y="1371600"/>
            <a:chExt cx="4066966" cy="4289432"/>
          </a:xfrm>
        </p:grpSpPr>
        <p:grpSp>
          <p:nvGrpSpPr>
            <p:cNvPr id="2" name="Group 1"/>
            <p:cNvGrpSpPr/>
            <p:nvPr/>
          </p:nvGrpSpPr>
          <p:grpSpPr>
            <a:xfrm>
              <a:off x="4419600" y="2616444"/>
              <a:ext cx="4066966" cy="3044588"/>
              <a:chOff x="4419600" y="2616444"/>
              <a:chExt cx="4066966" cy="3044588"/>
            </a:xfrm>
          </p:grpSpPr>
          <p:pic>
            <p:nvPicPr>
              <p:cNvPr id="2052" name="Picture 4" descr="C:\Users\JEREMY~1\AppData\Local\Temp\SNAGHTMLaba36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2616444"/>
                <a:ext cx="1892500" cy="30194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JEREMY~1\AppData\Local\Temp\SNAGHTMLaf46c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2399" y="2622306"/>
                <a:ext cx="2064167" cy="303872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7" name="Straight Arrow Connector 6"/>
            <p:cNvCxnSpPr/>
            <p:nvPr/>
          </p:nvCxnSpPr>
          <p:spPr>
            <a:xfrm>
              <a:off x="4648200" y="1371600"/>
              <a:ext cx="609600" cy="12954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486400" y="1371600"/>
              <a:ext cx="1828800" cy="13716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7"/>
          <a:stretch>
            <a:fillRect/>
          </a:stretch>
        </p:blipFill>
        <p:spPr>
          <a:xfrm>
            <a:off x="370812" y="1130191"/>
            <a:ext cx="3990476" cy="304762"/>
          </a:xfrm>
          <a:prstGeom prst="rect">
            <a:avLst/>
          </a:prstGeom>
        </p:spPr>
      </p:pic>
    </p:spTree>
    <p:extLst>
      <p:ext uri="{BB962C8B-B14F-4D97-AF65-F5344CB8AC3E}">
        <p14:creationId xmlns:p14="http://schemas.microsoft.com/office/powerpoint/2010/main" val="11455907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0" y="990600"/>
            <a:ext cx="5562600" cy="4648200"/>
          </a:xfrm>
        </p:spPr>
        <p:txBody>
          <a:bodyPr>
            <a:normAutofit/>
          </a:bodyPr>
          <a:lstStyle/>
          <a:p>
            <a:pPr>
              <a:buSzPct val="80000"/>
            </a:pPr>
            <a:endParaRPr lang="en-US" sz="2800" dirty="0" smtClean="0">
              <a:solidFill>
                <a:schemeClr val="tx2"/>
              </a:solidFill>
              <a:latin typeface="Arial" pitchFamily="34" charset="0"/>
              <a:cs typeface="Arial" pitchFamily="34" charset="0"/>
            </a:endParaRPr>
          </a:p>
          <a:p>
            <a:endParaRPr lang="en-US" sz="3000" b="1" dirty="0">
              <a:solidFill>
                <a:schemeClr val="tx2"/>
              </a:solidFill>
            </a:endParaRPr>
          </a:p>
        </p:txBody>
      </p:sp>
      <p:sp>
        <p:nvSpPr>
          <p:cNvPr id="11" name="Text Placeholder 4"/>
          <p:cNvSpPr txBox="1">
            <a:spLocks/>
          </p:cNvSpPr>
          <p:nvPr/>
        </p:nvSpPr>
        <p:spPr>
          <a:xfrm>
            <a:off x="690447" y="1524000"/>
            <a:ext cx="4038600" cy="3810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smtClean="0">
                <a:solidFill>
                  <a:schemeClr val="tx2"/>
                </a:solidFill>
                <a:latin typeface="Arial" panose="020B0604020202020204" pitchFamily="34" charset="0"/>
                <a:cs typeface="Arial" panose="020B0604020202020204" pitchFamily="34" charset="0"/>
              </a:rPr>
              <a:t>Callouts- </a:t>
            </a:r>
          </a:p>
          <a:p>
            <a:pPr lvl="1"/>
            <a:r>
              <a:rPr lang="en-US" sz="1600" dirty="0" smtClean="0">
                <a:solidFill>
                  <a:schemeClr val="tx2"/>
                </a:solidFill>
                <a:latin typeface="Arial" panose="020B0604020202020204" pitchFamily="34" charset="0"/>
                <a:cs typeface="Arial" panose="020B0604020202020204" pitchFamily="34" charset="0"/>
              </a:rPr>
              <a:t>Screen Centric</a:t>
            </a:r>
          </a:p>
          <a:p>
            <a:pPr lvl="1"/>
            <a:r>
              <a:rPr lang="en-US" sz="1600" dirty="0" smtClean="0">
                <a:solidFill>
                  <a:schemeClr val="tx2"/>
                </a:solidFill>
                <a:latin typeface="Arial" panose="020B0604020202020204" pitchFamily="34" charset="0"/>
                <a:cs typeface="Arial" panose="020B0604020202020204" pitchFamily="34" charset="0"/>
              </a:rPr>
              <a:t>2D Annotations</a:t>
            </a:r>
          </a:p>
          <a:p>
            <a:pPr marL="0" indent="0">
              <a:buNone/>
            </a:pPr>
            <a:endParaRPr lang="en-US" sz="2000" dirty="0" smtClean="0">
              <a:solidFill>
                <a:schemeClr val="tx2"/>
              </a:solidFill>
              <a:latin typeface="Arial" panose="020B0604020202020204" pitchFamily="34" charset="0"/>
              <a:cs typeface="Arial" panose="020B0604020202020204" pitchFamily="34" charset="0"/>
            </a:endParaRPr>
          </a:p>
          <a:p>
            <a:endParaRPr lang="en-US" sz="2000" dirty="0" smtClean="0">
              <a:solidFill>
                <a:schemeClr val="tx2"/>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690447" y="2459537"/>
            <a:ext cx="3957305" cy="3058240"/>
          </a:xfrm>
          <a:prstGeom prst="rect">
            <a:avLst/>
          </a:prstGeom>
        </p:spPr>
      </p:pic>
      <p:sp>
        <p:nvSpPr>
          <p:cNvPr id="7" name="Text Placeholder 4"/>
          <p:cNvSpPr txBox="1">
            <a:spLocks/>
          </p:cNvSpPr>
          <p:nvPr/>
        </p:nvSpPr>
        <p:spPr>
          <a:xfrm>
            <a:off x="4704909" y="1524000"/>
            <a:ext cx="4038600" cy="3810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smtClean="0">
                <a:solidFill>
                  <a:schemeClr val="tx2"/>
                </a:solidFill>
                <a:latin typeface="Arial" panose="020B0604020202020204" pitchFamily="34" charset="0"/>
                <a:cs typeface="Arial" panose="020B0604020202020204" pitchFamily="34" charset="0"/>
              </a:rPr>
              <a:t>Dimensions- </a:t>
            </a:r>
          </a:p>
          <a:p>
            <a:pPr lvl="1"/>
            <a:r>
              <a:rPr lang="en-US" sz="1600" dirty="0" smtClean="0">
                <a:solidFill>
                  <a:schemeClr val="tx2"/>
                </a:solidFill>
                <a:latin typeface="Arial" panose="020B0604020202020204" pitchFamily="34" charset="0"/>
                <a:cs typeface="Arial" panose="020B0604020202020204" pitchFamily="34" charset="0"/>
              </a:rPr>
              <a:t>Part Centric</a:t>
            </a:r>
          </a:p>
          <a:p>
            <a:pPr lvl="1"/>
            <a:r>
              <a:rPr lang="en-US" sz="1600" dirty="0" smtClean="0">
                <a:solidFill>
                  <a:schemeClr val="tx2"/>
                </a:solidFill>
                <a:latin typeface="Arial" panose="020B0604020202020204" pitchFamily="34" charset="0"/>
                <a:cs typeface="Arial" panose="020B0604020202020204" pitchFamily="34" charset="0"/>
              </a:rPr>
              <a:t>3D Annotations</a:t>
            </a:r>
          </a:p>
          <a:p>
            <a:pPr marL="0" indent="0">
              <a:buNone/>
            </a:pPr>
            <a:endParaRPr lang="en-US" sz="2000" dirty="0" smtClean="0">
              <a:solidFill>
                <a:schemeClr val="tx2"/>
              </a:solidFill>
              <a:latin typeface="Arial" panose="020B0604020202020204" pitchFamily="34" charset="0"/>
              <a:cs typeface="Arial" panose="020B0604020202020204" pitchFamily="34" charset="0"/>
            </a:endParaRPr>
          </a:p>
          <a:p>
            <a:endParaRPr lang="en-US" sz="2000" dirty="0" smtClean="0">
              <a:solidFill>
                <a:schemeClr val="tx2"/>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4708581" y="2459537"/>
            <a:ext cx="3957304" cy="3058239"/>
          </a:xfrm>
          <a:prstGeom prst="rect">
            <a:avLst/>
          </a:prstGeom>
        </p:spPr>
      </p:pic>
      <p:grpSp>
        <p:nvGrpSpPr>
          <p:cNvPr id="9" name="Group 8"/>
          <p:cNvGrpSpPr/>
          <p:nvPr/>
        </p:nvGrpSpPr>
        <p:grpSpPr>
          <a:xfrm>
            <a:off x="0" y="481021"/>
            <a:ext cx="9144000" cy="605175"/>
            <a:chOff x="0" y="481021"/>
            <a:chExt cx="9144000" cy="605175"/>
          </a:xfrm>
        </p:grpSpPr>
        <p:sp>
          <p:nvSpPr>
            <p:cNvPr id="10" name="Rectangle 9"/>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2"/>
            <p:cNvPicPr>
              <a:picLocks noChangeAspect="1" noChangeArrowheads="1"/>
            </p:cNvPicPr>
            <p:nvPr/>
          </p:nvPicPr>
          <p:blipFill>
            <a:blip r:embed="rId5" cstate="print"/>
            <a:srcRect/>
            <a:stretch>
              <a:fillRect/>
            </a:stretch>
          </p:blipFill>
          <p:spPr bwMode="auto">
            <a:xfrm>
              <a:off x="1143000" y="486590"/>
              <a:ext cx="8001000" cy="152399"/>
            </a:xfrm>
            <a:prstGeom prst="rect">
              <a:avLst/>
            </a:prstGeom>
            <a:noFill/>
            <a:ln w="9525">
              <a:noFill/>
              <a:miter lim="800000"/>
              <a:headEnd/>
              <a:tailEnd/>
            </a:ln>
          </p:spPr>
        </p:pic>
      </p:grpSp>
      <p:sp>
        <p:nvSpPr>
          <p:cNvPr id="13" name="Subtitle 2"/>
          <p:cNvSpPr txBox="1">
            <a:spLocks/>
          </p:cNvSpPr>
          <p:nvPr/>
        </p:nvSpPr>
        <p:spPr>
          <a:xfrm>
            <a:off x="282197" y="762000"/>
            <a:ext cx="817715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Analysis </a:t>
            </a:r>
            <a:r>
              <a:rPr lang="en-US" sz="2500" dirty="0" smtClean="0">
                <a:solidFill>
                  <a:srgbClr val="00BEFF"/>
                </a:solidFill>
                <a:latin typeface="Oswald Light"/>
                <a:cs typeface="Oswald Light"/>
              </a:rPr>
              <a:t>Tab</a:t>
            </a:r>
            <a:endParaRPr lang="en-US" sz="2500" b="1" dirty="0">
              <a:solidFill>
                <a:srgbClr val="00BEFF"/>
              </a:solidFill>
              <a:latin typeface="Oswald Light"/>
              <a:cs typeface="Oswald Light"/>
            </a:endParaRPr>
          </a:p>
        </p:txBody>
      </p:sp>
    </p:spTree>
    <p:extLst>
      <p:ext uri="{BB962C8B-B14F-4D97-AF65-F5344CB8AC3E}">
        <p14:creationId xmlns:p14="http://schemas.microsoft.com/office/powerpoint/2010/main" val="1778935681"/>
      </p:ext>
    </p:extLst>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0" y="481021"/>
            <a:ext cx="9144000" cy="605175"/>
            <a:chOff x="0" y="481021"/>
            <a:chExt cx="9144000" cy="605175"/>
          </a:xfrm>
        </p:grpSpPr>
        <p:sp>
          <p:nvSpPr>
            <p:cNvPr id="20" name="Rectangle 19"/>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
            <p:cNvPicPr>
              <a:picLocks noChangeAspect="1" noChangeArrowheads="1"/>
            </p:cNvPicPr>
            <p:nvPr/>
          </p:nvPicPr>
          <p:blipFill>
            <a:blip r:embed="rId3" cstate="print"/>
            <a:srcRect/>
            <a:stretch>
              <a:fillRect/>
            </a:stretch>
          </p:blipFill>
          <p:spPr bwMode="auto">
            <a:xfrm>
              <a:off x="1143000" y="486590"/>
              <a:ext cx="8001000" cy="152399"/>
            </a:xfrm>
            <a:prstGeom prst="rect">
              <a:avLst/>
            </a:prstGeom>
            <a:noFill/>
            <a:ln w="9525">
              <a:noFill/>
              <a:miter lim="800000"/>
              <a:headEnd/>
              <a:tailEnd/>
            </a:ln>
          </p:spPr>
        </p:pic>
      </p:grpSp>
      <p:sp>
        <p:nvSpPr>
          <p:cNvPr id="22" name="Subtitle 2"/>
          <p:cNvSpPr txBox="1">
            <a:spLocks/>
          </p:cNvSpPr>
          <p:nvPr/>
        </p:nvSpPr>
        <p:spPr>
          <a:xfrm>
            <a:off x="282197" y="762000"/>
            <a:ext cx="817715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Analysis </a:t>
            </a:r>
            <a:r>
              <a:rPr lang="en-US" sz="2500" dirty="0" smtClean="0">
                <a:solidFill>
                  <a:srgbClr val="00BEFF"/>
                </a:solidFill>
                <a:latin typeface="Oswald Light"/>
                <a:cs typeface="Oswald Light"/>
              </a:rPr>
              <a:t>Tab</a:t>
            </a:r>
            <a:endParaRPr lang="en-US" sz="2500" b="1" dirty="0">
              <a:solidFill>
                <a:srgbClr val="00BEFF"/>
              </a:solidFill>
              <a:latin typeface="Oswald Light"/>
              <a:cs typeface="Oswald Light"/>
            </a:endParaRPr>
          </a:p>
        </p:txBody>
      </p:sp>
      <p:pic>
        <p:nvPicPr>
          <p:cNvPr id="24" name="Picture 23"/>
          <p:cNvPicPr>
            <a:picLocks noChangeAspect="1"/>
          </p:cNvPicPr>
          <p:nvPr/>
        </p:nvPicPr>
        <p:blipFill>
          <a:blip r:embed="rId4"/>
          <a:stretch>
            <a:fillRect/>
          </a:stretch>
        </p:blipFill>
        <p:spPr>
          <a:xfrm>
            <a:off x="4038600" y="1279269"/>
            <a:ext cx="1164281" cy="4563565"/>
          </a:xfrm>
          <a:prstGeom prst="rect">
            <a:avLst/>
          </a:prstGeom>
        </p:spPr>
      </p:pic>
      <p:grpSp>
        <p:nvGrpSpPr>
          <p:cNvPr id="25" name="Group 24"/>
          <p:cNvGrpSpPr/>
          <p:nvPr/>
        </p:nvGrpSpPr>
        <p:grpSpPr>
          <a:xfrm>
            <a:off x="1042099" y="1472342"/>
            <a:ext cx="7035101" cy="3225185"/>
            <a:chOff x="1076562" y="1497056"/>
            <a:chExt cx="7035101" cy="3225185"/>
          </a:xfrm>
        </p:grpSpPr>
        <p:cxnSp>
          <p:nvCxnSpPr>
            <p:cNvPr id="26" name="Elbow Connector 25"/>
            <p:cNvCxnSpPr/>
            <p:nvPr/>
          </p:nvCxnSpPr>
          <p:spPr>
            <a:xfrm>
              <a:off x="5090628" y="1497056"/>
              <a:ext cx="1089567" cy="274604"/>
            </a:xfrm>
            <a:prstGeom prst="bentConnector3">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27" name="Elbow Connector 26"/>
            <p:cNvCxnSpPr/>
            <p:nvPr/>
          </p:nvCxnSpPr>
          <p:spPr>
            <a:xfrm>
              <a:off x="5090628" y="2479109"/>
              <a:ext cx="1344635" cy="603112"/>
            </a:xfrm>
            <a:prstGeom prst="bentConnector3">
              <a:avLst/>
            </a:prstGeom>
            <a:ln>
              <a:tailEnd type="triangle"/>
            </a:ln>
          </p:spPr>
          <p:style>
            <a:lnRef idx="2">
              <a:schemeClr val="accent5"/>
            </a:lnRef>
            <a:fillRef idx="0">
              <a:schemeClr val="accent5"/>
            </a:fillRef>
            <a:effectRef idx="1">
              <a:schemeClr val="accent5"/>
            </a:effectRef>
            <a:fontRef idx="minor">
              <a:schemeClr val="tx1"/>
            </a:fontRef>
          </p:style>
        </p:cxnSp>
        <p:sp>
          <p:nvSpPr>
            <p:cNvPr id="29" name="Subtitle 2"/>
            <p:cNvSpPr txBox="1">
              <a:spLocks/>
            </p:cNvSpPr>
            <p:nvPr/>
          </p:nvSpPr>
          <p:spPr>
            <a:xfrm>
              <a:off x="6511462" y="1542543"/>
              <a:ext cx="1600201" cy="867930"/>
            </a:xfrm>
            <a:prstGeom prst="rect">
              <a:avLst/>
            </a:prstGeom>
            <a:ln>
              <a:solidFill>
                <a:schemeClr val="bg1"/>
              </a:solidFill>
            </a:ln>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400" dirty="0" smtClean="0">
                  <a:solidFill>
                    <a:srgbClr val="00BEFF"/>
                  </a:solidFill>
                  <a:latin typeface="Oswald Regular"/>
                  <a:cs typeface="Oswald Regular"/>
                </a:rPr>
                <a:t>Reports</a:t>
              </a:r>
              <a:endParaRPr lang="en-US" sz="1400" dirty="0">
                <a:solidFill>
                  <a:srgbClr val="00BEFF"/>
                </a:solidFill>
                <a:latin typeface="Oswald Regular"/>
                <a:cs typeface="Oswald Regular"/>
              </a:endParaRPr>
            </a:p>
            <a:p>
              <a:pPr algn="l">
                <a:lnSpc>
                  <a:spcPct val="110000"/>
                </a:lnSpc>
              </a:pPr>
              <a:r>
                <a:rPr lang="en-US" sz="1400" dirty="0" smtClean="0">
                  <a:solidFill>
                    <a:schemeClr val="tx1">
                      <a:lumMod val="60000"/>
                      <a:lumOff val="40000"/>
                    </a:schemeClr>
                  </a:solidFill>
                  <a:latin typeface="Oswald Light"/>
                  <a:cs typeface="Oswald Light"/>
                </a:rPr>
                <a:t>Build and access SA Reports</a:t>
              </a:r>
              <a:endParaRPr lang="en-US" sz="1400" dirty="0">
                <a:solidFill>
                  <a:schemeClr val="tx1">
                    <a:lumMod val="60000"/>
                    <a:lumOff val="40000"/>
                  </a:schemeClr>
                </a:solidFill>
                <a:latin typeface="Oswald Light"/>
                <a:cs typeface="Oswald Light"/>
              </a:endParaRPr>
            </a:p>
          </p:txBody>
        </p:sp>
        <p:sp>
          <p:nvSpPr>
            <p:cNvPr id="30" name="Subtitle 2"/>
            <p:cNvSpPr txBox="1">
              <a:spLocks/>
            </p:cNvSpPr>
            <p:nvPr/>
          </p:nvSpPr>
          <p:spPr>
            <a:xfrm>
              <a:off x="6511462" y="2925355"/>
              <a:ext cx="1487837" cy="1341906"/>
            </a:xfrm>
            <a:prstGeom prst="rect">
              <a:avLst/>
            </a:prstGeom>
            <a:ln>
              <a:solidFill>
                <a:schemeClr val="bg1"/>
              </a:solidFill>
            </a:ln>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400" dirty="0" smtClean="0">
                  <a:solidFill>
                    <a:srgbClr val="00BEFF"/>
                  </a:solidFill>
                  <a:latin typeface="Oswald Regular"/>
                  <a:cs typeface="Oswald Regular"/>
                </a:rPr>
                <a:t>Dimensions</a:t>
              </a:r>
              <a:endParaRPr lang="en-US" sz="1400" dirty="0">
                <a:solidFill>
                  <a:srgbClr val="00BEFF"/>
                </a:solidFill>
                <a:latin typeface="Oswald Regular"/>
                <a:cs typeface="Oswald Regular"/>
              </a:endParaRPr>
            </a:p>
            <a:p>
              <a:pPr algn="l">
                <a:lnSpc>
                  <a:spcPct val="110000"/>
                </a:lnSpc>
              </a:pPr>
              <a:r>
                <a:rPr lang="en-US" sz="1400" dirty="0" smtClean="0">
                  <a:solidFill>
                    <a:schemeClr val="tx1">
                      <a:lumMod val="60000"/>
                      <a:lumOff val="40000"/>
                    </a:schemeClr>
                  </a:solidFill>
                  <a:latin typeface="Oswald Light"/>
                  <a:cs typeface="Oswald Light"/>
                </a:rPr>
                <a:t>Quick format control for linear and angular dimensions.</a:t>
              </a:r>
              <a:endParaRPr lang="en-US" sz="1400" dirty="0">
                <a:solidFill>
                  <a:schemeClr val="tx1">
                    <a:lumMod val="60000"/>
                    <a:lumOff val="40000"/>
                  </a:schemeClr>
                </a:solidFill>
                <a:latin typeface="Oswald Light"/>
                <a:cs typeface="Oswald Light"/>
              </a:endParaRPr>
            </a:p>
          </p:txBody>
        </p:sp>
        <p:grpSp>
          <p:nvGrpSpPr>
            <p:cNvPr id="33" name="Group 32"/>
            <p:cNvGrpSpPr/>
            <p:nvPr/>
          </p:nvGrpSpPr>
          <p:grpSpPr>
            <a:xfrm>
              <a:off x="1076562" y="3552332"/>
              <a:ext cx="3035863" cy="1169909"/>
              <a:chOff x="943690" y="2880827"/>
              <a:chExt cx="3035863" cy="1169909"/>
            </a:xfrm>
          </p:grpSpPr>
          <p:sp>
            <p:nvSpPr>
              <p:cNvPr id="35" name="Subtitle 2"/>
              <p:cNvSpPr txBox="1">
                <a:spLocks/>
              </p:cNvSpPr>
              <p:nvPr/>
            </p:nvSpPr>
            <p:spPr>
              <a:xfrm>
                <a:off x="943690" y="2945818"/>
                <a:ext cx="1593168" cy="1104918"/>
              </a:xfrm>
              <a:prstGeom prst="rect">
                <a:avLst/>
              </a:prstGeom>
              <a:ln>
                <a:solidFill>
                  <a:schemeClr val="bg1"/>
                </a:solidFill>
              </a:ln>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400" dirty="0" smtClean="0">
                    <a:solidFill>
                      <a:srgbClr val="00BEFF"/>
                    </a:solidFill>
                    <a:latin typeface="Oswald Regular"/>
                    <a:cs typeface="Oswald Regular"/>
                  </a:rPr>
                  <a:t>Callouts</a:t>
                </a:r>
                <a:endParaRPr lang="en-US" sz="1400" dirty="0">
                  <a:solidFill>
                    <a:srgbClr val="00BEFF"/>
                  </a:solidFill>
                  <a:latin typeface="Oswald Regular"/>
                  <a:cs typeface="Oswald Regular"/>
                </a:endParaRPr>
              </a:p>
              <a:p>
                <a:pPr algn="l">
                  <a:lnSpc>
                    <a:spcPct val="110000"/>
                  </a:lnSpc>
                </a:pPr>
                <a:r>
                  <a:rPr lang="en-US" sz="1400" dirty="0" smtClean="0">
                    <a:solidFill>
                      <a:schemeClr val="tx1">
                        <a:lumMod val="60000"/>
                        <a:lumOff val="40000"/>
                      </a:schemeClr>
                    </a:solidFill>
                    <a:latin typeface="Oswald Light"/>
                    <a:cs typeface="Oswald Light"/>
                  </a:rPr>
                  <a:t>Links to building and annotating Callout Views</a:t>
                </a:r>
                <a:endParaRPr lang="en-US" sz="1400" dirty="0">
                  <a:solidFill>
                    <a:schemeClr val="tx1">
                      <a:lumMod val="60000"/>
                      <a:lumOff val="40000"/>
                    </a:schemeClr>
                  </a:solidFill>
                  <a:latin typeface="Oswald Light"/>
                  <a:cs typeface="Oswald Light"/>
                </a:endParaRPr>
              </a:p>
            </p:txBody>
          </p:sp>
          <p:cxnSp>
            <p:nvCxnSpPr>
              <p:cNvPr id="37" name="Elbow Connector 36"/>
              <p:cNvCxnSpPr/>
              <p:nvPr/>
            </p:nvCxnSpPr>
            <p:spPr>
              <a:xfrm rot="10800000" flipV="1">
                <a:off x="1958991" y="2880827"/>
                <a:ext cx="2020562" cy="282382"/>
              </a:xfrm>
              <a:prstGeom prst="bentConnector3">
                <a:avLst/>
              </a:prstGeom>
              <a:ln>
                <a:tailEnd type="triangle"/>
              </a:ln>
            </p:spPr>
            <p:style>
              <a:lnRef idx="2">
                <a:schemeClr val="accent5"/>
              </a:lnRef>
              <a:fillRef idx="0">
                <a:schemeClr val="accent5"/>
              </a:fillRef>
              <a:effectRef idx="1">
                <a:schemeClr val="accent5"/>
              </a:effectRef>
              <a:fontRef idx="minor">
                <a:schemeClr val="tx1"/>
              </a:fontRef>
            </p:style>
          </p:cxnSp>
        </p:grpSp>
      </p:grpSp>
    </p:spTree>
    <p:extLst>
      <p:ext uri="{BB962C8B-B14F-4D97-AF65-F5344CB8AC3E}">
        <p14:creationId xmlns:p14="http://schemas.microsoft.com/office/powerpoint/2010/main" val="2733364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4038600" y="1279269"/>
            <a:ext cx="1164281" cy="4563565"/>
          </a:xfrm>
          <a:prstGeom prst="rect">
            <a:avLst/>
          </a:prstGeom>
        </p:spPr>
      </p:pic>
      <p:sp>
        <p:nvSpPr>
          <p:cNvPr id="5" name="Content Placeholder 4"/>
          <p:cNvSpPr>
            <a:spLocks noGrp="1"/>
          </p:cNvSpPr>
          <p:nvPr>
            <p:ph idx="1"/>
          </p:nvPr>
        </p:nvSpPr>
        <p:spPr>
          <a:xfrm>
            <a:off x="0" y="990600"/>
            <a:ext cx="5562600" cy="4648200"/>
          </a:xfrm>
        </p:spPr>
        <p:txBody>
          <a:bodyPr>
            <a:normAutofit/>
          </a:bodyPr>
          <a:lstStyle/>
          <a:p>
            <a:pPr>
              <a:buSzPct val="80000"/>
            </a:pPr>
            <a:endParaRPr lang="en-US" sz="2800" dirty="0" smtClean="0">
              <a:solidFill>
                <a:schemeClr val="tx2"/>
              </a:solidFill>
              <a:latin typeface="Arial" pitchFamily="34" charset="0"/>
              <a:cs typeface="Arial" pitchFamily="34" charset="0"/>
            </a:endParaRPr>
          </a:p>
          <a:p>
            <a:endParaRPr lang="en-US" sz="3000" b="1" dirty="0">
              <a:solidFill>
                <a:schemeClr val="tx2"/>
              </a:solidFill>
            </a:endParaRPr>
          </a:p>
        </p:txBody>
      </p:sp>
      <p:pic>
        <p:nvPicPr>
          <p:cNvPr id="1026" name="Picture 2"/>
          <p:cNvPicPr>
            <a:picLocks noChangeAspect="1" noChangeArrowheads="1"/>
          </p:cNvPicPr>
          <p:nvPr/>
        </p:nvPicPr>
        <p:blipFill>
          <a:blip r:embed="rId4" cstate="print"/>
          <a:srcRect/>
          <a:stretch>
            <a:fillRect/>
          </a:stretch>
        </p:blipFill>
        <p:spPr bwMode="auto">
          <a:xfrm>
            <a:off x="609600" y="762001"/>
            <a:ext cx="8001000" cy="152399"/>
          </a:xfrm>
          <a:prstGeom prst="rect">
            <a:avLst/>
          </a:prstGeom>
          <a:noFill/>
          <a:ln w="9525">
            <a:noFill/>
            <a:miter lim="800000"/>
            <a:headEnd/>
            <a:tailEnd/>
          </a:ln>
        </p:spPr>
      </p:pic>
      <p:sp>
        <p:nvSpPr>
          <p:cNvPr id="11" name="Text Placeholder 4"/>
          <p:cNvSpPr txBox="1">
            <a:spLocks/>
          </p:cNvSpPr>
          <p:nvPr/>
        </p:nvSpPr>
        <p:spPr>
          <a:xfrm>
            <a:off x="199235" y="4093694"/>
            <a:ext cx="4038600" cy="131153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smtClean="0">
                <a:solidFill>
                  <a:schemeClr val="tx2"/>
                </a:solidFill>
                <a:latin typeface="Arial" panose="020B0604020202020204" pitchFamily="34" charset="0"/>
                <a:cs typeface="Arial" panose="020B0604020202020204" pitchFamily="34" charset="0"/>
              </a:rPr>
              <a:t>Dimensioning in SA</a:t>
            </a:r>
          </a:p>
          <a:p>
            <a:pPr lvl="1"/>
            <a:r>
              <a:rPr lang="en-US" sz="1600" dirty="0" smtClean="0">
                <a:solidFill>
                  <a:schemeClr val="tx2"/>
                </a:solidFill>
                <a:latin typeface="Arial" panose="020B0604020202020204" pitchFamily="34" charset="0"/>
                <a:cs typeface="Arial" panose="020B0604020202020204" pitchFamily="34" charset="0"/>
              </a:rPr>
              <a:t>3D / Object Oriented </a:t>
            </a:r>
          </a:p>
          <a:p>
            <a:pPr lvl="1"/>
            <a:r>
              <a:rPr lang="en-US" sz="1600" dirty="0" smtClean="0">
                <a:solidFill>
                  <a:schemeClr val="tx2"/>
                </a:solidFill>
                <a:latin typeface="Arial" panose="020B0604020202020204" pitchFamily="34" charset="0"/>
                <a:cs typeface="Arial" panose="020B0604020202020204" pitchFamily="34" charset="0"/>
              </a:rPr>
              <a:t>Right-click formatting</a:t>
            </a:r>
          </a:p>
          <a:p>
            <a:endParaRPr lang="en-US" sz="2000" dirty="0" smtClean="0">
              <a:solidFill>
                <a:schemeClr val="tx2"/>
              </a:solidFill>
              <a:latin typeface="Arial" panose="020B0604020202020204" pitchFamily="34" charset="0"/>
              <a:cs typeface="Arial" panose="020B0604020202020204" pitchFamily="34" charset="0"/>
            </a:endParaRPr>
          </a:p>
        </p:txBody>
      </p:sp>
      <p:grpSp>
        <p:nvGrpSpPr>
          <p:cNvPr id="10" name="Group 9"/>
          <p:cNvGrpSpPr/>
          <p:nvPr/>
        </p:nvGrpSpPr>
        <p:grpSpPr>
          <a:xfrm>
            <a:off x="0" y="481021"/>
            <a:ext cx="9144000" cy="605175"/>
            <a:chOff x="0" y="481021"/>
            <a:chExt cx="9144000" cy="605175"/>
          </a:xfrm>
        </p:grpSpPr>
        <p:sp>
          <p:nvSpPr>
            <p:cNvPr id="12" name="Rectangle 11"/>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2"/>
            <p:cNvPicPr>
              <a:picLocks noChangeAspect="1" noChangeArrowheads="1"/>
            </p:cNvPicPr>
            <p:nvPr/>
          </p:nvPicPr>
          <p:blipFill>
            <a:blip r:embed="rId4" cstate="print"/>
            <a:srcRect/>
            <a:stretch>
              <a:fillRect/>
            </a:stretch>
          </p:blipFill>
          <p:spPr bwMode="auto">
            <a:xfrm>
              <a:off x="1143000" y="486590"/>
              <a:ext cx="8001000" cy="152399"/>
            </a:xfrm>
            <a:prstGeom prst="rect">
              <a:avLst/>
            </a:prstGeom>
            <a:noFill/>
            <a:ln w="9525">
              <a:noFill/>
              <a:miter lim="800000"/>
              <a:headEnd/>
              <a:tailEnd/>
            </a:ln>
          </p:spPr>
        </p:pic>
      </p:grpSp>
      <p:sp>
        <p:nvSpPr>
          <p:cNvPr id="16" name="Subtitle 2"/>
          <p:cNvSpPr txBox="1">
            <a:spLocks/>
          </p:cNvSpPr>
          <p:nvPr/>
        </p:nvSpPr>
        <p:spPr>
          <a:xfrm>
            <a:off x="282197" y="762000"/>
            <a:ext cx="817715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Dimensions </a:t>
            </a:r>
            <a:r>
              <a:rPr lang="en-US" sz="2500" dirty="0" smtClean="0">
                <a:solidFill>
                  <a:srgbClr val="00BEFF"/>
                </a:solidFill>
                <a:latin typeface="Oswald Light"/>
                <a:cs typeface="Oswald Regular"/>
              </a:rPr>
              <a:t>&amp; Callouts</a:t>
            </a:r>
            <a:endParaRPr lang="en-US" sz="2500" b="1" dirty="0">
              <a:solidFill>
                <a:srgbClr val="00BEFF"/>
              </a:solidFill>
              <a:latin typeface="Oswald Light"/>
              <a:cs typeface="Oswald Light"/>
            </a:endParaRPr>
          </a:p>
        </p:txBody>
      </p:sp>
      <p:pic>
        <p:nvPicPr>
          <p:cNvPr id="4098" name="Picture 2" descr="C:\Users\Jeremy\AppData\Local\Temp\SNAGHTML111851c.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1081" y="2317147"/>
            <a:ext cx="5086350" cy="3514726"/>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776063" y="1410337"/>
            <a:ext cx="4253137" cy="2432313"/>
            <a:chOff x="399911" y="1086196"/>
            <a:chExt cx="4253137" cy="2432313"/>
          </a:xfrm>
        </p:grpSpPr>
        <p:sp>
          <p:nvSpPr>
            <p:cNvPr id="4" name="Rectangle 3"/>
            <p:cNvSpPr/>
            <p:nvPr/>
          </p:nvSpPr>
          <p:spPr>
            <a:xfrm>
              <a:off x="399911" y="1086196"/>
              <a:ext cx="1676135" cy="2432313"/>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399911" y="1104900"/>
              <a:ext cx="4253137" cy="2404888"/>
              <a:chOff x="399911" y="1104900"/>
              <a:chExt cx="4253137" cy="2404888"/>
            </a:xfrm>
          </p:grpSpPr>
          <p:pic>
            <p:nvPicPr>
              <p:cNvPr id="18" name="Picture 17"/>
              <p:cNvPicPr>
                <a:picLocks noChangeAspect="1"/>
              </p:cNvPicPr>
              <p:nvPr/>
            </p:nvPicPr>
            <p:blipFill>
              <a:blip r:embed="rId6"/>
              <a:stretch>
                <a:fillRect/>
              </a:stretch>
            </p:blipFill>
            <p:spPr>
              <a:xfrm>
                <a:off x="399911" y="1104900"/>
                <a:ext cx="1676135" cy="2404888"/>
              </a:xfrm>
              <a:prstGeom prst="rect">
                <a:avLst/>
              </a:prstGeom>
            </p:spPr>
          </p:pic>
          <p:cxnSp>
            <p:nvCxnSpPr>
              <p:cNvPr id="7" name="Straight Arrow Connector 6"/>
              <p:cNvCxnSpPr/>
              <p:nvPr/>
            </p:nvCxnSpPr>
            <p:spPr>
              <a:xfrm flipH="1" flipV="1">
                <a:off x="2133600" y="1113622"/>
                <a:ext cx="2519448" cy="64580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2133600" y="2922798"/>
                <a:ext cx="1728084" cy="39954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213677309"/>
      </p:ext>
    </p:extLst>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0" y="990600"/>
            <a:ext cx="5562600" cy="4648200"/>
          </a:xfrm>
        </p:spPr>
        <p:txBody>
          <a:bodyPr>
            <a:normAutofit/>
          </a:bodyPr>
          <a:lstStyle/>
          <a:p>
            <a:pPr>
              <a:buSzPct val="80000"/>
            </a:pPr>
            <a:endParaRPr lang="en-US" sz="2800" dirty="0" smtClean="0">
              <a:solidFill>
                <a:schemeClr val="tx2"/>
              </a:solidFill>
              <a:latin typeface="Arial" pitchFamily="34" charset="0"/>
              <a:cs typeface="Arial" pitchFamily="34" charset="0"/>
            </a:endParaRPr>
          </a:p>
          <a:p>
            <a:endParaRPr lang="en-US" sz="3000" b="1" dirty="0">
              <a:solidFill>
                <a:schemeClr val="tx2"/>
              </a:solidFill>
            </a:endParaRPr>
          </a:p>
        </p:txBody>
      </p:sp>
      <p:pic>
        <p:nvPicPr>
          <p:cNvPr id="1026" name="Picture 2"/>
          <p:cNvPicPr>
            <a:picLocks noChangeAspect="1" noChangeArrowheads="1"/>
          </p:cNvPicPr>
          <p:nvPr/>
        </p:nvPicPr>
        <p:blipFill>
          <a:blip r:embed="rId3" cstate="print"/>
          <a:srcRect/>
          <a:stretch>
            <a:fillRect/>
          </a:stretch>
        </p:blipFill>
        <p:spPr bwMode="auto">
          <a:xfrm>
            <a:off x="609600" y="762001"/>
            <a:ext cx="8001000" cy="152399"/>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2667000" y="2099993"/>
            <a:ext cx="5791200" cy="3587665"/>
          </a:xfrm>
          <a:prstGeom prst="rect">
            <a:avLst/>
          </a:prstGeom>
          <a:noFill/>
          <a:ln w="9525">
            <a:noFill/>
            <a:miter lim="800000"/>
            <a:headEnd/>
            <a:tailEnd/>
          </a:ln>
        </p:spPr>
      </p:pic>
      <p:pic>
        <p:nvPicPr>
          <p:cNvPr id="7" name="Picture 6"/>
          <p:cNvPicPr>
            <a:picLocks noChangeAspect="1"/>
          </p:cNvPicPr>
          <p:nvPr/>
        </p:nvPicPr>
        <p:blipFill>
          <a:blip r:embed="rId5"/>
          <a:stretch>
            <a:fillRect/>
          </a:stretch>
        </p:blipFill>
        <p:spPr>
          <a:xfrm>
            <a:off x="399911" y="1113621"/>
            <a:ext cx="1676135" cy="2404888"/>
          </a:xfrm>
          <a:prstGeom prst="rect">
            <a:avLst/>
          </a:prstGeom>
        </p:spPr>
      </p:pic>
      <p:pic>
        <p:nvPicPr>
          <p:cNvPr id="8" name="Picture 3"/>
          <p:cNvPicPr>
            <a:picLocks noChangeAspect="1" noChangeArrowheads="1"/>
          </p:cNvPicPr>
          <p:nvPr/>
        </p:nvPicPr>
        <p:blipFill>
          <a:blip r:embed="rId6" cstate="print"/>
          <a:srcRect/>
          <a:stretch>
            <a:fillRect/>
          </a:stretch>
        </p:blipFill>
        <p:spPr bwMode="auto">
          <a:xfrm>
            <a:off x="2667000" y="2099992"/>
            <a:ext cx="5791200" cy="3587666"/>
          </a:xfrm>
          <a:prstGeom prst="rect">
            <a:avLst/>
          </a:prstGeom>
          <a:noFill/>
          <a:ln w="9525">
            <a:noFill/>
            <a:miter lim="800000"/>
            <a:headEnd/>
            <a:tailEnd/>
          </a:ln>
        </p:spPr>
      </p:pic>
      <p:pic>
        <p:nvPicPr>
          <p:cNvPr id="9" name="Picture 4"/>
          <p:cNvPicPr>
            <a:picLocks noChangeAspect="1" noChangeArrowheads="1"/>
          </p:cNvPicPr>
          <p:nvPr/>
        </p:nvPicPr>
        <p:blipFill>
          <a:blip r:embed="rId7" cstate="print"/>
          <a:srcRect/>
          <a:stretch>
            <a:fillRect/>
          </a:stretch>
        </p:blipFill>
        <p:spPr bwMode="auto">
          <a:xfrm>
            <a:off x="2667000" y="2099993"/>
            <a:ext cx="5791200" cy="3587665"/>
          </a:xfrm>
          <a:prstGeom prst="rect">
            <a:avLst/>
          </a:prstGeom>
          <a:noFill/>
          <a:ln w="9525">
            <a:noFill/>
            <a:miter lim="800000"/>
            <a:headEnd/>
            <a:tailEnd/>
          </a:ln>
        </p:spPr>
      </p:pic>
      <p:sp>
        <p:nvSpPr>
          <p:cNvPr id="10" name="Rectangle 9"/>
          <p:cNvSpPr/>
          <p:nvPr/>
        </p:nvSpPr>
        <p:spPr>
          <a:xfrm>
            <a:off x="914400" y="1237850"/>
            <a:ext cx="685800" cy="514750"/>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TextBox 2"/>
          <p:cNvSpPr txBox="1"/>
          <p:nvPr/>
        </p:nvSpPr>
        <p:spPr>
          <a:xfrm>
            <a:off x="533400" y="3962400"/>
            <a:ext cx="1457771" cy="646331"/>
          </a:xfrm>
          <a:prstGeom prst="rect">
            <a:avLst/>
          </a:prstGeom>
          <a:noFill/>
        </p:spPr>
        <p:txBody>
          <a:bodyPr wrap="none" rtlCol="0">
            <a:spAutoFit/>
          </a:bodyPr>
          <a:lstStyle/>
          <a:p>
            <a:pPr algn="ctr"/>
            <a:r>
              <a:rPr lang="en-US" dirty="0" smtClean="0">
                <a:solidFill>
                  <a:schemeClr val="tx2"/>
                </a:solidFill>
              </a:rPr>
              <a:t>Point to Point</a:t>
            </a:r>
          </a:p>
          <a:p>
            <a:pPr algn="ctr"/>
            <a:r>
              <a:rPr lang="en-US" dirty="0" smtClean="0">
                <a:solidFill>
                  <a:schemeClr val="tx2"/>
                </a:solidFill>
              </a:rPr>
              <a:t>Dimensions</a:t>
            </a:r>
            <a:endParaRPr lang="en-US" dirty="0">
              <a:solidFill>
                <a:schemeClr val="tx2"/>
              </a:solidFill>
            </a:endParaRPr>
          </a:p>
        </p:txBody>
      </p:sp>
      <p:grpSp>
        <p:nvGrpSpPr>
          <p:cNvPr id="11" name="Group 10"/>
          <p:cNvGrpSpPr/>
          <p:nvPr/>
        </p:nvGrpSpPr>
        <p:grpSpPr>
          <a:xfrm>
            <a:off x="0" y="481021"/>
            <a:ext cx="9144000" cy="605175"/>
            <a:chOff x="0" y="481021"/>
            <a:chExt cx="9144000" cy="605175"/>
          </a:xfrm>
        </p:grpSpPr>
        <p:sp>
          <p:nvSpPr>
            <p:cNvPr id="12" name="Rectangle 11"/>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2"/>
            <p:cNvPicPr>
              <a:picLocks noChangeAspect="1" noChangeArrowheads="1"/>
            </p:cNvPicPr>
            <p:nvPr/>
          </p:nvPicPr>
          <p:blipFill>
            <a:blip r:embed="rId3" cstate="print"/>
            <a:srcRect/>
            <a:stretch>
              <a:fillRect/>
            </a:stretch>
          </p:blipFill>
          <p:spPr bwMode="auto">
            <a:xfrm>
              <a:off x="1143000" y="486590"/>
              <a:ext cx="8001000" cy="152399"/>
            </a:xfrm>
            <a:prstGeom prst="rect">
              <a:avLst/>
            </a:prstGeom>
            <a:noFill/>
            <a:ln w="9525">
              <a:noFill/>
              <a:miter lim="800000"/>
              <a:headEnd/>
              <a:tailEnd/>
            </a:ln>
          </p:spPr>
        </p:pic>
      </p:grpSp>
      <p:sp>
        <p:nvSpPr>
          <p:cNvPr id="14" name="Subtitle 2"/>
          <p:cNvSpPr txBox="1">
            <a:spLocks/>
          </p:cNvSpPr>
          <p:nvPr/>
        </p:nvSpPr>
        <p:spPr>
          <a:xfrm>
            <a:off x="282197" y="762000"/>
            <a:ext cx="817715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Dimensions </a:t>
            </a:r>
            <a:r>
              <a:rPr lang="en-US" sz="2500" dirty="0" smtClean="0">
                <a:solidFill>
                  <a:srgbClr val="00BEFF"/>
                </a:solidFill>
                <a:latin typeface="Oswald Light"/>
                <a:cs typeface="Oswald Regular"/>
              </a:rPr>
              <a:t>&amp; Callouts</a:t>
            </a:r>
            <a:endParaRPr lang="en-US" sz="2500" b="1" dirty="0">
              <a:solidFill>
                <a:srgbClr val="00BEFF"/>
              </a:solidFill>
              <a:latin typeface="Oswald Light"/>
              <a:cs typeface="Oswald Light"/>
            </a:endParaRPr>
          </a:p>
        </p:txBody>
      </p:sp>
    </p:spTree>
    <p:extLst>
      <p:ext uri="{BB962C8B-B14F-4D97-AF65-F5344CB8AC3E}">
        <p14:creationId xmlns:p14="http://schemas.microsoft.com/office/powerpoint/2010/main" val="136626387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onitor_Backgrou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64" y="1698463"/>
            <a:ext cx="5827554" cy="4230804"/>
          </a:xfrm>
          <a:prstGeom prst="rect">
            <a:avLst/>
          </a:prstGeom>
        </p:spPr>
      </p:pic>
      <p:sp>
        <p:nvSpPr>
          <p:cNvPr id="39" name="Subtitle 2"/>
          <p:cNvSpPr txBox="1">
            <a:spLocks/>
          </p:cNvSpPr>
          <p:nvPr/>
        </p:nvSpPr>
        <p:spPr>
          <a:xfrm>
            <a:off x="6102153" y="2358500"/>
            <a:ext cx="2508447" cy="220777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171450" indent="-171450" algn="l">
              <a:lnSpc>
                <a:spcPct val="110000"/>
              </a:lnSpc>
              <a:buFont typeface="Arial"/>
              <a:buChar char="•"/>
            </a:pPr>
            <a:r>
              <a:rPr lang="en-US" sz="1400" dirty="0">
                <a:solidFill>
                  <a:schemeClr val="tx1">
                    <a:lumMod val="60000"/>
                    <a:lumOff val="40000"/>
                  </a:schemeClr>
                </a:solidFill>
                <a:latin typeface="Oswald Light"/>
                <a:cs typeface="Oswald Light"/>
              </a:rPr>
              <a:t>Data is shown with respect to </a:t>
            </a:r>
            <a:r>
              <a:rPr lang="en-US" sz="1400" b="1" i="1" dirty="0">
                <a:solidFill>
                  <a:schemeClr val="tx1">
                    <a:lumMod val="60000"/>
                    <a:lumOff val="40000"/>
                  </a:schemeClr>
                </a:solidFill>
                <a:latin typeface="Oswald Light"/>
                <a:cs typeface="Oswald Light"/>
              </a:rPr>
              <a:t>active</a:t>
            </a:r>
            <a:r>
              <a:rPr lang="en-US" sz="1400" dirty="0">
                <a:solidFill>
                  <a:schemeClr val="tx1">
                    <a:lumMod val="60000"/>
                    <a:lumOff val="40000"/>
                  </a:schemeClr>
                </a:solidFill>
                <a:latin typeface="Oswald Light"/>
                <a:cs typeface="Oswald Light"/>
              </a:rPr>
              <a:t> </a:t>
            </a:r>
            <a:r>
              <a:rPr lang="en-US" sz="1400" dirty="0" smtClean="0">
                <a:solidFill>
                  <a:schemeClr val="tx1">
                    <a:lumMod val="60000"/>
                    <a:lumOff val="40000"/>
                  </a:schemeClr>
                </a:solidFill>
                <a:latin typeface="Oswald Light"/>
                <a:cs typeface="Oswald Light"/>
              </a:rPr>
              <a:t>(working) frame.</a:t>
            </a:r>
          </a:p>
          <a:p>
            <a:pPr marL="171450" indent="-171450" algn="l">
              <a:lnSpc>
                <a:spcPct val="110000"/>
              </a:lnSpc>
              <a:buFont typeface="Arial"/>
              <a:buChar char="•"/>
            </a:pPr>
            <a:endParaRPr lang="en-US" sz="1400" dirty="0">
              <a:solidFill>
                <a:schemeClr val="tx1">
                  <a:lumMod val="60000"/>
                  <a:lumOff val="40000"/>
                </a:schemeClr>
              </a:solidFill>
              <a:latin typeface="Oswald Light"/>
              <a:cs typeface="Oswald Light"/>
            </a:endParaRPr>
          </a:p>
          <a:p>
            <a:pPr marL="171450" indent="-171450" algn="l">
              <a:lnSpc>
                <a:spcPct val="110000"/>
              </a:lnSpc>
              <a:buFont typeface="Arial"/>
              <a:buChar char="•"/>
            </a:pPr>
            <a:r>
              <a:rPr lang="en-US" sz="1400" dirty="0" smtClean="0">
                <a:solidFill>
                  <a:schemeClr val="tx1">
                    <a:lumMod val="60000"/>
                    <a:lumOff val="40000"/>
                  </a:schemeClr>
                </a:solidFill>
                <a:latin typeface="Oswald Light"/>
                <a:cs typeface="Oswald Light"/>
              </a:rPr>
              <a:t>Any frame can be set to working at any time.</a:t>
            </a:r>
            <a:endParaRPr lang="en-US" sz="1400" dirty="0">
              <a:solidFill>
                <a:schemeClr val="tx1">
                  <a:lumMod val="60000"/>
                  <a:lumOff val="40000"/>
                </a:schemeClr>
              </a:solidFill>
              <a:latin typeface="Oswald Light"/>
              <a:cs typeface="Oswald Light"/>
            </a:endParaRPr>
          </a:p>
        </p:txBody>
      </p:sp>
      <p:grpSp>
        <p:nvGrpSpPr>
          <p:cNvPr id="27" name="Group 26"/>
          <p:cNvGrpSpPr/>
          <p:nvPr/>
        </p:nvGrpSpPr>
        <p:grpSpPr>
          <a:xfrm>
            <a:off x="0" y="481021"/>
            <a:ext cx="9144000" cy="826201"/>
            <a:chOff x="0" y="481021"/>
            <a:chExt cx="9144000" cy="826201"/>
          </a:xfrm>
        </p:grpSpPr>
        <p:sp>
          <p:nvSpPr>
            <p:cNvPr id="28" name="Rectangle 27"/>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Subtitle 2"/>
            <p:cNvSpPr txBox="1">
              <a:spLocks/>
            </p:cNvSpPr>
            <p:nvPr/>
          </p:nvSpPr>
          <p:spPr>
            <a:xfrm>
              <a:off x="271702" y="789953"/>
              <a:ext cx="4376498" cy="517269"/>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The </a:t>
              </a:r>
              <a:r>
                <a:rPr lang="en-US" sz="2500" dirty="0" smtClean="0">
                  <a:solidFill>
                    <a:srgbClr val="FFFFFF"/>
                  </a:solidFill>
                  <a:latin typeface="Oswald Regular"/>
                  <a:cs typeface="Oswald Regular"/>
                </a:rPr>
                <a:t>Working</a:t>
              </a:r>
              <a:r>
                <a:rPr lang="en-US" sz="2500" dirty="0" smtClean="0">
                  <a:solidFill>
                    <a:srgbClr val="FFFFFF"/>
                  </a:solidFill>
                  <a:latin typeface="Oswald Light"/>
                  <a:cs typeface="Oswald Light"/>
                </a:rPr>
                <a:t> </a:t>
              </a:r>
              <a:r>
                <a:rPr lang="en-US" sz="2500" dirty="0" smtClean="0">
                  <a:solidFill>
                    <a:srgbClr val="00BEFF"/>
                  </a:solidFill>
                  <a:latin typeface="Oswald Light"/>
                  <a:cs typeface="Oswald Light"/>
                </a:rPr>
                <a:t>Coordinate Frame</a:t>
              </a:r>
              <a:endParaRPr lang="en-US" sz="2500" b="1" dirty="0">
                <a:solidFill>
                  <a:srgbClr val="00BEFF"/>
                </a:solidFill>
                <a:latin typeface="Oswald Light"/>
                <a:cs typeface="Oswald Light"/>
              </a:endParaRPr>
            </a:p>
          </p:txBody>
        </p:sp>
        <p:pic>
          <p:nvPicPr>
            <p:cNvPr id="30" name="Picture 2"/>
            <p:cNvPicPr>
              <a:picLocks noChangeAspect="1" noChangeArrowheads="1"/>
            </p:cNvPicPr>
            <p:nvPr/>
          </p:nvPicPr>
          <p:blipFill>
            <a:blip r:embed="rId4" cstate="print"/>
            <a:srcRect/>
            <a:stretch>
              <a:fillRect/>
            </a:stretch>
          </p:blipFill>
          <p:spPr bwMode="auto">
            <a:xfrm>
              <a:off x="1143000" y="486590"/>
              <a:ext cx="8001000" cy="152399"/>
            </a:xfrm>
            <a:prstGeom prst="rect">
              <a:avLst/>
            </a:prstGeom>
            <a:noFill/>
            <a:ln w="9525">
              <a:noFill/>
              <a:miter lim="800000"/>
              <a:headEnd/>
              <a:tailEnd/>
            </a:ln>
          </p:spPr>
        </p:pic>
      </p:grpSp>
      <p:sp>
        <p:nvSpPr>
          <p:cNvPr id="19" name="Rectangle 18"/>
          <p:cNvSpPr/>
          <p:nvPr/>
        </p:nvSpPr>
        <p:spPr>
          <a:xfrm>
            <a:off x="6102153" y="1965029"/>
            <a:ext cx="1976956" cy="394210"/>
          </a:xfrm>
          <a:prstGeom prst="rect">
            <a:avLst/>
          </a:prstGeom>
        </p:spPr>
        <p:txBody>
          <a:bodyPr wrap="square">
            <a:spAutoFit/>
          </a:bodyPr>
          <a:lstStyle/>
          <a:p>
            <a:pPr>
              <a:lnSpc>
                <a:spcPct val="120000"/>
              </a:lnSpc>
            </a:pPr>
            <a:r>
              <a:rPr lang="en-US" dirty="0" smtClean="0">
                <a:solidFill>
                  <a:srgbClr val="00BEFF"/>
                </a:solidFill>
                <a:latin typeface="Oswald Regular"/>
                <a:cs typeface="Oswald Regular"/>
              </a:rPr>
              <a:t>Graphical View:</a:t>
            </a:r>
          </a:p>
        </p:txBody>
      </p:sp>
      <p:pic>
        <p:nvPicPr>
          <p:cNvPr id="2050" name="Picture 2" descr="C:\Users\Jeremy\AppData\Local\Temp\SNAGHTML3a570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1167" y="3990187"/>
            <a:ext cx="2169908" cy="15967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stretch>
            <a:fillRect/>
          </a:stretch>
        </p:blipFill>
        <p:spPr>
          <a:xfrm>
            <a:off x="685800" y="2183636"/>
            <a:ext cx="2390476" cy="2933333"/>
          </a:xfrm>
          <a:prstGeom prst="rect">
            <a:avLst/>
          </a:prstGeom>
        </p:spPr>
      </p:pic>
      <p:pic>
        <p:nvPicPr>
          <p:cNvPr id="10" name="Picture 9"/>
          <p:cNvPicPr>
            <a:picLocks noChangeAspect="1"/>
          </p:cNvPicPr>
          <p:nvPr/>
        </p:nvPicPr>
        <p:blipFill>
          <a:blip r:embed="rId7"/>
          <a:stretch>
            <a:fillRect/>
          </a:stretch>
        </p:blipFill>
        <p:spPr>
          <a:xfrm>
            <a:off x="1338471" y="2000838"/>
            <a:ext cx="1028571" cy="971429"/>
          </a:xfrm>
          <a:prstGeom prst="rect">
            <a:avLst/>
          </a:prstGeom>
        </p:spPr>
      </p:pic>
      <p:pic>
        <p:nvPicPr>
          <p:cNvPr id="7" name="Picture 6"/>
          <p:cNvPicPr>
            <a:picLocks noChangeAspect="1"/>
          </p:cNvPicPr>
          <p:nvPr/>
        </p:nvPicPr>
        <p:blipFill>
          <a:blip r:embed="rId8"/>
          <a:stretch>
            <a:fillRect/>
          </a:stretch>
        </p:blipFill>
        <p:spPr>
          <a:xfrm>
            <a:off x="3148463" y="3531904"/>
            <a:ext cx="1759907" cy="742948"/>
          </a:xfrm>
          <a:prstGeom prst="rect">
            <a:avLst/>
          </a:prstGeom>
        </p:spPr>
      </p:pic>
      <p:pic>
        <p:nvPicPr>
          <p:cNvPr id="4" name="Picture 3"/>
          <p:cNvPicPr>
            <a:picLocks noChangeAspect="1"/>
          </p:cNvPicPr>
          <p:nvPr/>
        </p:nvPicPr>
        <p:blipFill>
          <a:blip r:embed="rId9"/>
          <a:stretch>
            <a:fillRect/>
          </a:stretch>
        </p:blipFill>
        <p:spPr>
          <a:xfrm>
            <a:off x="2671753" y="2685164"/>
            <a:ext cx="2713996" cy="1930276"/>
          </a:xfrm>
          <a:prstGeom prst="rect">
            <a:avLst/>
          </a:prstGeom>
        </p:spPr>
      </p:pic>
    </p:spTree>
    <p:extLst>
      <p:ext uri="{BB962C8B-B14F-4D97-AF65-F5344CB8AC3E}">
        <p14:creationId xmlns:p14="http://schemas.microsoft.com/office/powerpoint/2010/main" val="367204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0" y="990600"/>
            <a:ext cx="5562600" cy="4648200"/>
          </a:xfrm>
        </p:spPr>
        <p:txBody>
          <a:bodyPr>
            <a:normAutofit/>
          </a:bodyPr>
          <a:lstStyle/>
          <a:p>
            <a:pPr>
              <a:buSzPct val="80000"/>
            </a:pPr>
            <a:endParaRPr lang="en-US" sz="2800" dirty="0" smtClean="0">
              <a:solidFill>
                <a:schemeClr val="tx2"/>
              </a:solidFill>
              <a:latin typeface="Arial" pitchFamily="34" charset="0"/>
              <a:cs typeface="Arial" pitchFamily="34" charset="0"/>
            </a:endParaRPr>
          </a:p>
          <a:p>
            <a:endParaRPr lang="en-US" sz="3000" b="1" dirty="0">
              <a:solidFill>
                <a:schemeClr val="tx2"/>
              </a:solidFill>
            </a:endParaRPr>
          </a:p>
        </p:txBody>
      </p:sp>
      <p:pic>
        <p:nvPicPr>
          <p:cNvPr id="6" name="Picture 2"/>
          <p:cNvPicPr>
            <a:picLocks noChangeAspect="1" noChangeArrowheads="1"/>
          </p:cNvPicPr>
          <p:nvPr/>
        </p:nvPicPr>
        <p:blipFill>
          <a:blip r:embed="rId3" cstate="print"/>
          <a:srcRect/>
          <a:stretch>
            <a:fillRect/>
          </a:stretch>
        </p:blipFill>
        <p:spPr bwMode="auto">
          <a:xfrm>
            <a:off x="2524571" y="1807565"/>
            <a:ext cx="6305815" cy="3906470"/>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399911" y="1113621"/>
            <a:ext cx="1676135" cy="2404888"/>
          </a:xfrm>
          <a:prstGeom prst="rect">
            <a:avLst/>
          </a:prstGeom>
        </p:spPr>
      </p:pic>
      <p:sp>
        <p:nvSpPr>
          <p:cNvPr id="9" name="TextBox 8"/>
          <p:cNvSpPr txBox="1"/>
          <p:nvPr/>
        </p:nvSpPr>
        <p:spPr>
          <a:xfrm>
            <a:off x="466716" y="3962400"/>
            <a:ext cx="1591141" cy="646331"/>
          </a:xfrm>
          <a:prstGeom prst="rect">
            <a:avLst/>
          </a:prstGeom>
          <a:noFill/>
        </p:spPr>
        <p:txBody>
          <a:bodyPr wrap="none" rtlCol="0">
            <a:spAutoFit/>
          </a:bodyPr>
          <a:lstStyle/>
          <a:p>
            <a:pPr algn="ctr"/>
            <a:r>
              <a:rPr lang="en-US" dirty="0" smtClean="0">
                <a:solidFill>
                  <a:schemeClr val="tx2"/>
                </a:solidFill>
              </a:rPr>
              <a:t>Point to Object</a:t>
            </a:r>
          </a:p>
          <a:p>
            <a:pPr algn="ctr"/>
            <a:r>
              <a:rPr lang="en-US" dirty="0" smtClean="0">
                <a:solidFill>
                  <a:schemeClr val="tx2"/>
                </a:solidFill>
              </a:rPr>
              <a:t>Dimensions</a:t>
            </a:r>
            <a:endParaRPr lang="en-US" dirty="0">
              <a:solidFill>
                <a:schemeClr val="tx2"/>
              </a:solidFill>
            </a:endParaRPr>
          </a:p>
        </p:txBody>
      </p:sp>
      <p:sp>
        <p:nvSpPr>
          <p:cNvPr id="10" name="Rectangle 9"/>
          <p:cNvSpPr/>
          <p:nvPr/>
        </p:nvSpPr>
        <p:spPr>
          <a:xfrm>
            <a:off x="420294" y="1707920"/>
            <a:ext cx="1600200" cy="762000"/>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2" name="Picture 2"/>
          <p:cNvPicPr>
            <a:picLocks noChangeAspect="1" noChangeArrowheads="1"/>
          </p:cNvPicPr>
          <p:nvPr/>
        </p:nvPicPr>
        <p:blipFill>
          <a:blip r:embed="rId5" cstate="print"/>
          <a:srcRect/>
          <a:stretch>
            <a:fillRect/>
          </a:stretch>
        </p:blipFill>
        <p:spPr bwMode="auto">
          <a:xfrm>
            <a:off x="2516383" y="1819288"/>
            <a:ext cx="6305815" cy="3906470"/>
          </a:xfrm>
          <a:prstGeom prst="rect">
            <a:avLst/>
          </a:prstGeom>
          <a:noFill/>
          <a:ln w="9525">
            <a:noFill/>
            <a:miter lim="800000"/>
            <a:headEnd/>
            <a:tailEnd/>
          </a:ln>
        </p:spPr>
      </p:pic>
      <p:grpSp>
        <p:nvGrpSpPr>
          <p:cNvPr id="21" name="Group 20"/>
          <p:cNvGrpSpPr/>
          <p:nvPr/>
        </p:nvGrpSpPr>
        <p:grpSpPr>
          <a:xfrm>
            <a:off x="6260471" y="2208120"/>
            <a:ext cx="2561727" cy="3430680"/>
            <a:chOff x="6260471" y="2208120"/>
            <a:chExt cx="2561727" cy="3430680"/>
          </a:xfrm>
        </p:grpSpPr>
        <p:sp>
          <p:nvSpPr>
            <p:cNvPr id="3" name="Rectangle 2"/>
            <p:cNvSpPr/>
            <p:nvPr/>
          </p:nvSpPr>
          <p:spPr>
            <a:xfrm>
              <a:off x="6477000" y="4495800"/>
              <a:ext cx="1295400" cy="11430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a:stretch>
              <a:fillRect/>
            </a:stretch>
          </p:blipFill>
          <p:spPr>
            <a:xfrm>
              <a:off x="6268563" y="2208120"/>
              <a:ext cx="2553635" cy="2077445"/>
            </a:xfrm>
            <a:prstGeom prst="rect">
              <a:avLst/>
            </a:prstGeom>
          </p:spPr>
        </p:pic>
        <p:cxnSp>
          <p:nvCxnSpPr>
            <p:cNvPr id="13" name="Straight Arrow Connector 12"/>
            <p:cNvCxnSpPr/>
            <p:nvPr/>
          </p:nvCxnSpPr>
          <p:spPr>
            <a:xfrm flipH="1" flipV="1">
              <a:off x="6260471" y="4293657"/>
              <a:ext cx="208437" cy="198513"/>
            </a:xfrm>
            <a:prstGeom prst="straightConnector1">
              <a:avLst/>
            </a:prstGeom>
            <a:ln w="2222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7772400" y="4297093"/>
              <a:ext cx="914400" cy="204373"/>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0" y="481021"/>
            <a:ext cx="9144000" cy="605175"/>
            <a:chOff x="0" y="481021"/>
            <a:chExt cx="9144000" cy="605175"/>
          </a:xfrm>
        </p:grpSpPr>
        <p:sp>
          <p:nvSpPr>
            <p:cNvPr id="17" name="Rectangle 16"/>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2"/>
            <p:cNvPicPr>
              <a:picLocks noChangeAspect="1" noChangeArrowheads="1"/>
            </p:cNvPicPr>
            <p:nvPr/>
          </p:nvPicPr>
          <p:blipFill>
            <a:blip r:embed="rId7" cstate="print"/>
            <a:srcRect/>
            <a:stretch>
              <a:fillRect/>
            </a:stretch>
          </p:blipFill>
          <p:spPr bwMode="auto">
            <a:xfrm>
              <a:off x="1143000" y="486590"/>
              <a:ext cx="8001000" cy="152399"/>
            </a:xfrm>
            <a:prstGeom prst="rect">
              <a:avLst/>
            </a:prstGeom>
            <a:noFill/>
            <a:ln w="9525">
              <a:noFill/>
              <a:miter lim="800000"/>
              <a:headEnd/>
              <a:tailEnd/>
            </a:ln>
          </p:spPr>
        </p:pic>
      </p:grpSp>
      <p:sp>
        <p:nvSpPr>
          <p:cNvPr id="19" name="Subtitle 2"/>
          <p:cNvSpPr txBox="1">
            <a:spLocks/>
          </p:cNvSpPr>
          <p:nvPr/>
        </p:nvSpPr>
        <p:spPr>
          <a:xfrm>
            <a:off x="282197" y="762000"/>
            <a:ext cx="817715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Analysis </a:t>
            </a:r>
            <a:r>
              <a:rPr lang="en-US" sz="2500" dirty="0" smtClean="0">
                <a:solidFill>
                  <a:srgbClr val="00BEFF"/>
                </a:solidFill>
                <a:latin typeface="Oswald Light"/>
                <a:cs typeface="Oswald Light"/>
              </a:rPr>
              <a:t>Tab</a:t>
            </a:r>
            <a:endParaRPr lang="en-US" sz="2500" b="1" dirty="0">
              <a:solidFill>
                <a:srgbClr val="00BEFF"/>
              </a:solidFill>
              <a:latin typeface="Oswald Light"/>
              <a:cs typeface="Oswald Light"/>
            </a:endParaRPr>
          </a:p>
        </p:txBody>
      </p:sp>
    </p:spTree>
    <p:extLst>
      <p:ext uri="{BB962C8B-B14F-4D97-AF65-F5344CB8AC3E}">
        <p14:creationId xmlns:p14="http://schemas.microsoft.com/office/powerpoint/2010/main" val="16619521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0" y="990600"/>
            <a:ext cx="5562600" cy="4648200"/>
          </a:xfrm>
        </p:spPr>
        <p:txBody>
          <a:bodyPr>
            <a:normAutofit/>
          </a:bodyPr>
          <a:lstStyle/>
          <a:p>
            <a:pPr>
              <a:buSzPct val="80000"/>
            </a:pPr>
            <a:endParaRPr lang="en-US" sz="2800" dirty="0" smtClean="0">
              <a:solidFill>
                <a:schemeClr val="tx2"/>
              </a:solidFill>
              <a:latin typeface="Arial" pitchFamily="34" charset="0"/>
              <a:cs typeface="Arial" pitchFamily="34" charset="0"/>
            </a:endParaRPr>
          </a:p>
          <a:p>
            <a:endParaRPr lang="en-US" sz="3000" b="1" dirty="0">
              <a:solidFill>
                <a:schemeClr val="tx2"/>
              </a:solidFill>
            </a:endParaRPr>
          </a:p>
        </p:txBody>
      </p:sp>
      <p:pic>
        <p:nvPicPr>
          <p:cNvPr id="8" name="Picture 7"/>
          <p:cNvPicPr>
            <a:picLocks noChangeAspect="1"/>
          </p:cNvPicPr>
          <p:nvPr/>
        </p:nvPicPr>
        <p:blipFill>
          <a:blip r:embed="rId3"/>
          <a:stretch>
            <a:fillRect/>
          </a:stretch>
        </p:blipFill>
        <p:spPr>
          <a:xfrm>
            <a:off x="399911" y="1113621"/>
            <a:ext cx="1676135" cy="2404888"/>
          </a:xfrm>
          <a:prstGeom prst="rect">
            <a:avLst/>
          </a:prstGeom>
        </p:spPr>
      </p:pic>
      <p:sp>
        <p:nvSpPr>
          <p:cNvPr id="9" name="TextBox 8"/>
          <p:cNvSpPr txBox="1"/>
          <p:nvPr/>
        </p:nvSpPr>
        <p:spPr>
          <a:xfrm>
            <a:off x="399911" y="3635250"/>
            <a:ext cx="1724510" cy="646331"/>
          </a:xfrm>
          <a:prstGeom prst="rect">
            <a:avLst/>
          </a:prstGeom>
          <a:noFill/>
        </p:spPr>
        <p:txBody>
          <a:bodyPr wrap="none" rtlCol="0">
            <a:spAutoFit/>
          </a:bodyPr>
          <a:lstStyle/>
          <a:p>
            <a:pPr algn="ctr"/>
            <a:r>
              <a:rPr lang="en-US" dirty="0" smtClean="0">
                <a:solidFill>
                  <a:schemeClr val="tx2"/>
                </a:solidFill>
              </a:rPr>
              <a:t>Object to Object</a:t>
            </a:r>
          </a:p>
          <a:p>
            <a:pPr algn="ctr"/>
            <a:r>
              <a:rPr lang="en-US" dirty="0" smtClean="0">
                <a:solidFill>
                  <a:schemeClr val="tx2"/>
                </a:solidFill>
              </a:rPr>
              <a:t>Dimensions</a:t>
            </a:r>
            <a:endParaRPr lang="en-US" dirty="0">
              <a:solidFill>
                <a:schemeClr val="tx2"/>
              </a:solidFill>
            </a:endParaRPr>
          </a:p>
        </p:txBody>
      </p:sp>
      <p:sp>
        <p:nvSpPr>
          <p:cNvPr id="10" name="Rectangle 9"/>
          <p:cNvSpPr/>
          <p:nvPr/>
        </p:nvSpPr>
        <p:spPr>
          <a:xfrm>
            <a:off x="462187" y="2438400"/>
            <a:ext cx="1519013" cy="533400"/>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4" cstate="print"/>
          <a:srcRect/>
          <a:stretch>
            <a:fillRect/>
          </a:stretch>
        </p:blipFill>
        <p:spPr bwMode="auto">
          <a:xfrm>
            <a:off x="2548624" y="1707920"/>
            <a:ext cx="6324600" cy="4054773"/>
          </a:xfrm>
          <a:prstGeom prst="rect">
            <a:avLst/>
          </a:prstGeom>
          <a:noFill/>
          <a:ln w="9525">
            <a:noFill/>
            <a:miter lim="800000"/>
            <a:headEnd/>
            <a:tailEnd/>
          </a:ln>
        </p:spPr>
      </p:pic>
      <p:sp>
        <p:nvSpPr>
          <p:cNvPr id="13" name="Rectangle 12"/>
          <p:cNvSpPr/>
          <p:nvPr/>
        </p:nvSpPr>
        <p:spPr>
          <a:xfrm>
            <a:off x="1571423" y="2047807"/>
            <a:ext cx="457200" cy="466793"/>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a:stretch>
            <a:fillRect/>
          </a:stretch>
        </p:blipFill>
        <p:spPr>
          <a:xfrm>
            <a:off x="3996030" y="1888525"/>
            <a:ext cx="4928764" cy="4343400"/>
          </a:xfrm>
          <a:prstGeom prst="rect">
            <a:avLst/>
          </a:prstGeom>
        </p:spPr>
      </p:pic>
      <p:pic>
        <p:nvPicPr>
          <p:cNvPr id="4" name="Picture 3"/>
          <p:cNvPicPr>
            <a:picLocks noChangeAspect="1"/>
          </p:cNvPicPr>
          <p:nvPr/>
        </p:nvPicPr>
        <p:blipFill>
          <a:blip r:embed="rId6"/>
          <a:stretch>
            <a:fillRect/>
          </a:stretch>
        </p:blipFill>
        <p:spPr>
          <a:xfrm>
            <a:off x="399911" y="4398322"/>
            <a:ext cx="1566724" cy="1694482"/>
          </a:xfrm>
          <a:prstGeom prst="rect">
            <a:avLst/>
          </a:prstGeom>
        </p:spPr>
      </p:pic>
      <p:sp>
        <p:nvSpPr>
          <p:cNvPr id="6" name="Rectangle 5"/>
          <p:cNvSpPr/>
          <p:nvPr/>
        </p:nvSpPr>
        <p:spPr>
          <a:xfrm>
            <a:off x="4080726" y="3056238"/>
            <a:ext cx="771359" cy="4705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0" y="481021"/>
            <a:ext cx="9144000" cy="605175"/>
            <a:chOff x="0" y="481021"/>
            <a:chExt cx="9144000" cy="605175"/>
          </a:xfrm>
        </p:grpSpPr>
        <p:sp>
          <p:nvSpPr>
            <p:cNvPr id="15" name="Rectangle 14"/>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2"/>
            <p:cNvPicPr>
              <a:picLocks noChangeAspect="1" noChangeArrowheads="1"/>
            </p:cNvPicPr>
            <p:nvPr/>
          </p:nvPicPr>
          <p:blipFill>
            <a:blip r:embed="rId7" cstate="print"/>
            <a:srcRect/>
            <a:stretch>
              <a:fillRect/>
            </a:stretch>
          </p:blipFill>
          <p:spPr bwMode="auto">
            <a:xfrm>
              <a:off x="1143000" y="486590"/>
              <a:ext cx="8001000" cy="152399"/>
            </a:xfrm>
            <a:prstGeom prst="rect">
              <a:avLst/>
            </a:prstGeom>
            <a:noFill/>
            <a:ln w="9525">
              <a:noFill/>
              <a:miter lim="800000"/>
              <a:headEnd/>
              <a:tailEnd/>
            </a:ln>
          </p:spPr>
        </p:pic>
      </p:grpSp>
      <p:sp>
        <p:nvSpPr>
          <p:cNvPr id="17" name="Subtitle 2"/>
          <p:cNvSpPr txBox="1">
            <a:spLocks/>
          </p:cNvSpPr>
          <p:nvPr/>
        </p:nvSpPr>
        <p:spPr>
          <a:xfrm>
            <a:off x="282197" y="762000"/>
            <a:ext cx="817715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Analysis </a:t>
            </a:r>
            <a:r>
              <a:rPr lang="en-US" sz="2500" dirty="0" smtClean="0">
                <a:solidFill>
                  <a:srgbClr val="00BEFF"/>
                </a:solidFill>
                <a:latin typeface="Oswald Light"/>
                <a:cs typeface="Oswald Light"/>
              </a:rPr>
              <a:t>Tab</a:t>
            </a:r>
            <a:endParaRPr lang="en-US" sz="2500" b="1" dirty="0">
              <a:solidFill>
                <a:srgbClr val="00BEFF"/>
              </a:solidFill>
              <a:latin typeface="Oswald Light"/>
              <a:cs typeface="Oswald Light"/>
            </a:endParaRPr>
          </a:p>
        </p:txBody>
      </p:sp>
    </p:spTree>
    <p:extLst>
      <p:ext uri="{BB962C8B-B14F-4D97-AF65-F5344CB8AC3E}">
        <p14:creationId xmlns:p14="http://schemas.microsoft.com/office/powerpoint/2010/main" val="137584275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7568" y="2895600"/>
            <a:ext cx="3967309" cy="2914324"/>
          </a:xfrm>
          <a:prstGeom prst="rect">
            <a:avLst/>
          </a:prstGeom>
        </p:spPr>
      </p:pic>
      <p:sp>
        <p:nvSpPr>
          <p:cNvPr id="3" name="Chevron 2"/>
          <p:cNvSpPr/>
          <p:nvPr/>
        </p:nvSpPr>
        <p:spPr>
          <a:xfrm>
            <a:off x="2294338" y="5415136"/>
            <a:ext cx="283973" cy="280919"/>
          </a:xfrm>
          <a:prstGeom prst="chevron">
            <a:avLst/>
          </a:prstGeom>
          <a:no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solidFill>
                <a:schemeClr val="tx1"/>
              </a:solidFill>
            </a:endParaRPr>
          </a:p>
        </p:txBody>
      </p:sp>
      <p:grpSp>
        <p:nvGrpSpPr>
          <p:cNvPr id="4" name="Group 3"/>
          <p:cNvGrpSpPr/>
          <p:nvPr/>
        </p:nvGrpSpPr>
        <p:grpSpPr>
          <a:xfrm>
            <a:off x="2723219" y="1675378"/>
            <a:ext cx="5943599" cy="1806963"/>
            <a:chOff x="2755778" y="1884927"/>
            <a:chExt cx="5943599" cy="1806963"/>
          </a:xfrm>
        </p:grpSpPr>
        <p:pic>
          <p:nvPicPr>
            <p:cNvPr id="1026" name="Picture 2" descr="C:\Users\Jeremy\AppData\Local\Temp\SNAGHTML19be41f.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5778" y="1884929"/>
              <a:ext cx="2944611" cy="13040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Jeremy\AppData\Local\Temp\SNAGHTML19c5f9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8004" y="1884927"/>
              <a:ext cx="2951373" cy="1806963"/>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descr="C:\Users\Jeremy\AppData\Local\Temp\SNAGHTML7bd50c.PNG"/>
          <p:cNvPicPr/>
          <p:nvPr/>
        </p:nvPicPr>
        <p:blipFill>
          <a:blip r:embed="rId6">
            <a:extLst>
              <a:ext uri="{28A0092B-C50C-407E-A947-70E740481C1C}">
                <a14:useLocalDpi xmlns:a14="http://schemas.microsoft.com/office/drawing/2010/main" val="0"/>
              </a:ext>
            </a:extLst>
          </a:blip>
          <a:srcRect/>
          <a:stretch>
            <a:fillRect/>
          </a:stretch>
        </p:blipFill>
        <p:spPr bwMode="auto">
          <a:xfrm>
            <a:off x="2723218" y="1661092"/>
            <a:ext cx="5943600" cy="2956560"/>
          </a:xfrm>
          <a:prstGeom prst="rect">
            <a:avLst/>
          </a:prstGeom>
          <a:noFill/>
          <a:ln>
            <a:noFill/>
          </a:ln>
        </p:spPr>
      </p:pic>
      <p:sp>
        <p:nvSpPr>
          <p:cNvPr id="14" name="Title 1"/>
          <p:cNvSpPr txBox="1">
            <a:spLocks/>
          </p:cNvSpPr>
          <p:nvPr/>
        </p:nvSpPr>
        <p:spPr>
          <a:xfrm>
            <a:off x="84914" y="987084"/>
            <a:ext cx="5666199" cy="830392"/>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t>Recent Improvements in Dimensions:</a:t>
            </a:r>
            <a:endParaRPr lang="en-US" sz="3600" dirty="0"/>
          </a:p>
        </p:txBody>
      </p:sp>
      <p:grpSp>
        <p:nvGrpSpPr>
          <p:cNvPr id="15" name="Group 14"/>
          <p:cNvGrpSpPr/>
          <p:nvPr/>
        </p:nvGrpSpPr>
        <p:grpSpPr>
          <a:xfrm>
            <a:off x="0" y="481021"/>
            <a:ext cx="9144000" cy="605175"/>
            <a:chOff x="0" y="481021"/>
            <a:chExt cx="9144000" cy="605175"/>
          </a:xfrm>
        </p:grpSpPr>
        <p:sp>
          <p:nvSpPr>
            <p:cNvPr id="16" name="Rectangle 15"/>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2"/>
            <p:cNvPicPr>
              <a:picLocks noChangeAspect="1" noChangeArrowheads="1"/>
            </p:cNvPicPr>
            <p:nvPr/>
          </p:nvPicPr>
          <p:blipFill>
            <a:blip r:embed="rId7" cstate="print"/>
            <a:srcRect/>
            <a:stretch>
              <a:fillRect/>
            </a:stretch>
          </p:blipFill>
          <p:spPr bwMode="auto">
            <a:xfrm>
              <a:off x="1143000" y="486590"/>
              <a:ext cx="8001000" cy="152399"/>
            </a:xfrm>
            <a:prstGeom prst="rect">
              <a:avLst/>
            </a:prstGeom>
            <a:noFill/>
            <a:ln w="9525">
              <a:noFill/>
              <a:miter lim="800000"/>
              <a:headEnd/>
              <a:tailEnd/>
            </a:ln>
          </p:spPr>
        </p:pic>
      </p:grpSp>
      <p:sp>
        <p:nvSpPr>
          <p:cNvPr id="22" name="Subtitle 2"/>
          <p:cNvSpPr txBox="1">
            <a:spLocks/>
          </p:cNvSpPr>
          <p:nvPr/>
        </p:nvSpPr>
        <p:spPr>
          <a:xfrm>
            <a:off x="282197" y="762000"/>
            <a:ext cx="817715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Analysis </a:t>
            </a:r>
            <a:r>
              <a:rPr lang="en-US" sz="2500" dirty="0" smtClean="0">
                <a:solidFill>
                  <a:srgbClr val="00BEFF"/>
                </a:solidFill>
                <a:latin typeface="Oswald Light"/>
                <a:cs typeface="Oswald Light"/>
              </a:rPr>
              <a:t>Tab</a:t>
            </a:r>
            <a:endParaRPr lang="en-US" sz="2500" b="1" dirty="0">
              <a:solidFill>
                <a:srgbClr val="00BEFF"/>
              </a:solidFill>
              <a:latin typeface="Oswald Light"/>
              <a:cs typeface="Oswald Light"/>
            </a:endParaRPr>
          </a:p>
        </p:txBody>
      </p:sp>
    </p:spTree>
    <p:extLst>
      <p:ext uri="{BB962C8B-B14F-4D97-AF65-F5344CB8AC3E}">
        <p14:creationId xmlns:p14="http://schemas.microsoft.com/office/powerpoint/2010/main" val="39717377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evron 2"/>
          <p:cNvSpPr/>
          <p:nvPr/>
        </p:nvSpPr>
        <p:spPr>
          <a:xfrm>
            <a:off x="2294338" y="5415136"/>
            <a:ext cx="283973" cy="280919"/>
          </a:xfrm>
          <a:prstGeom prst="chevron">
            <a:avLst/>
          </a:prstGeom>
          <a:no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solidFill>
                <a:schemeClr val="tx1"/>
              </a:solidFill>
            </a:endParaRPr>
          </a:p>
        </p:txBody>
      </p:sp>
      <p:pic>
        <p:nvPicPr>
          <p:cNvPr id="9" name="Picture 6" descr="C:\Users\Jeremy\AppData\Local\Temp\SNAGHTMLb2575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6432" y="2332461"/>
            <a:ext cx="5225084" cy="3444792"/>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0" y="481021"/>
            <a:ext cx="9144000" cy="605175"/>
            <a:chOff x="0" y="481021"/>
            <a:chExt cx="9144000" cy="605175"/>
          </a:xfrm>
        </p:grpSpPr>
        <p:sp>
          <p:nvSpPr>
            <p:cNvPr id="12" name="Rectangle 11"/>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2"/>
            <p:cNvPicPr>
              <a:picLocks noChangeAspect="1" noChangeArrowheads="1"/>
            </p:cNvPicPr>
            <p:nvPr/>
          </p:nvPicPr>
          <p:blipFill>
            <a:blip r:embed="rId4" cstate="print"/>
            <a:srcRect/>
            <a:stretch>
              <a:fillRect/>
            </a:stretch>
          </p:blipFill>
          <p:spPr bwMode="auto">
            <a:xfrm>
              <a:off x="1143000" y="486590"/>
              <a:ext cx="8001000" cy="152399"/>
            </a:xfrm>
            <a:prstGeom prst="rect">
              <a:avLst/>
            </a:prstGeom>
            <a:noFill/>
            <a:ln w="9525">
              <a:noFill/>
              <a:miter lim="800000"/>
              <a:headEnd/>
              <a:tailEnd/>
            </a:ln>
          </p:spPr>
        </p:pic>
      </p:grpSp>
      <p:sp>
        <p:nvSpPr>
          <p:cNvPr id="14" name="Subtitle 2"/>
          <p:cNvSpPr txBox="1">
            <a:spLocks/>
          </p:cNvSpPr>
          <p:nvPr/>
        </p:nvSpPr>
        <p:spPr>
          <a:xfrm>
            <a:off x="282197" y="762000"/>
            <a:ext cx="817715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Analysis </a:t>
            </a:r>
            <a:r>
              <a:rPr lang="en-US" sz="2500" dirty="0" smtClean="0">
                <a:solidFill>
                  <a:srgbClr val="00BEFF"/>
                </a:solidFill>
                <a:latin typeface="Oswald Light"/>
                <a:cs typeface="Oswald Light"/>
              </a:rPr>
              <a:t>Tab</a:t>
            </a:r>
            <a:endParaRPr lang="en-US" sz="2500" b="1" dirty="0">
              <a:solidFill>
                <a:srgbClr val="00BEFF"/>
              </a:solidFill>
              <a:latin typeface="Oswald Light"/>
              <a:cs typeface="Oswald Light"/>
            </a:endParaRPr>
          </a:p>
        </p:txBody>
      </p:sp>
      <p:sp>
        <p:nvSpPr>
          <p:cNvPr id="15" name="Title 1"/>
          <p:cNvSpPr txBox="1">
            <a:spLocks/>
          </p:cNvSpPr>
          <p:nvPr/>
        </p:nvSpPr>
        <p:spPr>
          <a:xfrm>
            <a:off x="84914" y="987084"/>
            <a:ext cx="5666199" cy="830392"/>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t>Recent Improvements in Dimensions:</a:t>
            </a:r>
            <a:endParaRPr lang="en-US" sz="3600" dirty="0"/>
          </a:p>
        </p:txBody>
      </p:sp>
      <p:pic>
        <p:nvPicPr>
          <p:cNvPr id="4" name="Picture 3"/>
          <p:cNvPicPr>
            <a:picLocks noChangeAspect="1"/>
          </p:cNvPicPr>
          <p:nvPr/>
        </p:nvPicPr>
        <p:blipFill>
          <a:blip r:embed="rId5"/>
          <a:stretch>
            <a:fillRect/>
          </a:stretch>
        </p:blipFill>
        <p:spPr>
          <a:xfrm>
            <a:off x="877289" y="3492952"/>
            <a:ext cx="2161905" cy="1123810"/>
          </a:xfrm>
          <a:prstGeom prst="rect">
            <a:avLst/>
          </a:prstGeom>
        </p:spPr>
      </p:pic>
      <p:sp>
        <p:nvSpPr>
          <p:cNvPr id="17" name="Content Placeholder 2"/>
          <p:cNvSpPr txBox="1">
            <a:spLocks/>
          </p:cNvSpPr>
          <p:nvPr/>
        </p:nvSpPr>
        <p:spPr>
          <a:xfrm>
            <a:off x="282197" y="1504353"/>
            <a:ext cx="8946541" cy="419548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Wingdings" panose="05000000000000000000" pitchFamily="2" charset="2"/>
              <a:buChar char="Ø"/>
            </a:pPr>
            <a:r>
              <a:rPr lang="en-US" sz="2000" b="1" i="1" dirty="0" smtClean="0">
                <a:solidFill>
                  <a:schemeClr val="tx1"/>
                </a:solidFill>
              </a:rPr>
              <a:t>Text orientation control (Screen / Along)</a:t>
            </a:r>
          </a:p>
          <a:p>
            <a:pPr marL="342900" indent="-342900" algn="l">
              <a:buFont typeface="Wingdings" panose="05000000000000000000" pitchFamily="2" charset="2"/>
              <a:buChar char="Ø"/>
            </a:pPr>
            <a:r>
              <a:rPr lang="en-US" sz="2000" b="1" i="1" dirty="0" smtClean="0">
                <a:solidFill>
                  <a:schemeClr val="tx1"/>
                </a:solidFill>
              </a:rPr>
              <a:t>Dimension component control (Point to Point)</a:t>
            </a:r>
          </a:p>
          <a:p>
            <a:pPr marL="342900" indent="-342900" algn="l">
              <a:buFont typeface="Wingdings" panose="05000000000000000000" pitchFamily="2" charset="2"/>
              <a:buChar char="Ø"/>
            </a:pPr>
            <a:endParaRPr lang="en-US" sz="2000" dirty="0"/>
          </a:p>
        </p:txBody>
      </p:sp>
    </p:spTree>
    <p:extLst>
      <p:ext uri="{BB962C8B-B14F-4D97-AF65-F5344CB8AC3E}">
        <p14:creationId xmlns:p14="http://schemas.microsoft.com/office/powerpoint/2010/main" val="322605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evron 2"/>
          <p:cNvSpPr/>
          <p:nvPr/>
        </p:nvSpPr>
        <p:spPr>
          <a:xfrm>
            <a:off x="2294338" y="5415136"/>
            <a:ext cx="283973" cy="280919"/>
          </a:xfrm>
          <a:prstGeom prst="chevron">
            <a:avLst/>
          </a:prstGeom>
          <a:no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solidFill>
                <a:schemeClr val="tx1"/>
              </a:solidFill>
            </a:endParaRPr>
          </a:p>
        </p:txBody>
      </p:sp>
      <p:sp>
        <p:nvSpPr>
          <p:cNvPr id="8" name="Content Placeholder 2"/>
          <p:cNvSpPr txBox="1">
            <a:spLocks/>
          </p:cNvSpPr>
          <p:nvPr/>
        </p:nvSpPr>
        <p:spPr>
          <a:xfrm>
            <a:off x="282197" y="1504353"/>
            <a:ext cx="8946541" cy="419548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Wingdings" panose="05000000000000000000" pitchFamily="2" charset="2"/>
              <a:buChar char="Ø"/>
            </a:pPr>
            <a:r>
              <a:rPr lang="en-US" sz="2000" dirty="0" smtClean="0"/>
              <a:t>Text orientation control (Screen / Along)</a:t>
            </a:r>
          </a:p>
          <a:p>
            <a:pPr marL="342900" indent="-342900" algn="l">
              <a:buFont typeface="Wingdings" panose="05000000000000000000" pitchFamily="2" charset="2"/>
              <a:buChar char="Ø"/>
            </a:pPr>
            <a:r>
              <a:rPr lang="en-US" sz="2000" dirty="0" smtClean="0"/>
              <a:t>Dimension component control (Point to Point)</a:t>
            </a:r>
          </a:p>
          <a:p>
            <a:pPr marL="342900" indent="-342900" algn="l">
              <a:buFont typeface="Wingdings" panose="05000000000000000000" pitchFamily="2" charset="2"/>
              <a:buChar char="Ø"/>
            </a:pPr>
            <a:r>
              <a:rPr lang="en-US" sz="2000" b="1" i="1" dirty="0" smtClean="0">
                <a:solidFill>
                  <a:schemeClr val="tx1"/>
                </a:solidFill>
              </a:rPr>
              <a:t>Text </a:t>
            </a:r>
            <a:r>
              <a:rPr lang="en-US" sz="2000" b="1" i="1" dirty="0">
                <a:solidFill>
                  <a:schemeClr val="tx1"/>
                </a:solidFill>
              </a:rPr>
              <a:t>Placement control through offset along axis &amp; </a:t>
            </a:r>
            <a:r>
              <a:rPr lang="en-US" sz="2000" b="1" i="1" dirty="0" smtClean="0">
                <a:solidFill>
                  <a:schemeClr val="tx1"/>
                </a:solidFill>
              </a:rPr>
              <a:t>radial</a:t>
            </a:r>
          </a:p>
          <a:p>
            <a:pPr marL="342900" indent="-342900" algn="l">
              <a:buFont typeface="Wingdings" panose="05000000000000000000" pitchFamily="2" charset="2"/>
              <a:buChar char="Ø"/>
            </a:pPr>
            <a:endParaRPr lang="en-US" sz="2000" dirty="0"/>
          </a:p>
          <a:p>
            <a:pPr marL="342900" indent="-342900" algn="l">
              <a:buFont typeface="Wingdings" panose="05000000000000000000" pitchFamily="2" charset="2"/>
              <a:buChar char="Ø"/>
            </a:pPr>
            <a:endParaRPr lang="en-US" sz="2000" dirty="0"/>
          </a:p>
        </p:txBody>
      </p:sp>
      <p:pic>
        <p:nvPicPr>
          <p:cNvPr id="10" name="Picture 9"/>
          <p:cNvPicPr>
            <a:picLocks noChangeAspect="1"/>
          </p:cNvPicPr>
          <p:nvPr/>
        </p:nvPicPr>
        <p:blipFill>
          <a:blip r:embed="rId3"/>
          <a:stretch>
            <a:fillRect/>
          </a:stretch>
        </p:blipFill>
        <p:spPr>
          <a:xfrm>
            <a:off x="4559648" y="2563368"/>
            <a:ext cx="4290524" cy="3309668"/>
          </a:xfrm>
          <a:prstGeom prst="rect">
            <a:avLst/>
          </a:prstGeom>
        </p:spPr>
      </p:pic>
      <p:pic>
        <p:nvPicPr>
          <p:cNvPr id="11" name="Picture 10"/>
          <p:cNvPicPr/>
          <p:nvPr/>
        </p:nvPicPr>
        <p:blipFill>
          <a:blip r:embed="rId4"/>
          <a:stretch>
            <a:fillRect/>
          </a:stretch>
        </p:blipFill>
        <p:spPr>
          <a:xfrm>
            <a:off x="1295400" y="2892874"/>
            <a:ext cx="2724150" cy="2593526"/>
          </a:xfrm>
          <a:prstGeom prst="rect">
            <a:avLst/>
          </a:prstGeom>
        </p:spPr>
      </p:pic>
      <p:grpSp>
        <p:nvGrpSpPr>
          <p:cNvPr id="12" name="Group 11"/>
          <p:cNvGrpSpPr/>
          <p:nvPr/>
        </p:nvGrpSpPr>
        <p:grpSpPr>
          <a:xfrm>
            <a:off x="0" y="481021"/>
            <a:ext cx="9144000" cy="605175"/>
            <a:chOff x="0" y="481021"/>
            <a:chExt cx="9144000" cy="605175"/>
          </a:xfrm>
        </p:grpSpPr>
        <p:sp>
          <p:nvSpPr>
            <p:cNvPr id="13" name="Rectangle 12"/>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2"/>
            <p:cNvPicPr>
              <a:picLocks noChangeAspect="1" noChangeArrowheads="1"/>
            </p:cNvPicPr>
            <p:nvPr/>
          </p:nvPicPr>
          <p:blipFill>
            <a:blip r:embed="rId5" cstate="print"/>
            <a:srcRect/>
            <a:stretch>
              <a:fillRect/>
            </a:stretch>
          </p:blipFill>
          <p:spPr bwMode="auto">
            <a:xfrm>
              <a:off x="1143000" y="486590"/>
              <a:ext cx="8001000" cy="152399"/>
            </a:xfrm>
            <a:prstGeom prst="rect">
              <a:avLst/>
            </a:prstGeom>
            <a:noFill/>
            <a:ln w="9525">
              <a:noFill/>
              <a:miter lim="800000"/>
              <a:headEnd/>
              <a:tailEnd/>
            </a:ln>
          </p:spPr>
        </p:pic>
      </p:grpSp>
      <p:sp>
        <p:nvSpPr>
          <p:cNvPr id="15" name="Subtitle 2"/>
          <p:cNvSpPr txBox="1">
            <a:spLocks/>
          </p:cNvSpPr>
          <p:nvPr/>
        </p:nvSpPr>
        <p:spPr>
          <a:xfrm>
            <a:off x="282197" y="762000"/>
            <a:ext cx="817715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Analysis </a:t>
            </a:r>
            <a:r>
              <a:rPr lang="en-US" sz="2500" dirty="0" smtClean="0">
                <a:solidFill>
                  <a:srgbClr val="00BEFF"/>
                </a:solidFill>
                <a:latin typeface="Oswald Light"/>
                <a:cs typeface="Oswald Light"/>
              </a:rPr>
              <a:t>Tab</a:t>
            </a:r>
            <a:endParaRPr lang="en-US" sz="2500" b="1" dirty="0">
              <a:solidFill>
                <a:srgbClr val="00BEFF"/>
              </a:solidFill>
              <a:latin typeface="Oswald Light"/>
              <a:cs typeface="Oswald Light"/>
            </a:endParaRPr>
          </a:p>
        </p:txBody>
      </p:sp>
      <p:sp>
        <p:nvSpPr>
          <p:cNvPr id="16" name="Title 1"/>
          <p:cNvSpPr txBox="1">
            <a:spLocks/>
          </p:cNvSpPr>
          <p:nvPr/>
        </p:nvSpPr>
        <p:spPr>
          <a:xfrm>
            <a:off x="84914" y="987084"/>
            <a:ext cx="5666199" cy="830392"/>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t>Recent Improvements in Dimensions:</a:t>
            </a:r>
            <a:endParaRPr lang="en-US" sz="3600" dirty="0"/>
          </a:p>
        </p:txBody>
      </p:sp>
    </p:spTree>
    <p:extLst>
      <p:ext uri="{BB962C8B-B14F-4D97-AF65-F5344CB8AC3E}">
        <p14:creationId xmlns:p14="http://schemas.microsoft.com/office/powerpoint/2010/main" val="385144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81528" y="2952344"/>
            <a:ext cx="3295805" cy="29208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evron 2"/>
          <p:cNvSpPr/>
          <p:nvPr/>
        </p:nvSpPr>
        <p:spPr>
          <a:xfrm>
            <a:off x="2294338" y="5415136"/>
            <a:ext cx="283973" cy="280919"/>
          </a:xfrm>
          <a:prstGeom prst="chevron">
            <a:avLst/>
          </a:prstGeom>
          <a:no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solidFill>
                <a:schemeClr val="tx1"/>
              </a:solidFill>
            </a:endParaRPr>
          </a:p>
        </p:txBody>
      </p:sp>
      <p:pic>
        <p:nvPicPr>
          <p:cNvPr id="11" name="Picture 4" descr="C:\Users\Jeremy\AppData\Local\Temp\SNAGHTMLab695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6915" y="3023687"/>
            <a:ext cx="3219605" cy="2849478"/>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481021"/>
            <a:ext cx="9144000" cy="605175"/>
            <a:chOff x="0" y="481021"/>
            <a:chExt cx="9144000" cy="605175"/>
          </a:xfrm>
        </p:grpSpPr>
        <p:sp>
          <p:nvSpPr>
            <p:cNvPr id="15" name="Rectangle 14"/>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2"/>
            <p:cNvPicPr>
              <a:picLocks noChangeAspect="1" noChangeArrowheads="1"/>
            </p:cNvPicPr>
            <p:nvPr/>
          </p:nvPicPr>
          <p:blipFill>
            <a:blip r:embed="rId4" cstate="print"/>
            <a:srcRect/>
            <a:stretch>
              <a:fillRect/>
            </a:stretch>
          </p:blipFill>
          <p:spPr bwMode="auto">
            <a:xfrm>
              <a:off x="1143000" y="486590"/>
              <a:ext cx="8001000" cy="152399"/>
            </a:xfrm>
            <a:prstGeom prst="rect">
              <a:avLst/>
            </a:prstGeom>
            <a:noFill/>
            <a:ln w="9525">
              <a:noFill/>
              <a:miter lim="800000"/>
              <a:headEnd/>
              <a:tailEnd/>
            </a:ln>
          </p:spPr>
        </p:pic>
      </p:grpSp>
      <p:sp>
        <p:nvSpPr>
          <p:cNvPr id="17" name="Subtitle 2"/>
          <p:cNvSpPr txBox="1">
            <a:spLocks/>
          </p:cNvSpPr>
          <p:nvPr/>
        </p:nvSpPr>
        <p:spPr>
          <a:xfrm>
            <a:off x="282197" y="762000"/>
            <a:ext cx="817715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Analysis </a:t>
            </a:r>
            <a:r>
              <a:rPr lang="en-US" sz="2500" dirty="0" smtClean="0">
                <a:solidFill>
                  <a:srgbClr val="00BEFF"/>
                </a:solidFill>
                <a:latin typeface="Oswald Light"/>
                <a:cs typeface="Oswald Light"/>
              </a:rPr>
              <a:t>Tab</a:t>
            </a:r>
            <a:endParaRPr lang="en-US" sz="2500" b="1" dirty="0">
              <a:solidFill>
                <a:srgbClr val="00BEFF"/>
              </a:solidFill>
              <a:latin typeface="Oswald Light"/>
              <a:cs typeface="Oswald Light"/>
            </a:endParaRPr>
          </a:p>
        </p:txBody>
      </p:sp>
      <p:sp>
        <p:nvSpPr>
          <p:cNvPr id="24" name="Content Placeholder 2"/>
          <p:cNvSpPr txBox="1">
            <a:spLocks/>
          </p:cNvSpPr>
          <p:nvPr/>
        </p:nvSpPr>
        <p:spPr>
          <a:xfrm>
            <a:off x="282197" y="1504353"/>
            <a:ext cx="8946541" cy="419548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Wingdings" panose="05000000000000000000" pitchFamily="2" charset="2"/>
              <a:buChar char="Ø"/>
            </a:pPr>
            <a:r>
              <a:rPr lang="en-US" sz="2000" dirty="0" smtClean="0"/>
              <a:t>Text orientation control (Screen / Along)</a:t>
            </a:r>
          </a:p>
          <a:p>
            <a:pPr marL="342900" indent="-342900" algn="l">
              <a:buFont typeface="Wingdings" panose="05000000000000000000" pitchFamily="2" charset="2"/>
              <a:buChar char="Ø"/>
            </a:pPr>
            <a:r>
              <a:rPr lang="en-US" sz="2000" dirty="0" smtClean="0"/>
              <a:t>Dimension component control (Point to Point)</a:t>
            </a:r>
          </a:p>
          <a:p>
            <a:pPr marL="342900" indent="-342900" algn="l">
              <a:buFont typeface="Wingdings" panose="05000000000000000000" pitchFamily="2" charset="2"/>
              <a:buChar char="Ø"/>
            </a:pPr>
            <a:r>
              <a:rPr lang="en-US" sz="2000" dirty="0" smtClean="0"/>
              <a:t>Text </a:t>
            </a:r>
            <a:r>
              <a:rPr lang="en-US" sz="2000" dirty="0"/>
              <a:t>Placement control through offset along axis &amp; </a:t>
            </a:r>
            <a:r>
              <a:rPr lang="en-US" sz="2000" dirty="0" smtClean="0"/>
              <a:t>radial</a:t>
            </a:r>
          </a:p>
          <a:p>
            <a:pPr marL="342900" indent="-342900" algn="l">
              <a:buFont typeface="Wingdings" panose="05000000000000000000" pitchFamily="2" charset="2"/>
              <a:buChar char="Ø"/>
            </a:pPr>
            <a:r>
              <a:rPr lang="en-US" sz="2000" b="1" i="1" dirty="0">
                <a:solidFill>
                  <a:schemeClr val="tx1"/>
                </a:solidFill>
              </a:rPr>
              <a:t>Logical placement for near parallel Objects </a:t>
            </a:r>
          </a:p>
          <a:p>
            <a:pPr marL="342900" indent="-342900" algn="l">
              <a:buFont typeface="Wingdings" panose="05000000000000000000" pitchFamily="2" charset="2"/>
              <a:buChar char="Ø"/>
            </a:pPr>
            <a:endParaRPr lang="en-US" sz="2000" dirty="0"/>
          </a:p>
          <a:p>
            <a:pPr marL="342900" indent="-342900" algn="l">
              <a:buFont typeface="Wingdings" panose="05000000000000000000" pitchFamily="2" charset="2"/>
              <a:buChar char="Ø"/>
            </a:pPr>
            <a:endParaRPr lang="en-US" sz="2000" dirty="0"/>
          </a:p>
        </p:txBody>
      </p:sp>
      <p:sp>
        <p:nvSpPr>
          <p:cNvPr id="25" name="Title 1"/>
          <p:cNvSpPr txBox="1">
            <a:spLocks/>
          </p:cNvSpPr>
          <p:nvPr/>
        </p:nvSpPr>
        <p:spPr>
          <a:xfrm>
            <a:off x="84914" y="987084"/>
            <a:ext cx="5666199" cy="830392"/>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t>Recent Improvements in Dimensions:</a:t>
            </a:r>
            <a:endParaRPr lang="en-US" sz="3600" dirty="0"/>
          </a:p>
        </p:txBody>
      </p:sp>
    </p:spTree>
    <p:extLst>
      <p:ext uri="{BB962C8B-B14F-4D97-AF65-F5344CB8AC3E}">
        <p14:creationId xmlns:p14="http://schemas.microsoft.com/office/powerpoint/2010/main" val="2212238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1200" y="4066899"/>
            <a:ext cx="5066666" cy="1694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evron 2"/>
          <p:cNvSpPr/>
          <p:nvPr/>
        </p:nvSpPr>
        <p:spPr>
          <a:xfrm>
            <a:off x="2294338" y="5415136"/>
            <a:ext cx="283973" cy="280919"/>
          </a:xfrm>
          <a:prstGeom prst="chevron">
            <a:avLst/>
          </a:prstGeom>
          <a:no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solidFill>
                <a:schemeClr val="tx1"/>
              </a:solidFill>
            </a:endParaRPr>
          </a:p>
        </p:txBody>
      </p:sp>
      <p:sp>
        <p:nvSpPr>
          <p:cNvPr id="8" name="Content Placeholder 2"/>
          <p:cNvSpPr txBox="1">
            <a:spLocks/>
          </p:cNvSpPr>
          <p:nvPr/>
        </p:nvSpPr>
        <p:spPr>
          <a:xfrm>
            <a:off x="343521" y="1157453"/>
            <a:ext cx="8946541" cy="213995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Wingdings" panose="05000000000000000000" pitchFamily="2" charset="2"/>
              <a:buChar char="Ø"/>
            </a:pPr>
            <a:r>
              <a:rPr lang="en-US" sz="2000" dirty="0"/>
              <a:t>Text orientation control (Screen / Along)</a:t>
            </a:r>
          </a:p>
          <a:p>
            <a:pPr marL="342900" indent="-342900" algn="l">
              <a:buFont typeface="Wingdings" panose="05000000000000000000" pitchFamily="2" charset="2"/>
              <a:buChar char="Ø"/>
            </a:pPr>
            <a:r>
              <a:rPr lang="en-US" sz="2000" dirty="0"/>
              <a:t>Dimension component control (Point to Point)</a:t>
            </a:r>
          </a:p>
          <a:p>
            <a:pPr marL="342900" indent="-342900" algn="l">
              <a:buFont typeface="Wingdings" panose="05000000000000000000" pitchFamily="2" charset="2"/>
              <a:buChar char="Ø"/>
            </a:pPr>
            <a:r>
              <a:rPr lang="en-US" sz="2000" dirty="0"/>
              <a:t>Text Placement control through offset along axis</a:t>
            </a:r>
          </a:p>
          <a:p>
            <a:pPr marL="342900" indent="-342900" algn="l">
              <a:buFont typeface="Wingdings" panose="05000000000000000000" pitchFamily="2" charset="2"/>
              <a:buChar char="Ø"/>
            </a:pPr>
            <a:r>
              <a:rPr lang="en-US" sz="2000" dirty="0"/>
              <a:t>Logical placement for near parallel Objects </a:t>
            </a:r>
          </a:p>
          <a:p>
            <a:pPr marL="342900" indent="-342900" algn="l">
              <a:buFont typeface="Wingdings" panose="05000000000000000000" pitchFamily="2" charset="2"/>
              <a:buChar char="Ø"/>
            </a:pPr>
            <a:r>
              <a:rPr lang="en-US" sz="2000" b="1" i="1" dirty="0">
                <a:solidFill>
                  <a:schemeClr val="tx1"/>
                </a:solidFill>
              </a:rPr>
              <a:t>Dimension Report Tables</a:t>
            </a:r>
          </a:p>
          <a:p>
            <a:pPr marL="342900" indent="-342900" algn="l">
              <a:buFont typeface="Wingdings" panose="05000000000000000000" pitchFamily="2" charset="2"/>
              <a:buChar char="Ø"/>
            </a:pPr>
            <a:endParaRPr lang="en-US" sz="2000" dirty="0"/>
          </a:p>
          <a:p>
            <a:pPr marL="342900" indent="-342900" algn="l">
              <a:buFont typeface="Wingdings" panose="05000000000000000000" pitchFamily="2" charset="2"/>
              <a:buChar char="Ø"/>
            </a:pPr>
            <a:endParaRPr lang="en-US" sz="2000" dirty="0"/>
          </a:p>
          <a:p>
            <a:pPr marL="342900" indent="-342900" algn="l">
              <a:buFont typeface="Wingdings" panose="05000000000000000000" pitchFamily="2" charset="2"/>
              <a:buChar char="Ø"/>
            </a:pPr>
            <a:endParaRPr lang="en-US" sz="2000" dirty="0"/>
          </a:p>
          <a:p>
            <a:pPr marL="342900" indent="-342900" algn="l">
              <a:buFont typeface="Wingdings" panose="05000000000000000000" pitchFamily="2" charset="2"/>
              <a:buChar char="Ø"/>
            </a:pPr>
            <a:endParaRPr lang="en-US" sz="2000" dirty="0"/>
          </a:p>
        </p:txBody>
      </p:sp>
      <p:sp>
        <p:nvSpPr>
          <p:cNvPr id="10" name="Content Placeholder 2"/>
          <p:cNvSpPr txBox="1">
            <a:spLocks/>
          </p:cNvSpPr>
          <p:nvPr/>
        </p:nvSpPr>
        <p:spPr>
          <a:xfrm>
            <a:off x="1683604" y="3006592"/>
            <a:ext cx="2206911" cy="53731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Wingdings" panose="05000000000000000000" pitchFamily="2" charset="2"/>
              <a:buChar char="Ø"/>
            </a:pPr>
            <a:r>
              <a:rPr lang="en-US" sz="2000" b="1" i="1" dirty="0">
                <a:solidFill>
                  <a:schemeClr val="tx1"/>
                </a:solidFill>
              </a:rPr>
              <a:t>In-line Notes </a:t>
            </a:r>
          </a:p>
          <a:p>
            <a:pPr marL="342900" indent="-342900" algn="l">
              <a:buFont typeface="Wingdings" panose="05000000000000000000" pitchFamily="2" charset="2"/>
              <a:buChar char="Ø"/>
            </a:pPr>
            <a:endParaRPr lang="en-US" sz="2000" dirty="0"/>
          </a:p>
          <a:p>
            <a:pPr marL="342900" indent="-342900" algn="l">
              <a:buFont typeface="Wingdings" panose="05000000000000000000" pitchFamily="2" charset="2"/>
              <a:buChar char="Ø"/>
            </a:pPr>
            <a:endParaRPr lang="en-US" sz="2000" dirty="0"/>
          </a:p>
          <a:p>
            <a:pPr marL="342900" indent="-342900" algn="l">
              <a:buFont typeface="Wingdings" panose="05000000000000000000" pitchFamily="2" charset="2"/>
              <a:buChar char="Ø"/>
            </a:pPr>
            <a:endParaRPr lang="en-US" sz="2000" dirty="0"/>
          </a:p>
          <a:p>
            <a:pPr marL="342900" indent="-342900" algn="l">
              <a:buFont typeface="Wingdings" panose="05000000000000000000" pitchFamily="2" charset="2"/>
              <a:buChar char="Ø"/>
            </a:pPr>
            <a:endParaRPr lang="en-US" sz="2000" dirty="0"/>
          </a:p>
        </p:txBody>
      </p:sp>
      <p:pic>
        <p:nvPicPr>
          <p:cNvPr id="13" name="Picture 12"/>
          <p:cNvPicPr>
            <a:picLocks noChangeAspect="1"/>
          </p:cNvPicPr>
          <p:nvPr/>
        </p:nvPicPr>
        <p:blipFill>
          <a:blip r:embed="rId3"/>
          <a:stretch>
            <a:fillRect/>
          </a:stretch>
        </p:blipFill>
        <p:spPr>
          <a:xfrm>
            <a:off x="6034727" y="1157453"/>
            <a:ext cx="2642858" cy="953931"/>
          </a:xfrm>
          <a:prstGeom prst="rect">
            <a:avLst/>
          </a:prstGeom>
        </p:spPr>
      </p:pic>
      <p:pic>
        <p:nvPicPr>
          <p:cNvPr id="14" name="Picture 13"/>
          <p:cNvPicPr>
            <a:picLocks noChangeAspect="1"/>
          </p:cNvPicPr>
          <p:nvPr/>
        </p:nvPicPr>
        <p:blipFill>
          <a:blip r:embed="rId4"/>
          <a:stretch>
            <a:fillRect/>
          </a:stretch>
        </p:blipFill>
        <p:spPr>
          <a:xfrm>
            <a:off x="6495970" y="3386399"/>
            <a:ext cx="1621232" cy="651924"/>
          </a:xfrm>
          <a:prstGeom prst="rect">
            <a:avLst/>
          </a:prstGeom>
        </p:spPr>
      </p:pic>
      <p:pic>
        <p:nvPicPr>
          <p:cNvPr id="15" name="Picture 14"/>
          <p:cNvPicPr>
            <a:picLocks noChangeAspect="1"/>
          </p:cNvPicPr>
          <p:nvPr/>
        </p:nvPicPr>
        <p:blipFill>
          <a:blip r:embed="rId5"/>
          <a:stretch>
            <a:fillRect/>
          </a:stretch>
        </p:blipFill>
        <p:spPr>
          <a:xfrm>
            <a:off x="6034727" y="2231275"/>
            <a:ext cx="2642858" cy="1062411"/>
          </a:xfrm>
          <a:prstGeom prst="rect">
            <a:avLst/>
          </a:prstGeom>
        </p:spPr>
      </p:pic>
      <p:pic>
        <p:nvPicPr>
          <p:cNvPr id="16" name="Picture 2" descr="C:\Users\Jeremy\AppData\Local\Temp\SNAGHTMLf262a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7558" y="4155891"/>
            <a:ext cx="5008883" cy="1634478"/>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0" y="481021"/>
            <a:ext cx="9144000" cy="605175"/>
            <a:chOff x="0" y="481021"/>
            <a:chExt cx="9144000" cy="605175"/>
          </a:xfrm>
        </p:grpSpPr>
        <p:sp>
          <p:nvSpPr>
            <p:cNvPr id="25" name="Rectangle 24"/>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
            <p:cNvPicPr>
              <a:picLocks noChangeAspect="1" noChangeArrowheads="1"/>
            </p:cNvPicPr>
            <p:nvPr/>
          </p:nvPicPr>
          <p:blipFill>
            <a:blip r:embed="rId7" cstate="print"/>
            <a:srcRect/>
            <a:stretch>
              <a:fillRect/>
            </a:stretch>
          </p:blipFill>
          <p:spPr bwMode="auto">
            <a:xfrm>
              <a:off x="1143000" y="486590"/>
              <a:ext cx="8001000" cy="152399"/>
            </a:xfrm>
            <a:prstGeom prst="rect">
              <a:avLst/>
            </a:prstGeom>
            <a:noFill/>
            <a:ln w="9525">
              <a:noFill/>
              <a:miter lim="800000"/>
              <a:headEnd/>
              <a:tailEnd/>
            </a:ln>
          </p:spPr>
        </p:pic>
      </p:grpSp>
      <p:sp>
        <p:nvSpPr>
          <p:cNvPr id="27" name="Subtitle 2"/>
          <p:cNvSpPr txBox="1">
            <a:spLocks/>
          </p:cNvSpPr>
          <p:nvPr/>
        </p:nvSpPr>
        <p:spPr>
          <a:xfrm>
            <a:off x="282197" y="762000"/>
            <a:ext cx="817715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Analysis </a:t>
            </a:r>
            <a:r>
              <a:rPr lang="en-US" sz="2500" dirty="0" smtClean="0">
                <a:solidFill>
                  <a:srgbClr val="00BEFF"/>
                </a:solidFill>
                <a:latin typeface="Oswald Light"/>
                <a:cs typeface="Oswald Light"/>
              </a:rPr>
              <a:t>Tab</a:t>
            </a:r>
            <a:endParaRPr lang="en-US" sz="2500" b="1" dirty="0">
              <a:solidFill>
                <a:srgbClr val="00BEFF"/>
              </a:solidFill>
              <a:latin typeface="Oswald Light"/>
              <a:cs typeface="Oswald Light"/>
            </a:endParaRPr>
          </a:p>
        </p:txBody>
      </p:sp>
    </p:spTree>
    <p:extLst>
      <p:ext uri="{BB962C8B-B14F-4D97-AF65-F5344CB8AC3E}">
        <p14:creationId xmlns:p14="http://schemas.microsoft.com/office/powerpoint/2010/main" val="3669856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POWER2800\Byte Bucket\Sales\SA Images\callouts.png"/>
          <p:cNvPicPr>
            <a:picLocks noChangeAspect="1" noChangeArrowheads="1"/>
          </p:cNvPicPr>
          <p:nvPr/>
        </p:nvPicPr>
        <p:blipFill>
          <a:blip r:embed="rId3" cstate="print"/>
          <a:srcRect/>
          <a:stretch>
            <a:fillRect/>
          </a:stretch>
        </p:blipFill>
        <p:spPr bwMode="auto">
          <a:xfrm>
            <a:off x="457200" y="2230533"/>
            <a:ext cx="7277100" cy="4624536"/>
          </a:xfrm>
          <a:prstGeom prst="rect">
            <a:avLst/>
          </a:prstGeom>
          <a:noFill/>
        </p:spPr>
      </p:pic>
      <p:sp>
        <p:nvSpPr>
          <p:cNvPr id="10" name="Text Placeholder 4"/>
          <p:cNvSpPr txBox="1">
            <a:spLocks/>
          </p:cNvSpPr>
          <p:nvPr/>
        </p:nvSpPr>
        <p:spPr>
          <a:xfrm>
            <a:off x="553597" y="1190464"/>
            <a:ext cx="4399403" cy="83022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yriad Pro" pitchFamily="34" charset="0"/>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smtClean="0">
                <a:solidFill>
                  <a:schemeClr val="tx2"/>
                </a:solidFill>
                <a:latin typeface="Arial" panose="020B0604020202020204" pitchFamily="34" charset="0"/>
                <a:cs typeface="Arial" panose="020B0604020202020204" pitchFamily="34" charset="0"/>
              </a:rPr>
              <a:t>Callouts – Screen Centric  Annotations</a:t>
            </a:r>
          </a:p>
          <a:p>
            <a:endParaRPr lang="en-US" sz="1800" dirty="0" smtClean="0">
              <a:solidFill>
                <a:schemeClr val="tx2"/>
              </a:solidFill>
              <a:latin typeface="Arial" panose="020B0604020202020204" pitchFamily="34" charset="0"/>
              <a:cs typeface="Arial" panose="020B0604020202020204" pitchFamily="34" charset="0"/>
            </a:endParaRPr>
          </a:p>
          <a:p>
            <a:endParaRPr lang="en-US" sz="1800" dirty="0" smtClean="0">
              <a:solidFill>
                <a:schemeClr val="tx2"/>
              </a:solidFill>
              <a:latin typeface="Arial" panose="020B0604020202020204" pitchFamily="34" charset="0"/>
              <a:cs typeface="Arial" panose="020B0604020202020204" pitchFamily="34" charset="0"/>
            </a:endParaRPr>
          </a:p>
        </p:txBody>
      </p:sp>
      <p:grpSp>
        <p:nvGrpSpPr>
          <p:cNvPr id="11" name="Group 10"/>
          <p:cNvGrpSpPr/>
          <p:nvPr/>
        </p:nvGrpSpPr>
        <p:grpSpPr>
          <a:xfrm>
            <a:off x="0" y="481021"/>
            <a:ext cx="9144000" cy="605175"/>
            <a:chOff x="0" y="481021"/>
            <a:chExt cx="9144000" cy="605175"/>
          </a:xfrm>
        </p:grpSpPr>
        <p:sp>
          <p:nvSpPr>
            <p:cNvPr id="13" name="Rectangle 12"/>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2"/>
            <p:cNvPicPr>
              <a:picLocks noChangeAspect="1" noChangeArrowheads="1"/>
            </p:cNvPicPr>
            <p:nvPr/>
          </p:nvPicPr>
          <p:blipFill>
            <a:blip r:embed="rId4" cstate="print"/>
            <a:srcRect/>
            <a:stretch>
              <a:fillRect/>
            </a:stretch>
          </p:blipFill>
          <p:spPr bwMode="auto">
            <a:xfrm>
              <a:off x="1143000" y="486590"/>
              <a:ext cx="8001000" cy="152399"/>
            </a:xfrm>
            <a:prstGeom prst="rect">
              <a:avLst/>
            </a:prstGeom>
            <a:noFill/>
            <a:ln w="9525">
              <a:noFill/>
              <a:miter lim="800000"/>
              <a:headEnd/>
              <a:tailEnd/>
            </a:ln>
          </p:spPr>
        </p:pic>
      </p:grpSp>
      <p:sp>
        <p:nvSpPr>
          <p:cNvPr id="15" name="Subtitle 2"/>
          <p:cNvSpPr txBox="1">
            <a:spLocks/>
          </p:cNvSpPr>
          <p:nvPr/>
        </p:nvSpPr>
        <p:spPr>
          <a:xfrm>
            <a:off x="282197" y="762000"/>
            <a:ext cx="817715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Analysis </a:t>
            </a:r>
            <a:r>
              <a:rPr lang="en-US" sz="2500" dirty="0" smtClean="0">
                <a:solidFill>
                  <a:srgbClr val="00BEFF"/>
                </a:solidFill>
                <a:latin typeface="Oswald Light"/>
                <a:cs typeface="Oswald Light"/>
              </a:rPr>
              <a:t>Tab</a:t>
            </a:r>
            <a:endParaRPr lang="en-US" sz="2500" b="1" dirty="0">
              <a:solidFill>
                <a:srgbClr val="00BEFF"/>
              </a:solidFill>
              <a:latin typeface="Oswald Light"/>
              <a:cs typeface="Oswald Light"/>
            </a:endParaRPr>
          </a:p>
        </p:txBody>
      </p:sp>
      <p:pic>
        <p:nvPicPr>
          <p:cNvPr id="8" name="Picture 3"/>
          <p:cNvPicPr>
            <a:picLocks noChangeAspect="1" noChangeArrowheads="1"/>
          </p:cNvPicPr>
          <p:nvPr/>
        </p:nvPicPr>
        <p:blipFill>
          <a:blip r:embed="rId5" cstate="print"/>
          <a:srcRect/>
          <a:stretch>
            <a:fillRect/>
          </a:stretch>
        </p:blipFill>
        <p:spPr bwMode="auto">
          <a:xfrm>
            <a:off x="7620000" y="1209207"/>
            <a:ext cx="1447469" cy="5469536"/>
          </a:xfrm>
          <a:prstGeom prst="rect">
            <a:avLst/>
          </a:prstGeom>
          <a:noFill/>
          <a:ln w="9525">
            <a:noFill/>
            <a:miter lim="800000"/>
            <a:headEnd/>
            <a:tailEnd/>
          </a:ln>
        </p:spPr>
      </p:pic>
      <p:grpSp>
        <p:nvGrpSpPr>
          <p:cNvPr id="18" name="Group 17"/>
          <p:cNvGrpSpPr/>
          <p:nvPr/>
        </p:nvGrpSpPr>
        <p:grpSpPr>
          <a:xfrm>
            <a:off x="5435421" y="1279269"/>
            <a:ext cx="3428848" cy="3714538"/>
            <a:chOff x="5435421" y="1279269"/>
            <a:chExt cx="3428848" cy="3714538"/>
          </a:xfrm>
        </p:grpSpPr>
        <p:sp>
          <p:nvSpPr>
            <p:cNvPr id="9" name="Rounded Rectangle 8"/>
            <p:cNvSpPr/>
            <p:nvPr/>
          </p:nvSpPr>
          <p:spPr>
            <a:xfrm>
              <a:off x="7645069" y="3546007"/>
              <a:ext cx="1219200" cy="144780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5435421" y="1279269"/>
              <a:ext cx="3327248" cy="3673731"/>
              <a:chOff x="5511952" y="1279269"/>
              <a:chExt cx="3327248" cy="3673731"/>
            </a:xfrm>
          </p:grpSpPr>
          <p:pic>
            <p:nvPicPr>
              <p:cNvPr id="12" name="Picture 11"/>
              <p:cNvPicPr>
                <a:picLocks noChangeAspect="1"/>
              </p:cNvPicPr>
              <p:nvPr/>
            </p:nvPicPr>
            <p:blipFill>
              <a:blip r:embed="rId6"/>
              <a:stretch>
                <a:fillRect/>
              </a:stretch>
            </p:blipFill>
            <p:spPr>
              <a:xfrm>
                <a:off x="5511952" y="1279269"/>
                <a:ext cx="1956157" cy="2224650"/>
              </a:xfrm>
              <a:prstGeom prst="rect">
                <a:avLst/>
              </a:prstGeom>
            </p:spPr>
          </p:pic>
          <p:sp>
            <p:nvSpPr>
              <p:cNvPr id="3" name="Rectangle 2"/>
              <p:cNvSpPr/>
              <p:nvPr/>
            </p:nvSpPr>
            <p:spPr>
              <a:xfrm>
                <a:off x="5511952" y="1279269"/>
                <a:ext cx="1949120" cy="2225931"/>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H="1" flipV="1">
                <a:off x="7468110" y="1279269"/>
                <a:ext cx="1371090" cy="2266738"/>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6028039" y="3520395"/>
                <a:ext cx="1731330" cy="1432605"/>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88378790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0" y="990600"/>
            <a:ext cx="5562600" cy="4648200"/>
          </a:xfrm>
        </p:spPr>
        <p:txBody>
          <a:bodyPr>
            <a:normAutofit/>
          </a:bodyPr>
          <a:lstStyle/>
          <a:p>
            <a:pPr>
              <a:buSzPct val="80000"/>
            </a:pPr>
            <a:endParaRPr lang="en-US" sz="2800" dirty="0" smtClean="0">
              <a:solidFill>
                <a:schemeClr val="tx2"/>
              </a:solidFill>
              <a:latin typeface="Arial" pitchFamily="34" charset="0"/>
              <a:cs typeface="Arial" pitchFamily="34" charset="0"/>
            </a:endParaRPr>
          </a:p>
          <a:p>
            <a:endParaRPr lang="en-US" sz="3000" b="1" dirty="0">
              <a:solidFill>
                <a:schemeClr val="tx2"/>
              </a:solidFill>
            </a:endParaRPr>
          </a:p>
        </p:txBody>
      </p:sp>
      <p:sp>
        <p:nvSpPr>
          <p:cNvPr id="11" name="Text Placeholder 4"/>
          <p:cNvSpPr txBox="1">
            <a:spLocks/>
          </p:cNvSpPr>
          <p:nvPr/>
        </p:nvSpPr>
        <p:spPr>
          <a:xfrm>
            <a:off x="609152" y="1586754"/>
            <a:ext cx="4038600" cy="3810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smtClean="0">
                <a:solidFill>
                  <a:schemeClr val="tx2"/>
                </a:solidFill>
                <a:latin typeface="Arial" panose="020B0604020202020204" pitchFamily="34" charset="0"/>
                <a:cs typeface="Arial" panose="020B0604020202020204" pitchFamily="34" charset="0"/>
              </a:rPr>
              <a:t>Callouts- Screen Centric</a:t>
            </a:r>
          </a:p>
          <a:p>
            <a:r>
              <a:rPr lang="en-US" sz="2000" dirty="0" smtClean="0">
                <a:solidFill>
                  <a:schemeClr val="tx2"/>
                </a:solidFill>
                <a:latin typeface="Arial" panose="020B0604020202020204" pitchFamily="34" charset="0"/>
                <a:cs typeface="Arial" panose="020B0604020202020204" pitchFamily="34" charset="0"/>
              </a:rPr>
              <a:t>Dimensions- Part Centric</a:t>
            </a:r>
          </a:p>
          <a:p>
            <a:pPr marL="0" indent="0">
              <a:buNone/>
            </a:pPr>
            <a:endParaRPr lang="en-US" sz="2000" dirty="0" smtClean="0">
              <a:solidFill>
                <a:schemeClr val="tx2"/>
              </a:solidFill>
              <a:latin typeface="Arial" panose="020B0604020202020204" pitchFamily="34" charset="0"/>
              <a:cs typeface="Arial" panose="020B0604020202020204" pitchFamily="34" charset="0"/>
            </a:endParaRPr>
          </a:p>
          <a:p>
            <a:endParaRPr lang="en-US" sz="2000" dirty="0" smtClean="0">
              <a:solidFill>
                <a:schemeClr val="tx2"/>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4191000" y="1790700"/>
            <a:ext cx="4742324" cy="3819927"/>
          </a:xfrm>
          <a:prstGeom prst="rect">
            <a:avLst/>
          </a:prstGeom>
        </p:spPr>
      </p:pic>
      <p:pic>
        <p:nvPicPr>
          <p:cNvPr id="8" name="Picture 2" descr="C:\Users\JEREMY~1\AppData\Local\Temp\SNAGHTML10712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464" y="2743200"/>
            <a:ext cx="1676640" cy="23622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0" y="481021"/>
            <a:ext cx="9144000" cy="605175"/>
            <a:chOff x="0" y="481021"/>
            <a:chExt cx="9144000" cy="605175"/>
          </a:xfrm>
        </p:grpSpPr>
        <p:sp>
          <p:nvSpPr>
            <p:cNvPr id="10" name="Rectangle 9"/>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2"/>
            <p:cNvPicPr>
              <a:picLocks noChangeAspect="1" noChangeArrowheads="1"/>
            </p:cNvPicPr>
            <p:nvPr/>
          </p:nvPicPr>
          <p:blipFill>
            <a:blip r:embed="rId5" cstate="print"/>
            <a:srcRect/>
            <a:stretch>
              <a:fillRect/>
            </a:stretch>
          </p:blipFill>
          <p:spPr bwMode="auto">
            <a:xfrm>
              <a:off x="1143000" y="486590"/>
              <a:ext cx="8001000" cy="152399"/>
            </a:xfrm>
            <a:prstGeom prst="rect">
              <a:avLst/>
            </a:prstGeom>
            <a:noFill/>
            <a:ln w="9525">
              <a:noFill/>
              <a:miter lim="800000"/>
              <a:headEnd/>
              <a:tailEnd/>
            </a:ln>
          </p:spPr>
        </p:pic>
      </p:grpSp>
      <p:sp>
        <p:nvSpPr>
          <p:cNvPr id="13" name="Subtitle 2"/>
          <p:cNvSpPr txBox="1">
            <a:spLocks/>
          </p:cNvSpPr>
          <p:nvPr/>
        </p:nvSpPr>
        <p:spPr>
          <a:xfrm>
            <a:off x="282197" y="762000"/>
            <a:ext cx="817715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Analysis </a:t>
            </a:r>
            <a:r>
              <a:rPr lang="en-US" sz="2500" dirty="0" smtClean="0">
                <a:solidFill>
                  <a:srgbClr val="00BEFF"/>
                </a:solidFill>
                <a:latin typeface="Oswald Light"/>
                <a:cs typeface="Oswald Light"/>
              </a:rPr>
              <a:t>Tab</a:t>
            </a:r>
            <a:endParaRPr lang="en-US" sz="2500" b="1" dirty="0">
              <a:solidFill>
                <a:srgbClr val="00BEFF"/>
              </a:solidFill>
              <a:latin typeface="Oswald Light"/>
              <a:cs typeface="Oswald Light"/>
            </a:endParaRPr>
          </a:p>
        </p:txBody>
      </p:sp>
    </p:spTree>
    <p:extLst>
      <p:ext uri="{BB962C8B-B14F-4D97-AF65-F5344CB8AC3E}">
        <p14:creationId xmlns:p14="http://schemas.microsoft.com/office/powerpoint/2010/main" val="682840427"/>
      </p:ext>
    </p:extLst>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2198" b="3296"/>
          <a:stretch/>
        </p:blipFill>
        <p:spPr>
          <a:xfrm>
            <a:off x="2590800" y="1395128"/>
            <a:ext cx="6024524" cy="4270130"/>
          </a:xfrm>
          <a:prstGeom prst="rect">
            <a:avLst/>
          </a:prstGeom>
        </p:spPr>
      </p:pic>
      <p:grpSp>
        <p:nvGrpSpPr>
          <p:cNvPr id="5" name="Group 4"/>
          <p:cNvGrpSpPr/>
          <p:nvPr/>
        </p:nvGrpSpPr>
        <p:grpSpPr>
          <a:xfrm>
            <a:off x="0" y="481021"/>
            <a:ext cx="9144000" cy="605175"/>
            <a:chOff x="0" y="481021"/>
            <a:chExt cx="9144000" cy="605175"/>
          </a:xfrm>
        </p:grpSpPr>
        <p:sp>
          <p:nvSpPr>
            <p:cNvPr id="6" name="Rectangle 5"/>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2"/>
            <p:cNvPicPr>
              <a:picLocks noChangeAspect="1" noChangeArrowheads="1"/>
            </p:cNvPicPr>
            <p:nvPr/>
          </p:nvPicPr>
          <p:blipFill>
            <a:blip r:embed="rId3" cstate="print"/>
            <a:srcRect/>
            <a:stretch>
              <a:fillRect/>
            </a:stretch>
          </p:blipFill>
          <p:spPr bwMode="auto">
            <a:xfrm>
              <a:off x="1143000" y="486590"/>
              <a:ext cx="8001000" cy="152399"/>
            </a:xfrm>
            <a:prstGeom prst="rect">
              <a:avLst/>
            </a:prstGeom>
            <a:noFill/>
            <a:ln w="9525">
              <a:noFill/>
              <a:miter lim="800000"/>
              <a:headEnd/>
              <a:tailEnd/>
            </a:ln>
          </p:spPr>
        </p:pic>
      </p:grpSp>
      <p:sp>
        <p:nvSpPr>
          <p:cNvPr id="9" name="Subtitle 2"/>
          <p:cNvSpPr txBox="1">
            <a:spLocks/>
          </p:cNvSpPr>
          <p:nvPr/>
        </p:nvSpPr>
        <p:spPr>
          <a:xfrm>
            <a:off x="271702" y="789953"/>
            <a:ext cx="2887649"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Building a </a:t>
            </a:r>
            <a:r>
              <a:rPr lang="en-US" sz="2500" dirty="0" smtClean="0">
                <a:solidFill>
                  <a:srgbClr val="00BEFF"/>
                </a:solidFill>
                <a:latin typeface="Oswald Light"/>
                <a:cs typeface="Oswald Regular"/>
              </a:rPr>
              <a:t>Report</a:t>
            </a:r>
            <a:endParaRPr lang="en-US" sz="2500" b="1" dirty="0">
              <a:solidFill>
                <a:srgbClr val="00BEFF"/>
              </a:solidFill>
              <a:latin typeface="Oswald Light"/>
              <a:cs typeface="Oswald Light"/>
            </a:endParaRPr>
          </a:p>
        </p:txBody>
      </p:sp>
      <p:sp>
        <p:nvSpPr>
          <p:cNvPr id="8" name="Content Placeholder 2"/>
          <p:cNvSpPr txBox="1">
            <a:spLocks/>
          </p:cNvSpPr>
          <p:nvPr/>
        </p:nvSpPr>
        <p:spPr>
          <a:xfrm>
            <a:off x="98729" y="2362201"/>
            <a:ext cx="8946541" cy="68579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Wingdings" panose="05000000000000000000" pitchFamily="2" charset="2"/>
              <a:buChar char="Ø"/>
            </a:pPr>
            <a:r>
              <a:rPr lang="en-US" sz="2000" i="1" dirty="0" smtClean="0"/>
              <a:t>Image Capture</a:t>
            </a:r>
          </a:p>
        </p:txBody>
      </p:sp>
      <p:sp>
        <p:nvSpPr>
          <p:cNvPr id="10" name="Content Placeholder 2"/>
          <p:cNvSpPr txBox="1">
            <a:spLocks/>
          </p:cNvSpPr>
          <p:nvPr/>
        </p:nvSpPr>
        <p:spPr>
          <a:xfrm>
            <a:off x="98728" y="2728626"/>
            <a:ext cx="8946541" cy="24384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Wingdings" panose="05000000000000000000" pitchFamily="2" charset="2"/>
              <a:buChar char="Ø"/>
            </a:pPr>
            <a:endParaRPr lang="en-US" sz="2000" i="1" dirty="0" smtClean="0"/>
          </a:p>
          <a:p>
            <a:pPr marL="342900" indent="-342900" algn="l">
              <a:buFont typeface="Wingdings" panose="05000000000000000000" pitchFamily="2" charset="2"/>
              <a:buChar char="Ø"/>
            </a:pPr>
            <a:r>
              <a:rPr lang="en-US" sz="2000" i="1" dirty="0" smtClean="0"/>
              <a:t>Table Construction</a:t>
            </a:r>
          </a:p>
          <a:p>
            <a:pPr algn="l"/>
            <a:r>
              <a:rPr lang="en-US" sz="2000" i="1" dirty="0" smtClean="0"/>
              <a:t> </a:t>
            </a:r>
            <a:endParaRPr lang="en-US" sz="1600" i="1" dirty="0" smtClean="0"/>
          </a:p>
          <a:p>
            <a:pPr marL="342900" indent="-342900" algn="l">
              <a:buFont typeface="Wingdings" panose="05000000000000000000" pitchFamily="2" charset="2"/>
              <a:buChar char="Ø"/>
            </a:pPr>
            <a:r>
              <a:rPr lang="en-US" sz="2000" i="1" dirty="0" smtClean="0"/>
              <a:t>Report Generation</a:t>
            </a:r>
          </a:p>
        </p:txBody>
      </p:sp>
    </p:spTree>
    <p:extLst>
      <p:ext uri="{BB962C8B-B14F-4D97-AF65-F5344CB8AC3E}">
        <p14:creationId xmlns:p14="http://schemas.microsoft.com/office/powerpoint/2010/main" val="202824564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onitor_Backgrou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223" y="1698463"/>
            <a:ext cx="5827554" cy="423080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7712" y="1945821"/>
            <a:ext cx="5432079" cy="3135086"/>
          </a:xfrm>
          <a:prstGeom prst="rect">
            <a:avLst/>
          </a:prstGeom>
        </p:spPr>
      </p:pic>
      <p:pic>
        <p:nvPicPr>
          <p:cNvPr id="7" name="Glar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9376" y="1735312"/>
            <a:ext cx="5774762" cy="4192477"/>
          </a:xfrm>
          <a:prstGeom prst="rect">
            <a:avLst/>
          </a:prstGeom>
        </p:spPr>
      </p:pic>
      <p:grpSp>
        <p:nvGrpSpPr>
          <p:cNvPr id="11" name="Group 10"/>
          <p:cNvGrpSpPr/>
          <p:nvPr/>
        </p:nvGrpSpPr>
        <p:grpSpPr>
          <a:xfrm>
            <a:off x="5100894" y="3617962"/>
            <a:ext cx="1676227" cy="1019415"/>
            <a:chOff x="5100893" y="2760711"/>
            <a:chExt cx="1676227" cy="1019415"/>
          </a:xfrm>
        </p:grpSpPr>
        <p:sp>
          <p:nvSpPr>
            <p:cNvPr id="17" name="Subtitle 2"/>
            <p:cNvSpPr txBox="1">
              <a:spLocks/>
            </p:cNvSpPr>
            <p:nvPr/>
          </p:nvSpPr>
          <p:spPr>
            <a:xfrm>
              <a:off x="5100893" y="3429261"/>
              <a:ext cx="1676227" cy="350865"/>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400" dirty="0">
                  <a:solidFill>
                    <a:srgbClr val="00BEFF"/>
                  </a:solidFill>
                  <a:latin typeface="Oswald Regular"/>
                  <a:cs typeface="Oswald Regular"/>
                </a:rPr>
                <a:t>Measured Point</a:t>
              </a:r>
            </a:p>
          </p:txBody>
        </p:sp>
        <p:cxnSp>
          <p:nvCxnSpPr>
            <p:cNvPr id="18" name="Straight Arrow Connector 17"/>
            <p:cNvCxnSpPr/>
            <p:nvPr/>
          </p:nvCxnSpPr>
          <p:spPr>
            <a:xfrm flipH="1">
              <a:off x="5624286" y="2760711"/>
              <a:ext cx="361227" cy="722718"/>
            </a:xfrm>
            <a:prstGeom prst="straightConnector1">
              <a:avLst/>
            </a:prstGeom>
            <a:ln w="12700" cmpd="sng">
              <a:solidFill>
                <a:schemeClr val="tx1">
                  <a:lumMod val="60000"/>
                  <a:lumOff val="40000"/>
                </a:schemeClr>
              </a:solidFill>
              <a:headEnd type="oval"/>
              <a:tailEnd type="none"/>
            </a:ln>
            <a:effectLst/>
          </p:spPr>
          <p:style>
            <a:lnRef idx="2">
              <a:schemeClr val="accent1"/>
            </a:lnRef>
            <a:fillRef idx="0">
              <a:schemeClr val="accent1"/>
            </a:fillRef>
            <a:effectRef idx="1">
              <a:schemeClr val="accent1"/>
            </a:effectRef>
            <a:fontRef idx="minor">
              <a:schemeClr val="tx1"/>
            </a:fontRef>
          </p:style>
        </p:cxnSp>
      </p:gr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059" t="17637" r="78665" b="59929"/>
          <a:stretch/>
        </p:blipFill>
        <p:spPr>
          <a:xfrm>
            <a:off x="1313543" y="2591709"/>
            <a:ext cx="1716108" cy="1095829"/>
          </a:xfrm>
          <a:prstGeom prst="rect">
            <a:avLst/>
          </a:prstGeom>
        </p:spPr>
      </p:pic>
      <p:grpSp>
        <p:nvGrpSpPr>
          <p:cNvPr id="12" name="Group 11"/>
          <p:cNvGrpSpPr/>
          <p:nvPr/>
        </p:nvGrpSpPr>
        <p:grpSpPr>
          <a:xfrm>
            <a:off x="5253294" y="2551900"/>
            <a:ext cx="1676227" cy="605865"/>
            <a:chOff x="5253293" y="1694649"/>
            <a:chExt cx="1676227" cy="605865"/>
          </a:xfrm>
        </p:grpSpPr>
        <p:sp>
          <p:nvSpPr>
            <p:cNvPr id="19" name="Subtitle 2"/>
            <p:cNvSpPr txBox="1">
              <a:spLocks/>
            </p:cNvSpPr>
            <p:nvPr/>
          </p:nvSpPr>
          <p:spPr>
            <a:xfrm>
              <a:off x="5253293" y="1694649"/>
              <a:ext cx="1676227" cy="350865"/>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400" dirty="0">
                  <a:solidFill>
                    <a:srgbClr val="00BEFF"/>
                  </a:solidFill>
                  <a:latin typeface="Oswald Regular"/>
                  <a:cs typeface="Oswald Regular"/>
                </a:rPr>
                <a:t>Constructed Point</a:t>
              </a:r>
            </a:p>
          </p:txBody>
        </p:sp>
        <p:cxnSp>
          <p:nvCxnSpPr>
            <p:cNvPr id="20" name="Straight Arrow Connector 19"/>
            <p:cNvCxnSpPr/>
            <p:nvPr/>
          </p:nvCxnSpPr>
          <p:spPr>
            <a:xfrm flipH="1" flipV="1">
              <a:off x="5783943" y="1944915"/>
              <a:ext cx="159657" cy="355599"/>
            </a:xfrm>
            <a:prstGeom prst="straightConnector1">
              <a:avLst/>
            </a:prstGeom>
            <a:ln w="12700" cmpd="sng">
              <a:solidFill>
                <a:schemeClr val="tx1">
                  <a:lumMod val="60000"/>
                  <a:lumOff val="40000"/>
                </a:schemeClr>
              </a:solidFill>
              <a:headEnd type="oval"/>
              <a:tailEnd type="none"/>
            </a:ln>
            <a:effectLst/>
          </p:spPr>
          <p:style>
            <a:lnRef idx="2">
              <a:schemeClr val="accent1"/>
            </a:lnRef>
            <a:fillRef idx="0">
              <a:schemeClr val="accent1"/>
            </a:fillRef>
            <a:effectRef idx="1">
              <a:schemeClr val="accent1"/>
            </a:effectRef>
            <a:fontRef idx="minor">
              <a:schemeClr val="tx1"/>
            </a:fontRef>
          </p:style>
        </p:cxnSp>
      </p:grpSp>
      <p:cxnSp>
        <p:nvCxnSpPr>
          <p:cNvPr id="28" name="Straight Arrow Connector 27"/>
          <p:cNvCxnSpPr/>
          <p:nvPr/>
        </p:nvCxnSpPr>
        <p:spPr>
          <a:xfrm>
            <a:off x="1908630" y="3172279"/>
            <a:ext cx="3243943" cy="1219200"/>
          </a:xfrm>
          <a:prstGeom prst="straightConnector1">
            <a:avLst/>
          </a:prstGeom>
          <a:ln w="12700" cmpd="sng">
            <a:solidFill>
              <a:schemeClr val="tx1">
                <a:lumMod val="60000"/>
                <a:lumOff val="40000"/>
              </a:schemeClr>
            </a:solidFill>
            <a:headEnd type="oval"/>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1901371" y="2700566"/>
            <a:ext cx="3403602" cy="595084"/>
          </a:xfrm>
          <a:prstGeom prst="straightConnector1">
            <a:avLst/>
          </a:prstGeom>
          <a:ln w="12700" cmpd="sng">
            <a:solidFill>
              <a:schemeClr val="tx1">
                <a:lumMod val="60000"/>
                <a:lumOff val="40000"/>
              </a:schemeClr>
            </a:solidFill>
            <a:headEnd type="oval"/>
            <a:tailEnd type="none"/>
          </a:ln>
          <a:effectLst/>
        </p:spPr>
        <p:style>
          <a:lnRef idx="2">
            <a:schemeClr val="accent1"/>
          </a:lnRef>
          <a:fillRef idx="0">
            <a:schemeClr val="accent1"/>
          </a:fillRef>
          <a:effectRef idx="1">
            <a:schemeClr val="accent1"/>
          </a:effectRef>
          <a:fontRef idx="minor">
            <a:schemeClr val="tx1"/>
          </a:fontRef>
        </p:style>
      </p:cxnSp>
      <p:grpSp>
        <p:nvGrpSpPr>
          <p:cNvPr id="16" name="Group 15"/>
          <p:cNvGrpSpPr/>
          <p:nvPr/>
        </p:nvGrpSpPr>
        <p:grpSpPr>
          <a:xfrm>
            <a:off x="0" y="481021"/>
            <a:ext cx="9144000" cy="605175"/>
            <a:chOff x="0" y="481021"/>
            <a:chExt cx="9144000" cy="605175"/>
          </a:xfrm>
        </p:grpSpPr>
        <p:sp>
          <p:nvSpPr>
            <p:cNvPr id="21" name="Rectangle 20"/>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
            <p:cNvPicPr>
              <a:picLocks noChangeAspect="1" noChangeArrowheads="1"/>
            </p:cNvPicPr>
            <p:nvPr/>
          </p:nvPicPr>
          <p:blipFill>
            <a:blip r:embed="rId6" cstate="print"/>
            <a:srcRect/>
            <a:stretch>
              <a:fillRect/>
            </a:stretch>
          </p:blipFill>
          <p:spPr bwMode="auto">
            <a:xfrm>
              <a:off x="1143000" y="486590"/>
              <a:ext cx="8001000" cy="152399"/>
            </a:xfrm>
            <a:prstGeom prst="rect">
              <a:avLst/>
            </a:prstGeom>
            <a:noFill/>
            <a:ln w="9525">
              <a:noFill/>
              <a:miter lim="800000"/>
              <a:headEnd/>
              <a:tailEnd/>
            </a:ln>
          </p:spPr>
        </p:pic>
      </p:grpSp>
      <p:sp>
        <p:nvSpPr>
          <p:cNvPr id="24" name="Subtitle 2"/>
          <p:cNvSpPr txBox="1">
            <a:spLocks/>
          </p:cNvSpPr>
          <p:nvPr/>
        </p:nvSpPr>
        <p:spPr>
          <a:xfrm>
            <a:off x="282197" y="762000"/>
            <a:ext cx="869768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Constructed vs. </a:t>
            </a:r>
            <a:r>
              <a:rPr lang="en-US" sz="2500" dirty="0">
                <a:solidFill>
                  <a:srgbClr val="00BEFF"/>
                </a:solidFill>
                <a:latin typeface="Oswald Light"/>
                <a:cs typeface="Oswald Light"/>
              </a:rPr>
              <a:t>Measured</a:t>
            </a:r>
            <a:endParaRPr lang="en-US" sz="2500" b="1" dirty="0">
              <a:solidFill>
                <a:srgbClr val="00BEFF"/>
              </a:solidFill>
              <a:latin typeface="Oswald Light"/>
              <a:cs typeface="Oswald Light"/>
            </a:endParaRPr>
          </a:p>
        </p:txBody>
      </p:sp>
    </p:spTree>
    <p:extLst>
      <p:ext uri="{BB962C8B-B14F-4D97-AF65-F5344CB8AC3E}">
        <p14:creationId xmlns:p14="http://schemas.microsoft.com/office/powerpoint/2010/main" val="23860142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right)">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par>
                                <p:cTn id="16" presetID="22" presetClass="entr" presetSubtype="2"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right)">
                                      <p:cBhvr>
                                        <p:cTn id="1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481021"/>
            <a:ext cx="9144000" cy="605175"/>
            <a:chOff x="0" y="481021"/>
            <a:chExt cx="9144000" cy="605175"/>
          </a:xfrm>
        </p:grpSpPr>
        <p:sp>
          <p:nvSpPr>
            <p:cNvPr id="17" name="Rectangle 16"/>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
            <p:cNvPicPr>
              <a:picLocks noChangeAspect="1" noChangeArrowheads="1"/>
            </p:cNvPicPr>
            <p:nvPr/>
          </p:nvPicPr>
          <p:blipFill>
            <a:blip r:embed="rId3" cstate="print"/>
            <a:srcRect/>
            <a:stretch>
              <a:fillRect/>
            </a:stretch>
          </p:blipFill>
          <p:spPr bwMode="auto">
            <a:xfrm>
              <a:off x="1143000" y="486590"/>
              <a:ext cx="8001000" cy="152399"/>
            </a:xfrm>
            <a:prstGeom prst="rect">
              <a:avLst/>
            </a:prstGeom>
            <a:noFill/>
            <a:ln w="9525">
              <a:noFill/>
              <a:miter lim="800000"/>
              <a:headEnd/>
              <a:tailEnd/>
            </a:ln>
          </p:spPr>
        </p:pic>
      </p:grpSp>
      <p:grpSp>
        <p:nvGrpSpPr>
          <p:cNvPr id="26" name="Group 25"/>
          <p:cNvGrpSpPr/>
          <p:nvPr/>
        </p:nvGrpSpPr>
        <p:grpSpPr>
          <a:xfrm>
            <a:off x="0" y="481021"/>
            <a:ext cx="9144000" cy="605175"/>
            <a:chOff x="0" y="481021"/>
            <a:chExt cx="9144000" cy="605175"/>
          </a:xfrm>
        </p:grpSpPr>
        <p:sp>
          <p:nvSpPr>
            <p:cNvPr id="27" name="Rectangle 26"/>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
            <p:cNvPicPr>
              <a:picLocks noChangeAspect="1" noChangeArrowheads="1"/>
            </p:cNvPicPr>
            <p:nvPr/>
          </p:nvPicPr>
          <p:blipFill>
            <a:blip r:embed="rId3" cstate="print"/>
            <a:srcRect/>
            <a:stretch>
              <a:fillRect/>
            </a:stretch>
          </p:blipFill>
          <p:spPr bwMode="auto">
            <a:xfrm>
              <a:off x="1143000" y="486590"/>
              <a:ext cx="8001000" cy="152399"/>
            </a:xfrm>
            <a:prstGeom prst="rect">
              <a:avLst/>
            </a:prstGeom>
            <a:noFill/>
            <a:ln w="9525">
              <a:noFill/>
              <a:miter lim="800000"/>
              <a:headEnd/>
              <a:tailEnd/>
            </a:ln>
          </p:spPr>
        </p:pic>
      </p:grpSp>
      <p:sp>
        <p:nvSpPr>
          <p:cNvPr id="30" name="Subtitle 2"/>
          <p:cNvSpPr txBox="1">
            <a:spLocks/>
          </p:cNvSpPr>
          <p:nvPr/>
        </p:nvSpPr>
        <p:spPr>
          <a:xfrm>
            <a:off x="381000" y="762000"/>
            <a:ext cx="869768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Measuring </a:t>
            </a:r>
            <a:r>
              <a:rPr lang="en-US" sz="2500" dirty="0">
                <a:solidFill>
                  <a:srgbClr val="00BEFF"/>
                </a:solidFill>
                <a:latin typeface="Oswald Light"/>
                <a:cs typeface="Oswald Regular"/>
              </a:rPr>
              <a:t>Geometry</a:t>
            </a:r>
            <a:endParaRPr lang="en-US" sz="2500" b="1" dirty="0">
              <a:solidFill>
                <a:srgbClr val="00BEFF"/>
              </a:solidFill>
              <a:latin typeface="Oswald Light"/>
              <a:cs typeface="Oswald Light"/>
            </a:endParaRPr>
          </a:p>
        </p:txBody>
      </p:sp>
      <p:grpSp>
        <p:nvGrpSpPr>
          <p:cNvPr id="19" name="Group 18"/>
          <p:cNvGrpSpPr/>
          <p:nvPr/>
        </p:nvGrpSpPr>
        <p:grpSpPr>
          <a:xfrm>
            <a:off x="1714500" y="1324989"/>
            <a:ext cx="1773091" cy="374804"/>
            <a:chOff x="2753827" y="2758340"/>
            <a:chExt cx="1773091" cy="374804"/>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3827" y="2758340"/>
              <a:ext cx="388654" cy="365792"/>
            </a:xfrm>
            <a:prstGeom prst="rect">
              <a:avLst/>
            </a:prstGeom>
          </p:spPr>
        </p:pic>
        <p:sp>
          <p:nvSpPr>
            <p:cNvPr id="23" name="TextBox 22"/>
            <p:cNvSpPr txBox="1"/>
            <p:nvPr/>
          </p:nvSpPr>
          <p:spPr>
            <a:xfrm>
              <a:off x="3158899" y="2763812"/>
              <a:ext cx="1368019" cy="369332"/>
            </a:xfrm>
            <a:prstGeom prst="rect">
              <a:avLst/>
            </a:prstGeom>
            <a:noFill/>
          </p:spPr>
          <p:txBody>
            <a:bodyPr wrap="square" rtlCol="0">
              <a:spAutoFit/>
            </a:bodyPr>
            <a:lstStyle/>
            <a:p>
              <a:r>
                <a:rPr lang="en-US" dirty="0">
                  <a:latin typeface="Oswald Light"/>
                </a:rPr>
                <a:t>Plane</a:t>
              </a:r>
              <a:endParaRPr lang="en-US" dirty="0"/>
            </a:p>
          </p:txBody>
        </p:sp>
      </p:grpSp>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150" y="3738479"/>
            <a:ext cx="2281896" cy="1829288"/>
          </a:xfrm>
          <a:prstGeom prst="rect">
            <a:avLst/>
          </a:prstGeom>
        </p:spPr>
      </p:pic>
      <p:pic>
        <p:nvPicPr>
          <p:cNvPr id="2050" name="Picture 2" descr="C:\Users\Jeremy\AppData\Local\Temp\SNAGHTML17738d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7999" y="1209207"/>
            <a:ext cx="4935781" cy="36280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stretch>
            <a:fillRect/>
          </a:stretch>
        </p:blipFill>
        <p:spPr>
          <a:xfrm>
            <a:off x="3687089" y="4944989"/>
            <a:ext cx="3657600" cy="831986"/>
          </a:xfrm>
          <a:prstGeom prst="rect">
            <a:avLst/>
          </a:prstGeom>
        </p:spPr>
      </p:pic>
      <p:pic>
        <p:nvPicPr>
          <p:cNvPr id="4098" name="Picture 2" descr="C:\Users\Jeremy\AppData\Local\Temp\SNAGHTML1a1c29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4600" y="2133600"/>
            <a:ext cx="1905000" cy="264047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7199910" y="1812779"/>
            <a:ext cx="656310" cy="1982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3159436" y="1654540"/>
            <a:ext cx="527654" cy="3706442"/>
            <a:chOff x="3159436" y="1654540"/>
            <a:chExt cx="527654" cy="3706442"/>
          </a:xfrm>
        </p:grpSpPr>
        <p:sp>
          <p:nvSpPr>
            <p:cNvPr id="25" name="Rectangle 24"/>
            <p:cNvSpPr/>
            <p:nvPr/>
          </p:nvSpPr>
          <p:spPr>
            <a:xfrm>
              <a:off x="3159436" y="1654540"/>
              <a:ext cx="193364" cy="11648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Elbow Connector 11"/>
            <p:cNvCxnSpPr>
              <a:stCxn id="2" idx="1"/>
            </p:cNvCxnSpPr>
            <p:nvPr/>
          </p:nvCxnSpPr>
          <p:spPr>
            <a:xfrm rot="10800000">
              <a:off x="3276601" y="2895600"/>
              <a:ext cx="410489" cy="2465382"/>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105524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1000"/>
                                        <p:tgtEl>
                                          <p:spTgt spid="2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wipe(up)">
                                      <p:cBhvr>
                                        <p:cTn id="11" dur="500"/>
                                        <p:tgtEl>
                                          <p:spTgt spid="409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righ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990600"/>
            <a:ext cx="5562600" cy="4648200"/>
          </a:xfrm>
        </p:spPr>
        <p:txBody>
          <a:bodyPr>
            <a:normAutofit/>
          </a:bodyPr>
          <a:lstStyle/>
          <a:p>
            <a:pPr>
              <a:buSzPct val="80000"/>
            </a:pPr>
            <a:endParaRPr lang="en-US" sz="2800" dirty="0" smtClean="0">
              <a:solidFill>
                <a:schemeClr val="tx2"/>
              </a:solidFill>
              <a:latin typeface="Arial" pitchFamily="34" charset="0"/>
              <a:cs typeface="Arial" pitchFamily="34" charset="0"/>
            </a:endParaRPr>
          </a:p>
          <a:p>
            <a:endParaRPr lang="en-US" sz="3000" b="1" dirty="0">
              <a:solidFill>
                <a:schemeClr val="tx2"/>
              </a:solidFill>
            </a:endParaRPr>
          </a:p>
        </p:txBody>
      </p:sp>
      <p:pic>
        <p:nvPicPr>
          <p:cNvPr id="1026" name="Picture 2"/>
          <p:cNvPicPr>
            <a:picLocks noChangeAspect="1" noChangeArrowheads="1"/>
          </p:cNvPicPr>
          <p:nvPr/>
        </p:nvPicPr>
        <p:blipFill>
          <a:blip r:embed="rId3" cstate="print"/>
          <a:srcRect/>
          <a:stretch>
            <a:fillRect/>
          </a:stretch>
        </p:blipFill>
        <p:spPr bwMode="auto">
          <a:xfrm>
            <a:off x="609600" y="762001"/>
            <a:ext cx="8001000" cy="152399"/>
          </a:xfrm>
          <a:prstGeom prst="rect">
            <a:avLst/>
          </a:prstGeom>
          <a:noFill/>
          <a:ln w="9525">
            <a:noFill/>
            <a:miter lim="800000"/>
            <a:headEnd/>
            <a:tailEnd/>
          </a:ln>
        </p:spPr>
      </p:pic>
      <p:pic>
        <p:nvPicPr>
          <p:cNvPr id="7" name="Picture 6"/>
          <p:cNvPicPr>
            <a:picLocks noChangeAspect="1"/>
          </p:cNvPicPr>
          <p:nvPr/>
        </p:nvPicPr>
        <p:blipFill>
          <a:blip r:embed="rId4"/>
          <a:stretch>
            <a:fillRect/>
          </a:stretch>
        </p:blipFill>
        <p:spPr>
          <a:xfrm>
            <a:off x="2953281" y="980109"/>
            <a:ext cx="2230389" cy="3838203"/>
          </a:xfrm>
          <a:prstGeom prst="rect">
            <a:avLst/>
          </a:prstGeom>
        </p:spPr>
      </p:pic>
      <p:sp>
        <p:nvSpPr>
          <p:cNvPr id="9" name="Rectangle 8"/>
          <p:cNvSpPr/>
          <p:nvPr/>
        </p:nvSpPr>
        <p:spPr>
          <a:xfrm>
            <a:off x="3657600" y="4343400"/>
            <a:ext cx="657977" cy="152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13" y="3359185"/>
            <a:ext cx="3645107" cy="3498815"/>
          </a:xfrm>
          <a:prstGeom prst="rect">
            <a:avLst/>
          </a:prstGeom>
        </p:spPr>
      </p:pic>
      <p:pic>
        <p:nvPicPr>
          <p:cNvPr id="10" name="Picture 9"/>
          <p:cNvPicPr>
            <a:picLocks noChangeAspect="1"/>
          </p:cNvPicPr>
          <p:nvPr/>
        </p:nvPicPr>
        <p:blipFill>
          <a:blip r:embed="rId6"/>
          <a:stretch>
            <a:fillRect/>
          </a:stretch>
        </p:blipFill>
        <p:spPr>
          <a:xfrm>
            <a:off x="4694507" y="4357564"/>
            <a:ext cx="4449493" cy="2500436"/>
          </a:xfrm>
          <a:prstGeom prst="rect">
            <a:avLst/>
          </a:prstGeom>
        </p:spPr>
      </p:pic>
      <p:pic>
        <p:nvPicPr>
          <p:cNvPr id="6" name="Picture 2" descr="C:\Users\JEREMY~1\AppData\Local\Temp\SNAGHTML884ba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99241" y="1005933"/>
            <a:ext cx="2009479" cy="376707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a:stCxn id="9" idx="3"/>
          </p:cNvCxnSpPr>
          <p:nvPr/>
        </p:nvCxnSpPr>
        <p:spPr>
          <a:xfrm flipV="1">
            <a:off x="4315577" y="3492498"/>
            <a:ext cx="1375517" cy="927102"/>
          </a:xfrm>
          <a:prstGeom prst="straightConnector1">
            <a:avLst/>
          </a:prstGeom>
          <a:ln w="38100" cmpd="tri">
            <a:solidFill>
              <a:schemeClr val="accent1">
                <a:shade val="95000"/>
                <a:satMod val="105000"/>
                <a:alpha val="8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5709865" y="1000571"/>
            <a:ext cx="3439710" cy="5857429"/>
            <a:chOff x="5709865" y="1000571"/>
            <a:chExt cx="3439710" cy="5857429"/>
          </a:xfrm>
        </p:grpSpPr>
        <p:pic>
          <p:nvPicPr>
            <p:cNvPr id="4098" name="Picture 2" descr="C:\Users\JEREMY~1\AppData\Local\Temp\SNAGHTML4598c6.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9865" y="1000571"/>
              <a:ext cx="1998855" cy="37471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9"/>
            <a:stretch>
              <a:fillRect/>
            </a:stretch>
          </p:blipFill>
          <p:spPr>
            <a:xfrm>
              <a:off x="6203942" y="2681657"/>
              <a:ext cx="2945633" cy="4176343"/>
            </a:xfrm>
            <a:prstGeom prst="rect">
              <a:avLst/>
            </a:prstGeom>
          </p:spPr>
        </p:pic>
      </p:grpSp>
      <p:grpSp>
        <p:nvGrpSpPr>
          <p:cNvPr id="17" name="Group 16"/>
          <p:cNvGrpSpPr/>
          <p:nvPr/>
        </p:nvGrpSpPr>
        <p:grpSpPr>
          <a:xfrm>
            <a:off x="5699241" y="1000852"/>
            <a:ext cx="3444759" cy="5879560"/>
            <a:chOff x="5699241" y="1000571"/>
            <a:chExt cx="3444759" cy="5879560"/>
          </a:xfrm>
        </p:grpSpPr>
        <p:pic>
          <p:nvPicPr>
            <p:cNvPr id="15" name="Picture 14"/>
            <p:cNvPicPr>
              <a:picLocks noChangeAspect="1"/>
            </p:cNvPicPr>
            <p:nvPr/>
          </p:nvPicPr>
          <p:blipFill>
            <a:blip r:embed="rId10"/>
            <a:stretch>
              <a:fillRect/>
            </a:stretch>
          </p:blipFill>
          <p:spPr>
            <a:xfrm>
              <a:off x="5699241" y="1000571"/>
              <a:ext cx="2009479" cy="3767073"/>
            </a:xfrm>
            <a:prstGeom prst="rect">
              <a:avLst/>
            </a:prstGeom>
          </p:spPr>
        </p:pic>
        <p:pic>
          <p:nvPicPr>
            <p:cNvPr id="14" name="Picture 13"/>
            <p:cNvPicPr>
              <a:picLocks noChangeAspect="1"/>
            </p:cNvPicPr>
            <p:nvPr/>
          </p:nvPicPr>
          <p:blipFill>
            <a:blip r:embed="rId11"/>
            <a:stretch>
              <a:fillRect/>
            </a:stretch>
          </p:blipFill>
          <p:spPr>
            <a:xfrm>
              <a:off x="6218780" y="2681657"/>
              <a:ext cx="2925220" cy="4198474"/>
            </a:xfrm>
            <a:prstGeom prst="rect">
              <a:avLst/>
            </a:prstGeom>
          </p:spPr>
        </p:pic>
      </p:grpSp>
      <p:sp>
        <p:nvSpPr>
          <p:cNvPr id="22" name="Rectangle 21"/>
          <p:cNvSpPr/>
          <p:nvPr/>
        </p:nvSpPr>
        <p:spPr>
          <a:xfrm>
            <a:off x="5791663" y="2232852"/>
            <a:ext cx="1828800" cy="1652672"/>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Rectangle 18"/>
          <p:cNvSpPr/>
          <p:nvPr/>
        </p:nvSpPr>
        <p:spPr>
          <a:xfrm>
            <a:off x="5791200" y="1166052"/>
            <a:ext cx="1828800" cy="1066800"/>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TextBox 15"/>
          <p:cNvSpPr txBox="1"/>
          <p:nvPr/>
        </p:nvSpPr>
        <p:spPr>
          <a:xfrm>
            <a:off x="601566" y="2056939"/>
            <a:ext cx="2204450" cy="892552"/>
          </a:xfrm>
          <a:prstGeom prst="rect">
            <a:avLst/>
          </a:prstGeom>
          <a:noFill/>
        </p:spPr>
        <p:txBody>
          <a:bodyPr wrap="none" rtlCol="0">
            <a:spAutoFit/>
          </a:bodyPr>
          <a:lstStyle/>
          <a:p>
            <a:r>
              <a:rPr lang="en-US" dirty="0" smtClean="0">
                <a:solidFill>
                  <a:schemeClr val="tx2"/>
                </a:solidFill>
                <a:latin typeface="Arial" panose="020B0604020202020204" pitchFamily="34" charset="0"/>
                <a:cs typeface="Arial" panose="020B0604020202020204" pitchFamily="34" charset="0"/>
              </a:rPr>
              <a:t>Right Click Options</a:t>
            </a:r>
          </a:p>
          <a:p>
            <a:pPr marL="285750" indent="-285750">
              <a:buFont typeface="Arial" panose="020B0604020202020204" pitchFamily="34" charset="0"/>
              <a:buChar char="•"/>
            </a:pPr>
            <a:r>
              <a:rPr lang="en-US" sz="1600" dirty="0" smtClean="0">
                <a:solidFill>
                  <a:schemeClr val="tx2"/>
                </a:solidFill>
                <a:latin typeface="Arial" panose="020B0604020202020204" pitchFamily="34" charset="0"/>
                <a:cs typeface="Arial" panose="020B0604020202020204" pitchFamily="34" charset="0"/>
              </a:rPr>
              <a:t>Reporting Options</a:t>
            </a:r>
          </a:p>
          <a:p>
            <a:pPr marL="285750" indent="-285750">
              <a:buFont typeface="Arial" panose="020B0604020202020204" pitchFamily="34" charset="0"/>
              <a:buChar char="•"/>
            </a:pPr>
            <a:r>
              <a:rPr lang="en-US" sz="1600" dirty="0" smtClean="0">
                <a:solidFill>
                  <a:schemeClr val="tx2"/>
                </a:solidFill>
                <a:latin typeface="Arial" panose="020B0604020202020204" pitchFamily="34" charset="0"/>
                <a:cs typeface="Arial" panose="020B0604020202020204" pitchFamily="34" charset="0"/>
              </a:rPr>
              <a:t>Reporting Frame</a:t>
            </a:r>
            <a:endParaRPr lang="en-US" sz="1600" dirty="0">
              <a:solidFill>
                <a:schemeClr val="tx2"/>
              </a:solidFill>
              <a:latin typeface="Arial" panose="020B0604020202020204" pitchFamily="34" charset="0"/>
              <a:cs typeface="Arial" panose="020B0604020202020204" pitchFamily="34" charset="0"/>
            </a:endParaRPr>
          </a:p>
        </p:txBody>
      </p:sp>
      <p:grpSp>
        <p:nvGrpSpPr>
          <p:cNvPr id="21" name="Group 20"/>
          <p:cNvGrpSpPr/>
          <p:nvPr/>
        </p:nvGrpSpPr>
        <p:grpSpPr>
          <a:xfrm>
            <a:off x="3657600" y="3508698"/>
            <a:ext cx="5486400" cy="3365540"/>
            <a:chOff x="3657600" y="3508698"/>
            <a:chExt cx="5486400" cy="3365540"/>
          </a:xfrm>
        </p:grpSpPr>
        <p:sp>
          <p:nvSpPr>
            <p:cNvPr id="23" name="Rectangle 22"/>
            <p:cNvSpPr/>
            <p:nvPr/>
          </p:nvSpPr>
          <p:spPr>
            <a:xfrm>
              <a:off x="3657600" y="4468458"/>
              <a:ext cx="657977"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12"/>
            <a:stretch>
              <a:fillRect/>
            </a:stretch>
          </p:blipFill>
          <p:spPr>
            <a:xfrm>
              <a:off x="4543168" y="3508698"/>
              <a:ext cx="4600832" cy="3365540"/>
            </a:xfrm>
            <a:prstGeom prst="rect">
              <a:avLst/>
            </a:prstGeom>
          </p:spPr>
        </p:pic>
        <p:cxnSp>
          <p:nvCxnSpPr>
            <p:cNvPr id="24" name="Straight Arrow Connector 23"/>
            <p:cNvCxnSpPr>
              <a:stCxn id="23" idx="3"/>
            </p:cNvCxnSpPr>
            <p:nvPr/>
          </p:nvCxnSpPr>
          <p:spPr>
            <a:xfrm flipV="1">
              <a:off x="4315577" y="3768887"/>
              <a:ext cx="1951342" cy="775771"/>
            </a:xfrm>
            <a:prstGeom prst="straightConnector1">
              <a:avLst/>
            </a:prstGeom>
            <a:ln w="38100" cmpd="tri">
              <a:solidFill>
                <a:srgbClr val="FF0000">
                  <a:alpha val="85000"/>
                </a:srgb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0" y="385425"/>
            <a:ext cx="9144000" cy="605175"/>
            <a:chOff x="0" y="481021"/>
            <a:chExt cx="9144000" cy="605175"/>
          </a:xfrm>
        </p:grpSpPr>
        <p:sp>
          <p:nvSpPr>
            <p:cNvPr id="26" name="Rectangle 25"/>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
            <p:cNvPicPr>
              <a:picLocks noChangeAspect="1" noChangeArrowheads="1"/>
            </p:cNvPicPr>
            <p:nvPr/>
          </p:nvPicPr>
          <p:blipFill>
            <a:blip r:embed="rId3" cstate="print"/>
            <a:srcRect/>
            <a:stretch>
              <a:fillRect/>
            </a:stretch>
          </p:blipFill>
          <p:spPr bwMode="auto">
            <a:xfrm>
              <a:off x="1143000" y="486590"/>
              <a:ext cx="8001000" cy="152399"/>
            </a:xfrm>
            <a:prstGeom prst="rect">
              <a:avLst/>
            </a:prstGeom>
            <a:noFill/>
            <a:ln w="9525">
              <a:noFill/>
              <a:miter lim="800000"/>
              <a:headEnd/>
              <a:tailEnd/>
            </a:ln>
          </p:spPr>
        </p:pic>
      </p:grpSp>
      <p:sp>
        <p:nvSpPr>
          <p:cNvPr id="28" name="Subtitle 2"/>
          <p:cNvSpPr txBox="1">
            <a:spLocks/>
          </p:cNvSpPr>
          <p:nvPr/>
        </p:nvSpPr>
        <p:spPr>
          <a:xfrm>
            <a:off x="271702" y="685800"/>
            <a:ext cx="2887649"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Building a </a:t>
            </a:r>
            <a:r>
              <a:rPr lang="en-US" sz="2500" dirty="0" smtClean="0">
                <a:solidFill>
                  <a:srgbClr val="00BEFF"/>
                </a:solidFill>
                <a:latin typeface="Oswald Light"/>
                <a:cs typeface="Oswald Regular"/>
              </a:rPr>
              <a:t>Report</a:t>
            </a:r>
            <a:endParaRPr lang="en-US" sz="2500" b="1" dirty="0">
              <a:solidFill>
                <a:srgbClr val="00BEFF"/>
              </a:solidFill>
              <a:latin typeface="Oswald Light"/>
              <a:cs typeface="Oswald Light"/>
            </a:endParaRPr>
          </a:p>
        </p:txBody>
      </p:sp>
    </p:spTree>
    <p:extLst>
      <p:ext uri="{BB962C8B-B14F-4D97-AF65-F5344CB8AC3E}">
        <p14:creationId xmlns:p14="http://schemas.microsoft.com/office/powerpoint/2010/main" val="59084221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2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animBg="1"/>
      <p:bldP spid="22" grpId="1" animBg="1"/>
      <p:bldP spid="19" grpId="0" animBg="1"/>
      <p:bldP spid="19" grpId="1"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990600"/>
            <a:ext cx="5562600" cy="4648200"/>
          </a:xfrm>
        </p:spPr>
        <p:txBody>
          <a:bodyPr>
            <a:normAutofit/>
          </a:bodyPr>
          <a:lstStyle/>
          <a:p>
            <a:pPr>
              <a:buSzPct val="80000"/>
            </a:pPr>
            <a:endParaRPr lang="en-US" sz="2800" dirty="0" smtClean="0">
              <a:solidFill>
                <a:schemeClr val="tx2"/>
              </a:solidFill>
              <a:latin typeface="Arial" pitchFamily="34" charset="0"/>
              <a:cs typeface="Arial" pitchFamily="34" charset="0"/>
            </a:endParaRPr>
          </a:p>
          <a:p>
            <a:endParaRPr lang="en-US" sz="3000" b="1" dirty="0">
              <a:solidFill>
                <a:schemeClr val="tx2"/>
              </a:solidFill>
            </a:endParaRPr>
          </a:p>
        </p:txBody>
      </p:sp>
      <p:pic>
        <p:nvPicPr>
          <p:cNvPr id="1026" name="Picture 2"/>
          <p:cNvPicPr>
            <a:picLocks noChangeAspect="1" noChangeArrowheads="1"/>
          </p:cNvPicPr>
          <p:nvPr/>
        </p:nvPicPr>
        <p:blipFill>
          <a:blip r:embed="rId3" cstate="print"/>
          <a:srcRect/>
          <a:stretch>
            <a:fillRect/>
          </a:stretch>
        </p:blipFill>
        <p:spPr bwMode="auto">
          <a:xfrm>
            <a:off x="609600" y="762001"/>
            <a:ext cx="8001000" cy="152399"/>
          </a:xfrm>
          <a:prstGeom prst="rect">
            <a:avLst/>
          </a:prstGeom>
          <a:noFill/>
          <a:ln w="9525">
            <a:noFill/>
            <a:miter lim="800000"/>
            <a:headEnd/>
            <a:tailEnd/>
          </a:ln>
        </p:spPr>
      </p:pic>
      <p:sp>
        <p:nvSpPr>
          <p:cNvPr id="11" name="Text Placeholder 4"/>
          <p:cNvSpPr txBox="1">
            <a:spLocks/>
          </p:cNvSpPr>
          <p:nvPr/>
        </p:nvSpPr>
        <p:spPr>
          <a:xfrm>
            <a:off x="606669" y="1143000"/>
            <a:ext cx="4038600" cy="2819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smtClean="0">
                <a:solidFill>
                  <a:schemeClr val="tx2"/>
                </a:solidFill>
                <a:latin typeface="Arial" panose="020B0604020202020204" pitchFamily="34" charset="0"/>
                <a:cs typeface="Arial" panose="020B0604020202020204" pitchFamily="34" charset="0"/>
              </a:rPr>
              <a:t>Events</a:t>
            </a:r>
          </a:p>
          <a:p>
            <a:pPr lvl="1"/>
            <a:endParaRPr lang="en-US" sz="1600" dirty="0" smtClean="0">
              <a:solidFill>
                <a:schemeClr val="tx2"/>
              </a:solidFill>
              <a:latin typeface="Arial" panose="020B0604020202020204" pitchFamily="34" charset="0"/>
              <a:cs typeface="Arial" panose="020B0604020202020204" pitchFamily="34" charset="0"/>
            </a:endParaRPr>
          </a:p>
          <a:p>
            <a:pPr marL="0" indent="0">
              <a:buNone/>
            </a:pPr>
            <a:endParaRPr lang="en-US" sz="2000" dirty="0" smtClean="0">
              <a:solidFill>
                <a:schemeClr val="tx2"/>
              </a:solidFill>
              <a:latin typeface="Arial" panose="020B0604020202020204" pitchFamily="34" charset="0"/>
              <a:cs typeface="Arial" panose="020B0604020202020204" pitchFamily="34" charset="0"/>
            </a:endParaRPr>
          </a:p>
          <a:p>
            <a:endParaRPr lang="en-US" sz="2000" dirty="0" smtClean="0">
              <a:solidFill>
                <a:schemeClr val="tx2"/>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a:stretch>
            <a:fillRect/>
          </a:stretch>
        </p:blipFill>
        <p:spPr>
          <a:xfrm>
            <a:off x="304800" y="2686050"/>
            <a:ext cx="7232916" cy="4152900"/>
          </a:xfrm>
          <a:prstGeom prst="rect">
            <a:avLst/>
          </a:prstGeom>
        </p:spPr>
      </p:pic>
      <p:pic>
        <p:nvPicPr>
          <p:cNvPr id="6" name="Picture 5"/>
          <p:cNvPicPr>
            <a:picLocks noChangeAspect="1" noChangeArrowheads="1"/>
          </p:cNvPicPr>
          <p:nvPr/>
        </p:nvPicPr>
        <p:blipFill>
          <a:blip r:embed="rId5" cstate="print"/>
          <a:srcRect/>
          <a:stretch>
            <a:fillRect/>
          </a:stretch>
        </p:blipFill>
        <p:spPr bwMode="auto">
          <a:xfrm>
            <a:off x="3969990" y="1115047"/>
            <a:ext cx="4772228" cy="3200400"/>
          </a:xfrm>
          <a:prstGeom prst="rect">
            <a:avLst/>
          </a:prstGeom>
          <a:noFill/>
          <a:ln w="9525">
            <a:noFill/>
            <a:miter lim="800000"/>
            <a:headEnd/>
            <a:tailEnd/>
          </a:ln>
        </p:spPr>
      </p:pic>
      <p:grpSp>
        <p:nvGrpSpPr>
          <p:cNvPr id="10" name="Group 9"/>
          <p:cNvGrpSpPr/>
          <p:nvPr/>
        </p:nvGrpSpPr>
        <p:grpSpPr>
          <a:xfrm>
            <a:off x="5577298" y="2667000"/>
            <a:ext cx="3566703" cy="4191000"/>
            <a:chOff x="5577298" y="2667000"/>
            <a:chExt cx="3566703" cy="4191000"/>
          </a:xfrm>
        </p:grpSpPr>
        <p:pic>
          <p:nvPicPr>
            <p:cNvPr id="3" name="Picture 2"/>
            <p:cNvPicPr>
              <a:picLocks noChangeAspect="1"/>
            </p:cNvPicPr>
            <p:nvPr/>
          </p:nvPicPr>
          <p:blipFill>
            <a:blip r:embed="rId6"/>
            <a:stretch>
              <a:fillRect/>
            </a:stretch>
          </p:blipFill>
          <p:spPr>
            <a:xfrm>
              <a:off x="5577298" y="2667000"/>
              <a:ext cx="3462130" cy="4191000"/>
            </a:xfrm>
            <a:prstGeom prst="rect">
              <a:avLst/>
            </a:prstGeom>
          </p:spPr>
        </p:pic>
        <p:pic>
          <p:nvPicPr>
            <p:cNvPr id="9" name="Picture 8"/>
            <p:cNvPicPr>
              <a:picLocks noChangeAspect="1"/>
            </p:cNvPicPr>
            <p:nvPr/>
          </p:nvPicPr>
          <p:blipFill>
            <a:blip r:embed="rId7"/>
            <a:stretch>
              <a:fillRect/>
            </a:stretch>
          </p:blipFill>
          <p:spPr>
            <a:xfrm>
              <a:off x="6781800" y="2834147"/>
              <a:ext cx="2362201" cy="1537747"/>
            </a:xfrm>
            <a:prstGeom prst="rect">
              <a:avLst/>
            </a:prstGeom>
          </p:spPr>
        </p:pic>
      </p:grpSp>
      <p:grpSp>
        <p:nvGrpSpPr>
          <p:cNvPr id="13" name="Group 12"/>
          <p:cNvGrpSpPr/>
          <p:nvPr/>
        </p:nvGrpSpPr>
        <p:grpSpPr>
          <a:xfrm>
            <a:off x="0" y="481021"/>
            <a:ext cx="9144000" cy="605175"/>
            <a:chOff x="0" y="481021"/>
            <a:chExt cx="9144000" cy="605175"/>
          </a:xfrm>
        </p:grpSpPr>
        <p:sp>
          <p:nvSpPr>
            <p:cNvPr id="14" name="Rectangle 13"/>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2"/>
            <p:cNvPicPr>
              <a:picLocks noChangeAspect="1" noChangeArrowheads="1"/>
            </p:cNvPicPr>
            <p:nvPr/>
          </p:nvPicPr>
          <p:blipFill>
            <a:blip r:embed="rId3" cstate="print"/>
            <a:srcRect/>
            <a:stretch>
              <a:fillRect/>
            </a:stretch>
          </p:blipFill>
          <p:spPr bwMode="auto">
            <a:xfrm>
              <a:off x="1143000" y="486590"/>
              <a:ext cx="8001000" cy="152399"/>
            </a:xfrm>
            <a:prstGeom prst="rect">
              <a:avLst/>
            </a:prstGeom>
            <a:noFill/>
            <a:ln w="9525">
              <a:noFill/>
              <a:miter lim="800000"/>
              <a:headEnd/>
              <a:tailEnd/>
            </a:ln>
          </p:spPr>
        </p:pic>
      </p:grpSp>
      <p:sp>
        <p:nvSpPr>
          <p:cNvPr id="17" name="Subtitle 2"/>
          <p:cNvSpPr txBox="1">
            <a:spLocks/>
          </p:cNvSpPr>
          <p:nvPr/>
        </p:nvSpPr>
        <p:spPr>
          <a:xfrm>
            <a:off x="271702" y="789953"/>
            <a:ext cx="2887649"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Building a </a:t>
            </a:r>
            <a:r>
              <a:rPr lang="en-US" sz="2500" dirty="0" smtClean="0">
                <a:solidFill>
                  <a:srgbClr val="00BEFF"/>
                </a:solidFill>
                <a:latin typeface="Oswald Light"/>
                <a:cs typeface="Oswald Regular"/>
              </a:rPr>
              <a:t>Report</a:t>
            </a:r>
            <a:endParaRPr lang="en-US" sz="2500" b="1" dirty="0">
              <a:solidFill>
                <a:srgbClr val="00BEFF"/>
              </a:solidFill>
              <a:latin typeface="Oswald Light"/>
              <a:cs typeface="Oswald Light"/>
            </a:endParaRPr>
          </a:p>
        </p:txBody>
      </p:sp>
      <p:sp>
        <p:nvSpPr>
          <p:cNvPr id="18" name="Content Placeholder 2"/>
          <p:cNvSpPr txBox="1">
            <a:spLocks/>
          </p:cNvSpPr>
          <p:nvPr/>
        </p:nvSpPr>
        <p:spPr>
          <a:xfrm>
            <a:off x="852321" y="1532077"/>
            <a:ext cx="3505199" cy="152230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Wingdings" panose="05000000000000000000" pitchFamily="2" charset="2"/>
              <a:buChar char="Ø"/>
            </a:pPr>
            <a:r>
              <a:rPr lang="en-US" sz="2000" i="1" dirty="0" smtClean="0"/>
              <a:t>Alignments &amp; Fit Results</a:t>
            </a:r>
            <a:endParaRPr lang="en-US" sz="1600" i="1" dirty="0" smtClean="0"/>
          </a:p>
        </p:txBody>
      </p:sp>
    </p:spTree>
    <p:extLst>
      <p:ext uri="{BB962C8B-B14F-4D97-AF65-F5344CB8AC3E}">
        <p14:creationId xmlns:p14="http://schemas.microsoft.com/office/powerpoint/2010/main" val="292368347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4"/>
          <p:cNvSpPr txBox="1">
            <a:spLocks/>
          </p:cNvSpPr>
          <p:nvPr/>
        </p:nvSpPr>
        <p:spPr>
          <a:xfrm>
            <a:off x="544442" y="1234013"/>
            <a:ext cx="4222994" cy="86341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smtClean="0">
                <a:solidFill>
                  <a:schemeClr val="tx2"/>
                </a:solidFill>
                <a:latin typeface="Arial" panose="020B0604020202020204" pitchFamily="34" charset="0"/>
                <a:cs typeface="Arial" panose="020B0604020202020204" pitchFamily="34" charset="0"/>
              </a:rPr>
              <a:t>Fundamentals of an SA Reports</a:t>
            </a:r>
          </a:p>
        </p:txBody>
      </p:sp>
      <p:pic>
        <p:nvPicPr>
          <p:cNvPr id="4098" name="Picture 2" descr="C:\Users\JEREMY~1\AppData\Local\Temp\SNAGHTML1141b1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7436" y="1090580"/>
            <a:ext cx="3883891" cy="538641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099"/>
          <p:cNvPicPr>
            <a:picLocks noChangeAspect="1"/>
          </p:cNvPicPr>
          <p:nvPr/>
        </p:nvPicPr>
        <p:blipFill>
          <a:blip r:embed="rId4"/>
          <a:stretch>
            <a:fillRect/>
          </a:stretch>
        </p:blipFill>
        <p:spPr>
          <a:xfrm>
            <a:off x="5173796" y="1253609"/>
            <a:ext cx="495238" cy="428571"/>
          </a:xfrm>
          <a:prstGeom prst="rect">
            <a:avLst/>
          </a:prstGeom>
          <a:ln>
            <a:solidFill>
              <a:schemeClr val="accent1"/>
            </a:solidFill>
          </a:ln>
        </p:spPr>
      </p:pic>
      <p:pic>
        <p:nvPicPr>
          <p:cNvPr id="1026" name="Picture 2"/>
          <p:cNvPicPr>
            <a:picLocks noChangeAspect="1" noChangeArrowheads="1"/>
          </p:cNvPicPr>
          <p:nvPr/>
        </p:nvPicPr>
        <p:blipFill>
          <a:blip r:embed="rId5" cstate="print"/>
          <a:srcRect/>
          <a:stretch>
            <a:fillRect/>
          </a:stretch>
        </p:blipFill>
        <p:spPr bwMode="auto">
          <a:xfrm>
            <a:off x="609600" y="762001"/>
            <a:ext cx="8001000" cy="152399"/>
          </a:xfrm>
          <a:prstGeom prst="rect">
            <a:avLst/>
          </a:prstGeom>
          <a:noFill/>
          <a:ln w="9525">
            <a:noFill/>
            <a:miter lim="800000"/>
            <a:headEnd/>
            <a:tailEnd/>
          </a:ln>
        </p:spPr>
      </p:pic>
      <p:grpSp>
        <p:nvGrpSpPr>
          <p:cNvPr id="11" name="Group 10"/>
          <p:cNvGrpSpPr/>
          <p:nvPr/>
        </p:nvGrpSpPr>
        <p:grpSpPr>
          <a:xfrm>
            <a:off x="0" y="481021"/>
            <a:ext cx="9144000" cy="826201"/>
            <a:chOff x="0" y="481021"/>
            <a:chExt cx="9144000" cy="826201"/>
          </a:xfrm>
        </p:grpSpPr>
        <p:sp>
          <p:nvSpPr>
            <p:cNvPr id="12" name="Rectangle 11"/>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ubtitle 2"/>
            <p:cNvSpPr txBox="1">
              <a:spLocks/>
            </p:cNvSpPr>
            <p:nvPr/>
          </p:nvSpPr>
          <p:spPr>
            <a:xfrm>
              <a:off x="271702" y="789953"/>
              <a:ext cx="2887649"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Building a </a:t>
              </a:r>
              <a:r>
                <a:rPr lang="en-US" sz="2500" dirty="0" smtClean="0">
                  <a:solidFill>
                    <a:srgbClr val="00BEFF"/>
                  </a:solidFill>
                  <a:latin typeface="Oswald Light"/>
                  <a:cs typeface="Oswald Regular"/>
                </a:rPr>
                <a:t>Report</a:t>
              </a:r>
              <a:endParaRPr lang="en-US" sz="2500" b="1" dirty="0">
                <a:solidFill>
                  <a:srgbClr val="00BEFF"/>
                </a:solidFill>
                <a:latin typeface="Oswald Light"/>
                <a:cs typeface="Oswald Light"/>
              </a:endParaRPr>
            </a:p>
          </p:txBody>
        </p:sp>
        <p:pic>
          <p:nvPicPr>
            <p:cNvPr id="15" name="Picture 2"/>
            <p:cNvPicPr>
              <a:picLocks noChangeAspect="1" noChangeArrowheads="1"/>
            </p:cNvPicPr>
            <p:nvPr/>
          </p:nvPicPr>
          <p:blipFill>
            <a:blip r:embed="rId5" cstate="print"/>
            <a:srcRect/>
            <a:stretch>
              <a:fillRect/>
            </a:stretch>
          </p:blipFill>
          <p:spPr bwMode="auto">
            <a:xfrm>
              <a:off x="1143000" y="486590"/>
              <a:ext cx="8001000" cy="152399"/>
            </a:xfrm>
            <a:prstGeom prst="rect">
              <a:avLst/>
            </a:prstGeom>
            <a:noFill/>
            <a:ln w="9525">
              <a:noFill/>
              <a:miter lim="800000"/>
              <a:headEnd/>
              <a:tailEnd/>
            </a:ln>
          </p:spPr>
        </p:pic>
      </p:grpSp>
      <p:cxnSp>
        <p:nvCxnSpPr>
          <p:cNvPr id="19" name="Straight Arrow Connector 18"/>
          <p:cNvCxnSpPr/>
          <p:nvPr/>
        </p:nvCxnSpPr>
        <p:spPr>
          <a:xfrm flipH="1">
            <a:off x="2895600" y="1666590"/>
            <a:ext cx="2278197" cy="924210"/>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8" name="Content Placeholder 2"/>
          <p:cNvSpPr txBox="1">
            <a:spLocks/>
          </p:cNvSpPr>
          <p:nvPr/>
        </p:nvSpPr>
        <p:spPr>
          <a:xfrm>
            <a:off x="903340" y="1616154"/>
            <a:ext cx="3505199" cy="152230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Wingdings" panose="05000000000000000000" pitchFamily="2" charset="2"/>
              <a:buChar char="Ø"/>
            </a:pPr>
            <a:r>
              <a:rPr lang="en-US" sz="2000" i="1" dirty="0" smtClean="0"/>
              <a:t>Basic Layout Controls</a:t>
            </a:r>
          </a:p>
        </p:txBody>
      </p:sp>
      <p:pic>
        <p:nvPicPr>
          <p:cNvPr id="21" name="Picture 6" descr="C:\Users\JEREMY~1\AppData\Local\Temp\SNAGHTML833b1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4592" y="2667000"/>
            <a:ext cx="3048000" cy="3097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44821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C:\Users\JEREMY~1\AppData\Local\Temp\SNAGHTML833b1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592" y="2667000"/>
            <a:ext cx="3048000" cy="30975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04544" y="4876800"/>
            <a:ext cx="2123396"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descr="C:\Users\JEREMY~1\AppData\Local\Temp\SNAGHTML82a15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1179" y="997348"/>
            <a:ext cx="4099834" cy="5808098"/>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C:\Users\JEREMY~1\AppData\Local\Temp\SNAGHTMLa0839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353" y="1309816"/>
            <a:ext cx="3720454" cy="5479098"/>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0" y="481021"/>
            <a:ext cx="9144000" cy="826201"/>
            <a:chOff x="0" y="481021"/>
            <a:chExt cx="9144000" cy="826201"/>
          </a:xfrm>
        </p:grpSpPr>
        <p:sp>
          <p:nvSpPr>
            <p:cNvPr id="13" name="Rectangle 12"/>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ubtitle 2"/>
            <p:cNvSpPr txBox="1">
              <a:spLocks/>
            </p:cNvSpPr>
            <p:nvPr/>
          </p:nvSpPr>
          <p:spPr>
            <a:xfrm>
              <a:off x="271702" y="789953"/>
              <a:ext cx="2887649"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Building a </a:t>
              </a:r>
              <a:r>
                <a:rPr lang="en-US" sz="2500" dirty="0" smtClean="0">
                  <a:solidFill>
                    <a:srgbClr val="00BEFF"/>
                  </a:solidFill>
                  <a:latin typeface="Oswald Light"/>
                  <a:cs typeface="Oswald Regular"/>
                </a:rPr>
                <a:t>Report</a:t>
              </a:r>
              <a:endParaRPr lang="en-US" sz="2500" b="1" dirty="0">
                <a:solidFill>
                  <a:srgbClr val="00BEFF"/>
                </a:solidFill>
                <a:latin typeface="Oswald Light"/>
                <a:cs typeface="Oswald Light"/>
              </a:endParaRPr>
            </a:p>
          </p:txBody>
        </p:sp>
        <p:pic>
          <p:nvPicPr>
            <p:cNvPr id="15" name="Picture 2"/>
            <p:cNvPicPr>
              <a:picLocks noChangeAspect="1" noChangeArrowheads="1"/>
            </p:cNvPicPr>
            <p:nvPr/>
          </p:nvPicPr>
          <p:blipFill>
            <a:blip r:embed="rId6" cstate="print"/>
            <a:srcRect/>
            <a:stretch>
              <a:fillRect/>
            </a:stretch>
          </p:blipFill>
          <p:spPr bwMode="auto">
            <a:xfrm>
              <a:off x="1143000" y="486590"/>
              <a:ext cx="8001000" cy="152399"/>
            </a:xfrm>
            <a:prstGeom prst="rect">
              <a:avLst/>
            </a:prstGeom>
            <a:noFill/>
            <a:ln w="9525">
              <a:noFill/>
              <a:miter lim="800000"/>
              <a:headEnd/>
              <a:tailEnd/>
            </a:ln>
          </p:spPr>
        </p:pic>
      </p:grpSp>
      <p:sp>
        <p:nvSpPr>
          <p:cNvPr id="16" name="Text Placeholder 4"/>
          <p:cNvSpPr txBox="1">
            <a:spLocks/>
          </p:cNvSpPr>
          <p:nvPr/>
        </p:nvSpPr>
        <p:spPr>
          <a:xfrm>
            <a:off x="544442" y="1234013"/>
            <a:ext cx="4222994" cy="86341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smtClean="0">
                <a:solidFill>
                  <a:schemeClr val="tx2"/>
                </a:solidFill>
                <a:latin typeface="Arial" panose="020B0604020202020204" pitchFamily="34" charset="0"/>
                <a:cs typeface="Arial" panose="020B0604020202020204" pitchFamily="34" charset="0"/>
              </a:rPr>
              <a:t>Fundamentals of an SA Reports</a:t>
            </a:r>
          </a:p>
        </p:txBody>
      </p:sp>
      <p:sp>
        <p:nvSpPr>
          <p:cNvPr id="17" name="Content Placeholder 2"/>
          <p:cNvSpPr txBox="1">
            <a:spLocks/>
          </p:cNvSpPr>
          <p:nvPr/>
        </p:nvSpPr>
        <p:spPr>
          <a:xfrm>
            <a:off x="903340" y="1616154"/>
            <a:ext cx="3505199" cy="152230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Wingdings" panose="05000000000000000000" pitchFamily="2" charset="2"/>
              <a:buChar char="Ø"/>
            </a:pPr>
            <a:r>
              <a:rPr lang="en-US" sz="2000" i="1" dirty="0" smtClean="0"/>
              <a:t>Cover Page Configuration</a:t>
            </a:r>
          </a:p>
          <a:p>
            <a:pPr marL="342900" indent="-342900" algn="l">
              <a:buFont typeface="Wingdings" panose="05000000000000000000" pitchFamily="2" charset="2"/>
              <a:buChar char="Ø"/>
            </a:pPr>
            <a:r>
              <a:rPr lang="en-US" sz="2000" i="1" dirty="0" smtClean="0"/>
              <a:t>Headers &amp; Footers </a:t>
            </a:r>
          </a:p>
          <a:p>
            <a:pPr marL="800100" lvl="1" indent="-342900" algn="l">
              <a:buFont typeface="Wingdings" panose="05000000000000000000" pitchFamily="2" charset="2"/>
              <a:buChar char="Ø"/>
            </a:pPr>
            <a:r>
              <a:rPr lang="en-US" sz="1600" i="1" dirty="0" smtClean="0"/>
              <a:t>Provide automatic Mirroring</a:t>
            </a:r>
          </a:p>
        </p:txBody>
      </p:sp>
    </p:spTree>
    <p:extLst>
      <p:ext uri="{BB962C8B-B14F-4D97-AF65-F5344CB8AC3E}">
        <p14:creationId xmlns:p14="http://schemas.microsoft.com/office/powerpoint/2010/main" val="205620826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73884" y="2819400"/>
            <a:ext cx="2362200" cy="2547992"/>
          </a:xfrm>
          <a:prstGeom prst="rect">
            <a:avLst/>
          </a:prstGeom>
        </p:spPr>
      </p:pic>
      <p:sp>
        <p:nvSpPr>
          <p:cNvPr id="8" name="Content Placeholder 7"/>
          <p:cNvSpPr txBox="1">
            <a:spLocks/>
          </p:cNvSpPr>
          <p:nvPr/>
        </p:nvSpPr>
        <p:spPr>
          <a:xfrm>
            <a:off x="609600" y="1181100"/>
            <a:ext cx="4040188" cy="2019300"/>
          </a:xfrm>
          <a:prstGeom prst="rect">
            <a:avLst/>
          </a:prstGeom>
        </p:spPr>
        <p:txBody>
          <a:bodyPr/>
          <a:lstStyle/>
          <a:p>
            <a:pPr marR="0" lvl="0" algn="l" defTabSz="914400" rtl="0" eaLnBrk="1" fontAlgn="auto" latinLnBrk="0" hangingPunct="1">
              <a:lnSpc>
                <a:spcPct val="100000"/>
              </a:lnSpc>
              <a:spcBef>
                <a:spcPct val="20000"/>
              </a:spcBef>
              <a:spcAft>
                <a:spcPts val="0"/>
              </a:spcAft>
              <a:buClrTx/>
              <a:buSzTx/>
              <a:tabLst/>
              <a:defRPr/>
            </a:pPr>
            <a:r>
              <a:rPr kumimoji="0" lang="en-US" sz="2000" b="0" i="0" u="none" strike="noStrike" kern="1200" cap="none" spc="0" normalizeH="0" baseline="0" noProof="0" dirty="0" smtClean="0">
                <a:ln>
                  <a:noFill/>
                </a:ln>
                <a:solidFill>
                  <a:schemeClr val="tx2"/>
                </a:solidFill>
                <a:effectLst/>
                <a:uLnTx/>
                <a:uFillTx/>
                <a:latin typeface="Arial" panose="020B0604020202020204" pitchFamily="34" charset="0"/>
                <a:cs typeface="Arial" panose="020B0604020202020204" pitchFamily="34" charset="0"/>
              </a:rPr>
              <a:t>Quick Reports</a:t>
            </a:r>
          </a:p>
        </p:txBody>
      </p:sp>
      <p:grpSp>
        <p:nvGrpSpPr>
          <p:cNvPr id="12" name="Group 11"/>
          <p:cNvGrpSpPr/>
          <p:nvPr/>
        </p:nvGrpSpPr>
        <p:grpSpPr>
          <a:xfrm>
            <a:off x="0" y="481021"/>
            <a:ext cx="9144000" cy="826201"/>
            <a:chOff x="0" y="481021"/>
            <a:chExt cx="9144000" cy="826201"/>
          </a:xfrm>
        </p:grpSpPr>
        <p:sp>
          <p:nvSpPr>
            <p:cNvPr id="13" name="Rectangle 12"/>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ubtitle 2"/>
            <p:cNvSpPr txBox="1">
              <a:spLocks/>
            </p:cNvSpPr>
            <p:nvPr/>
          </p:nvSpPr>
          <p:spPr>
            <a:xfrm>
              <a:off x="271702" y="789953"/>
              <a:ext cx="2887649"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Building a </a:t>
              </a:r>
              <a:r>
                <a:rPr lang="en-US" sz="2500" dirty="0" smtClean="0">
                  <a:solidFill>
                    <a:srgbClr val="00BEFF"/>
                  </a:solidFill>
                  <a:latin typeface="Oswald Light"/>
                  <a:cs typeface="Oswald Regular"/>
                </a:rPr>
                <a:t>Report</a:t>
              </a:r>
              <a:endParaRPr lang="en-US" sz="2500" b="1" dirty="0">
                <a:solidFill>
                  <a:srgbClr val="00BEFF"/>
                </a:solidFill>
                <a:latin typeface="Oswald Light"/>
                <a:cs typeface="Oswald Light"/>
              </a:endParaRPr>
            </a:p>
          </p:txBody>
        </p:sp>
        <p:pic>
          <p:nvPicPr>
            <p:cNvPr id="15" name="Picture 2"/>
            <p:cNvPicPr>
              <a:picLocks noChangeAspect="1" noChangeArrowheads="1"/>
            </p:cNvPicPr>
            <p:nvPr/>
          </p:nvPicPr>
          <p:blipFill>
            <a:blip r:embed="rId4" cstate="print"/>
            <a:srcRect/>
            <a:stretch>
              <a:fillRect/>
            </a:stretch>
          </p:blipFill>
          <p:spPr bwMode="auto">
            <a:xfrm>
              <a:off x="1143000" y="486590"/>
              <a:ext cx="8001000" cy="152399"/>
            </a:xfrm>
            <a:prstGeom prst="rect">
              <a:avLst/>
            </a:prstGeom>
            <a:noFill/>
            <a:ln w="9525">
              <a:noFill/>
              <a:miter lim="800000"/>
              <a:headEnd/>
              <a:tailEnd/>
            </a:ln>
          </p:spPr>
        </p:pic>
      </p:grpSp>
      <p:sp>
        <p:nvSpPr>
          <p:cNvPr id="16" name="Content Placeholder 2"/>
          <p:cNvSpPr txBox="1">
            <a:spLocks/>
          </p:cNvSpPr>
          <p:nvPr/>
        </p:nvSpPr>
        <p:spPr>
          <a:xfrm>
            <a:off x="877094" y="1559768"/>
            <a:ext cx="3505199" cy="152230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Wingdings" panose="05000000000000000000" pitchFamily="2" charset="2"/>
              <a:buChar char="Ø"/>
            </a:pPr>
            <a:r>
              <a:rPr lang="en-US" sz="2000" i="1" dirty="0" smtClean="0"/>
              <a:t>By Job and/or Collection</a:t>
            </a:r>
          </a:p>
          <a:p>
            <a:pPr marL="342900" indent="-342900" algn="l">
              <a:buFont typeface="Wingdings" panose="05000000000000000000" pitchFamily="2" charset="2"/>
              <a:buChar char="Ø"/>
            </a:pPr>
            <a:r>
              <a:rPr lang="en-US" sz="2000" i="1" dirty="0" smtClean="0"/>
              <a:t>By Object Type</a:t>
            </a:r>
          </a:p>
          <a:p>
            <a:pPr marL="800100" lvl="1" indent="-342900" algn="l">
              <a:buFont typeface="Wingdings" panose="05000000000000000000" pitchFamily="2" charset="2"/>
              <a:buChar char="Ø"/>
            </a:pPr>
            <a:r>
              <a:rPr lang="en-US" sz="1600" i="1" dirty="0" smtClean="0"/>
              <a:t>Include/Exclude Designations</a:t>
            </a:r>
          </a:p>
          <a:p>
            <a:pPr marL="342900" indent="-342900" algn="l">
              <a:buFont typeface="Wingdings" panose="05000000000000000000" pitchFamily="2" charset="2"/>
              <a:buChar char="Ø"/>
            </a:pPr>
            <a:endParaRPr lang="en-US" sz="2000" i="1" dirty="0"/>
          </a:p>
        </p:txBody>
      </p:sp>
      <p:pic>
        <p:nvPicPr>
          <p:cNvPr id="4102" name="Picture 6" descr="C:\Users\Jeremy\AppData\Local\Temp\SNAGHTML15befe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2998" y="1342233"/>
            <a:ext cx="3770884" cy="5142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00122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evron 2"/>
          <p:cNvSpPr/>
          <p:nvPr/>
        </p:nvSpPr>
        <p:spPr>
          <a:xfrm>
            <a:off x="2294338" y="5415136"/>
            <a:ext cx="283973" cy="280919"/>
          </a:xfrm>
          <a:prstGeom prst="chevron">
            <a:avLst/>
          </a:prstGeom>
          <a:no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solidFill>
                <a:schemeClr val="tx1"/>
              </a:solidFill>
            </a:endParaRPr>
          </a:p>
        </p:txBody>
      </p:sp>
      <p:sp>
        <p:nvSpPr>
          <p:cNvPr id="11" name="Content Placeholder 2"/>
          <p:cNvSpPr txBox="1">
            <a:spLocks/>
          </p:cNvSpPr>
          <p:nvPr/>
        </p:nvSpPr>
        <p:spPr>
          <a:xfrm>
            <a:off x="877289" y="1683672"/>
            <a:ext cx="8946541" cy="419548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Wingdings" panose="05000000000000000000" pitchFamily="2" charset="2"/>
              <a:buChar char="Ø"/>
            </a:pPr>
            <a:r>
              <a:rPr lang="en-US" sz="2000" i="1" dirty="0"/>
              <a:t>Angular Units….</a:t>
            </a:r>
          </a:p>
          <a:p>
            <a:pPr marL="342900" indent="-342900" algn="l">
              <a:buFont typeface="Wingdings" panose="05000000000000000000" pitchFamily="2" charset="2"/>
              <a:buChar char="Ø"/>
            </a:pPr>
            <a:r>
              <a:rPr lang="en-US" sz="2000" i="1" dirty="0"/>
              <a:t>Auto Arrange Controls…</a:t>
            </a:r>
          </a:p>
          <a:p>
            <a:pPr marL="800100" lvl="1" indent="-342900" algn="l">
              <a:buFont typeface="Wingdings" panose="05000000000000000000" pitchFamily="2" charset="2"/>
              <a:buChar char="Ø"/>
            </a:pPr>
            <a:r>
              <a:rPr lang="en-US" sz="1600" i="1" dirty="0"/>
              <a:t>Auto Arrange Start Marker</a:t>
            </a:r>
          </a:p>
          <a:p>
            <a:pPr marL="800100" lvl="1" indent="-342900" algn="l">
              <a:buFont typeface="Wingdings" panose="05000000000000000000" pitchFamily="2" charset="2"/>
              <a:buChar char="Ø"/>
            </a:pPr>
            <a:r>
              <a:rPr lang="en-US" sz="1600" i="1" dirty="0"/>
              <a:t>Auto Arrange Stop Marker</a:t>
            </a:r>
          </a:p>
          <a:p>
            <a:pPr marL="1257300" lvl="2" indent="-342900" algn="l">
              <a:buFont typeface="Wingdings" panose="05000000000000000000" pitchFamily="2" charset="2"/>
              <a:buChar char="Ø"/>
            </a:pPr>
            <a:r>
              <a:rPr lang="en-US" sz="1400" i="1" dirty="0"/>
              <a:t>Execute</a:t>
            </a:r>
          </a:p>
          <a:p>
            <a:pPr marL="1257300" lvl="2" indent="-342900" algn="l">
              <a:buFont typeface="Wingdings" panose="05000000000000000000" pitchFamily="2" charset="2"/>
              <a:buChar char="Ø"/>
            </a:pPr>
            <a:r>
              <a:rPr lang="en-US" sz="1400" i="1" dirty="0"/>
              <a:t>Select</a:t>
            </a:r>
          </a:p>
          <a:p>
            <a:pPr marL="800100" lvl="1" indent="-342900" algn="l">
              <a:buFont typeface="Wingdings" panose="05000000000000000000" pitchFamily="2" charset="2"/>
              <a:buChar char="Ø"/>
            </a:pPr>
            <a:endParaRPr lang="en-US" sz="1600" i="1" dirty="0"/>
          </a:p>
          <a:p>
            <a:pPr marL="800100" lvl="1" indent="-342900" algn="l">
              <a:buFont typeface="Wingdings" panose="05000000000000000000" pitchFamily="2" charset="2"/>
              <a:buChar char="Ø"/>
            </a:pPr>
            <a:endParaRPr lang="en-US" sz="1600" i="1" dirty="0"/>
          </a:p>
        </p:txBody>
      </p:sp>
      <p:sp>
        <p:nvSpPr>
          <p:cNvPr id="12" name="Title 1"/>
          <p:cNvSpPr txBox="1">
            <a:spLocks/>
          </p:cNvSpPr>
          <p:nvPr/>
        </p:nvSpPr>
        <p:spPr>
          <a:xfrm>
            <a:off x="632074" y="941690"/>
            <a:ext cx="5666199" cy="8303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t>Reporting Enhancements</a:t>
            </a:r>
          </a:p>
        </p:txBody>
      </p:sp>
      <p:pic>
        <p:nvPicPr>
          <p:cNvPr id="2052" name="Picture 4" descr="C:\Users\Jeremy\AppData\Local\Temp\SNAGHTML1b008b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0714" y="1588630"/>
            <a:ext cx="3451300" cy="371485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Jeremy\AppData\Local\Temp\SNAGHTML1afa1b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6421" y="1806195"/>
            <a:ext cx="3440611" cy="37033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Jeremy\AppData\Local\Temp\SNAGHTML1b199b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7271" y="2175804"/>
            <a:ext cx="3440611" cy="3703349"/>
          </a:xfrm>
          <a:prstGeom prst="rect">
            <a:avLst/>
          </a:prstGeom>
          <a:noFill/>
          <a:extLst>
            <a:ext uri="{909E8E84-426E-40DD-AFC4-6F175D3DCCD1}">
              <a14:hiddenFill xmlns:a14="http://schemas.microsoft.com/office/drawing/2010/main">
                <a:solidFill>
                  <a:srgbClr val="FFFFFF"/>
                </a:solidFill>
              </a14:hiddenFill>
            </a:ext>
          </a:extLst>
        </p:spPr>
      </p:pic>
      <p:sp>
        <p:nvSpPr>
          <p:cNvPr id="23" name="Content Placeholder 2"/>
          <p:cNvSpPr txBox="1">
            <a:spLocks/>
          </p:cNvSpPr>
          <p:nvPr/>
        </p:nvSpPr>
        <p:spPr>
          <a:xfrm>
            <a:off x="877289" y="1673213"/>
            <a:ext cx="8946541" cy="419548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Wingdings" panose="05000000000000000000" pitchFamily="2" charset="2"/>
              <a:buChar char="Ø"/>
            </a:pPr>
            <a:r>
              <a:rPr lang="en-US" sz="2000" i="1" dirty="0"/>
              <a:t>Angular Units….</a:t>
            </a:r>
          </a:p>
        </p:txBody>
      </p:sp>
      <p:grpSp>
        <p:nvGrpSpPr>
          <p:cNvPr id="9" name="Group 8"/>
          <p:cNvGrpSpPr/>
          <p:nvPr/>
        </p:nvGrpSpPr>
        <p:grpSpPr>
          <a:xfrm>
            <a:off x="0" y="481021"/>
            <a:ext cx="9144000" cy="826201"/>
            <a:chOff x="0" y="481021"/>
            <a:chExt cx="9144000" cy="826201"/>
          </a:xfrm>
        </p:grpSpPr>
        <p:sp>
          <p:nvSpPr>
            <p:cNvPr id="10" name="Rectangle 9"/>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ubtitle 2"/>
            <p:cNvSpPr txBox="1">
              <a:spLocks/>
            </p:cNvSpPr>
            <p:nvPr/>
          </p:nvSpPr>
          <p:spPr>
            <a:xfrm>
              <a:off x="271702" y="789953"/>
              <a:ext cx="2887649"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Building a </a:t>
              </a:r>
              <a:r>
                <a:rPr lang="en-US" sz="2500" dirty="0" smtClean="0">
                  <a:solidFill>
                    <a:srgbClr val="00BEFF"/>
                  </a:solidFill>
                  <a:latin typeface="Oswald Light"/>
                  <a:cs typeface="Oswald Regular"/>
                </a:rPr>
                <a:t>Report</a:t>
              </a:r>
              <a:endParaRPr lang="en-US" sz="2500" b="1" dirty="0">
                <a:solidFill>
                  <a:srgbClr val="00BEFF"/>
                </a:solidFill>
                <a:latin typeface="Oswald Light"/>
                <a:cs typeface="Oswald Light"/>
              </a:endParaRPr>
            </a:p>
          </p:txBody>
        </p:sp>
        <p:pic>
          <p:nvPicPr>
            <p:cNvPr id="14" name="Picture 2"/>
            <p:cNvPicPr>
              <a:picLocks noChangeAspect="1" noChangeArrowheads="1"/>
            </p:cNvPicPr>
            <p:nvPr/>
          </p:nvPicPr>
          <p:blipFill>
            <a:blip r:embed="rId6" cstate="print"/>
            <a:srcRect/>
            <a:stretch>
              <a:fillRect/>
            </a:stretch>
          </p:blipFill>
          <p:spPr bwMode="auto">
            <a:xfrm>
              <a:off x="1143000" y="486590"/>
              <a:ext cx="8001000" cy="152399"/>
            </a:xfrm>
            <a:prstGeom prst="rect">
              <a:avLst/>
            </a:prstGeom>
            <a:noFill/>
            <a:ln w="9525">
              <a:noFill/>
              <a:miter lim="800000"/>
              <a:headEnd/>
              <a:tailEnd/>
            </a:ln>
          </p:spPr>
        </p:pic>
      </p:grpSp>
    </p:spTree>
    <p:extLst>
      <p:ext uri="{BB962C8B-B14F-4D97-AF65-F5344CB8AC3E}">
        <p14:creationId xmlns:p14="http://schemas.microsoft.com/office/powerpoint/2010/main" val="23780170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up)">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wipe(up)">
                                      <p:cBhvr>
                                        <p:cTn id="12"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23569" y="2103556"/>
            <a:ext cx="4572000" cy="3046988"/>
          </a:xfrm>
          <a:prstGeom prst="rect">
            <a:avLst/>
          </a:prstGeom>
        </p:spPr>
        <p:txBody>
          <a:bodyPr>
            <a:spAutoFit/>
          </a:bodyPr>
          <a:lstStyle/>
          <a:p>
            <a:pPr lvl="1">
              <a:spcBef>
                <a:spcPct val="20000"/>
              </a:spcBef>
              <a:defRPr/>
            </a:pPr>
            <a:r>
              <a:rPr lang="en-US" sz="2400" dirty="0" smtClean="0">
                <a:solidFill>
                  <a:schemeClr val="tx2"/>
                </a:solidFill>
                <a:latin typeface="Arial" panose="020B0604020202020204" pitchFamily="34" charset="0"/>
                <a:cs typeface="Arial" panose="020B0604020202020204" pitchFamily="34" charset="0"/>
              </a:rPr>
              <a:t>	</a:t>
            </a:r>
          </a:p>
          <a:p>
            <a:pPr marL="1257300" lvl="2" indent="-342900">
              <a:spcBef>
                <a:spcPct val="20000"/>
              </a:spcBef>
              <a:buFont typeface="Wingdings" panose="05000000000000000000" pitchFamily="2" charset="2"/>
              <a:buChar char="ü"/>
              <a:defRPr/>
            </a:pPr>
            <a:r>
              <a:rPr lang="en-US" sz="2000" dirty="0" smtClean="0">
                <a:solidFill>
                  <a:schemeClr val="tx2"/>
                </a:solidFill>
                <a:latin typeface="Arial" panose="020B0604020202020204" pitchFamily="34" charset="0"/>
                <a:cs typeface="Arial" panose="020B0604020202020204" pitchFamily="34" charset="0"/>
              </a:rPr>
              <a:t>Alignment</a:t>
            </a:r>
          </a:p>
          <a:p>
            <a:pPr marL="1257300" lvl="2" indent="-342900">
              <a:spcBef>
                <a:spcPct val="20000"/>
              </a:spcBef>
              <a:buFont typeface="Wingdings" panose="05000000000000000000" pitchFamily="2" charset="2"/>
              <a:buChar char="ü"/>
              <a:defRPr/>
            </a:pPr>
            <a:r>
              <a:rPr lang="en-US" sz="2000" dirty="0" smtClean="0">
                <a:solidFill>
                  <a:schemeClr val="tx2"/>
                </a:solidFill>
                <a:latin typeface="Arial" panose="020B0604020202020204" pitchFamily="34" charset="0"/>
                <a:cs typeface="Arial" panose="020B0604020202020204" pitchFamily="34" charset="0"/>
              </a:rPr>
              <a:t>Formatting</a:t>
            </a:r>
          </a:p>
          <a:p>
            <a:pPr marL="1257300" lvl="2" indent="-342900">
              <a:spcBef>
                <a:spcPct val="20000"/>
              </a:spcBef>
              <a:buFont typeface="Wingdings" panose="05000000000000000000" pitchFamily="2" charset="2"/>
              <a:buChar char="ü"/>
              <a:defRPr/>
            </a:pPr>
            <a:r>
              <a:rPr lang="en-US" sz="2000" dirty="0" smtClean="0">
                <a:solidFill>
                  <a:schemeClr val="tx2"/>
                </a:solidFill>
                <a:latin typeface="Arial" panose="020B0604020202020204" pitchFamily="34" charset="0"/>
                <a:cs typeface="Arial" panose="020B0604020202020204" pitchFamily="34" charset="0"/>
              </a:rPr>
              <a:t>Locking</a:t>
            </a:r>
          </a:p>
          <a:p>
            <a:pPr marL="1257300" lvl="2" indent="-342900">
              <a:spcBef>
                <a:spcPct val="20000"/>
              </a:spcBef>
              <a:buFont typeface="Wingdings" panose="05000000000000000000" pitchFamily="2" charset="2"/>
              <a:buChar char="ü"/>
              <a:defRPr/>
            </a:pPr>
            <a:r>
              <a:rPr lang="en-US" sz="2000" dirty="0" smtClean="0">
                <a:solidFill>
                  <a:schemeClr val="tx2"/>
                </a:solidFill>
                <a:latin typeface="Arial" panose="020B0604020202020204" pitchFamily="34" charset="0"/>
                <a:cs typeface="Arial" panose="020B0604020202020204" pitchFamily="34" charset="0"/>
              </a:rPr>
              <a:t>Removal</a:t>
            </a:r>
          </a:p>
          <a:p>
            <a:pPr marL="1257300" lvl="2" indent="-342900">
              <a:spcBef>
                <a:spcPct val="20000"/>
              </a:spcBef>
              <a:buFont typeface="Wingdings" panose="05000000000000000000" pitchFamily="2" charset="2"/>
              <a:buChar char="ü"/>
              <a:defRPr/>
            </a:pPr>
            <a:r>
              <a:rPr lang="en-US" sz="2000" dirty="0" smtClean="0">
                <a:solidFill>
                  <a:schemeClr val="tx2"/>
                </a:solidFill>
                <a:latin typeface="Arial" panose="020B0604020202020204" pitchFamily="34" charset="0"/>
                <a:cs typeface="Arial" panose="020B0604020202020204" pitchFamily="34" charset="0"/>
              </a:rPr>
              <a:t>Export </a:t>
            </a:r>
          </a:p>
          <a:p>
            <a:pPr marL="1257300" lvl="2" indent="-342900">
              <a:spcBef>
                <a:spcPct val="20000"/>
              </a:spcBef>
              <a:buFont typeface="Wingdings" panose="05000000000000000000" pitchFamily="2" charset="2"/>
              <a:buChar char="ü"/>
              <a:defRPr/>
            </a:pPr>
            <a:r>
              <a:rPr lang="en-US" sz="2000" dirty="0" smtClean="0">
                <a:solidFill>
                  <a:schemeClr val="tx2"/>
                </a:solidFill>
                <a:latin typeface="Arial" panose="020B0604020202020204" pitchFamily="34" charset="0"/>
                <a:cs typeface="Arial" panose="020B0604020202020204" pitchFamily="34" charset="0"/>
              </a:rPr>
              <a:t>Page insert</a:t>
            </a:r>
          </a:p>
          <a:p>
            <a:pPr marL="1257300" lvl="2" indent="-342900">
              <a:spcBef>
                <a:spcPct val="20000"/>
              </a:spcBef>
              <a:buFont typeface="Wingdings" panose="05000000000000000000" pitchFamily="2" charset="2"/>
              <a:buChar char="ü"/>
              <a:defRPr/>
            </a:pPr>
            <a:r>
              <a:rPr lang="en-US" sz="2000" dirty="0" smtClean="0">
                <a:solidFill>
                  <a:schemeClr val="tx2"/>
                </a:solidFill>
                <a:latin typeface="Arial" panose="020B0604020202020204" pitchFamily="34" charset="0"/>
                <a:cs typeface="Arial" panose="020B0604020202020204" pitchFamily="34" charset="0"/>
              </a:rPr>
              <a:t>Page deletion</a:t>
            </a:r>
            <a:endParaRPr lang="en-US" sz="2000" dirty="0">
              <a:solidFill>
                <a:schemeClr val="tx2"/>
              </a:solidFill>
              <a:latin typeface="Arial" panose="020B0604020202020204" pitchFamily="34" charset="0"/>
              <a:cs typeface="Arial" panose="020B0604020202020204" pitchFamily="34" charset="0"/>
            </a:endParaRPr>
          </a:p>
        </p:txBody>
      </p:sp>
      <p:pic>
        <p:nvPicPr>
          <p:cNvPr id="1030" name="Picture 6" descr="C:\Users\JEREMY~1\AppData\Local\Temp\SNAGHTML2f131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941742"/>
            <a:ext cx="3886200" cy="49026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JEREMY~1\AppData\Local\Temp\SNAGHTML2de1f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7681" y="1175718"/>
            <a:ext cx="3886200" cy="490266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JEREMY~1\AppData\Local\Temp\SNAGHTML2d03d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7681" y="1175718"/>
            <a:ext cx="3886200" cy="490266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JEREMY~1\AppData\Local\Temp\SNAGHTML1d0bf6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0264" y="1428171"/>
            <a:ext cx="3892124" cy="49101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JEREMY~1\AppData\Local\Temp\SNAGHTML1d25af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8771" y="1684685"/>
            <a:ext cx="3886200" cy="49026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142" y="1029708"/>
            <a:ext cx="2427267" cy="1625060"/>
          </a:xfrm>
          <a:prstGeom prst="rect">
            <a:avLst/>
          </a:prstGeom>
          <a:noFill/>
        </p:spPr>
        <p:txBody>
          <a:bodyPr wrap="none" rtlCol="0">
            <a:spAutoFit/>
          </a:bodyPr>
          <a:lstStyle/>
          <a:p>
            <a:pPr lvl="1" algn="ctr">
              <a:spcBef>
                <a:spcPct val="20000"/>
              </a:spcBef>
              <a:defRPr/>
            </a:pPr>
            <a:r>
              <a:rPr lang="en-US" sz="2400" dirty="0" smtClean="0">
                <a:solidFill>
                  <a:schemeClr val="tx2"/>
                </a:solidFill>
                <a:latin typeface="Arial" panose="020B0604020202020204" pitchFamily="34" charset="0"/>
                <a:cs typeface="Arial" panose="020B0604020202020204" pitchFamily="34" charset="0"/>
              </a:rPr>
              <a:t>Arrangement</a:t>
            </a:r>
          </a:p>
          <a:p>
            <a:pPr lvl="1" algn="ctr">
              <a:spcBef>
                <a:spcPct val="20000"/>
              </a:spcBef>
              <a:defRPr/>
            </a:pPr>
            <a:r>
              <a:rPr lang="en-US" sz="2400" dirty="0" smtClean="0">
                <a:solidFill>
                  <a:schemeClr val="tx2"/>
                </a:solidFill>
                <a:latin typeface="Arial" panose="020B0604020202020204" pitchFamily="34" charset="0"/>
                <a:cs typeface="Arial" panose="020B0604020202020204" pitchFamily="34" charset="0"/>
              </a:rPr>
              <a:t>&amp;</a:t>
            </a:r>
          </a:p>
          <a:p>
            <a:pPr lvl="1" algn="ctr">
              <a:spcBef>
                <a:spcPct val="20000"/>
              </a:spcBef>
              <a:defRPr/>
            </a:pPr>
            <a:r>
              <a:rPr lang="en-US" sz="2400" dirty="0" smtClean="0">
                <a:solidFill>
                  <a:schemeClr val="tx2"/>
                </a:solidFill>
                <a:latin typeface="Arial" panose="020B0604020202020204" pitchFamily="34" charset="0"/>
                <a:cs typeface="Arial" panose="020B0604020202020204" pitchFamily="34" charset="0"/>
              </a:rPr>
              <a:t>Formatting</a:t>
            </a:r>
            <a:endParaRPr lang="en-US" sz="2400" dirty="0">
              <a:solidFill>
                <a:schemeClr val="tx2"/>
              </a:solidFill>
              <a:latin typeface="Arial" panose="020B0604020202020204" pitchFamily="34" charset="0"/>
              <a:cs typeface="Arial" panose="020B0604020202020204" pitchFamily="34" charset="0"/>
            </a:endParaRPr>
          </a:p>
          <a:p>
            <a:pPr algn="ctr"/>
            <a:endParaRPr lang="en-US" dirty="0"/>
          </a:p>
        </p:txBody>
      </p:sp>
      <p:grpSp>
        <p:nvGrpSpPr>
          <p:cNvPr id="11" name="Group 10"/>
          <p:cNvGrpSpPr/>
          <p:nvPr/>
        </p:nvGrpSpPr>
        <p:grpSpPr>
          <a:xfrm>
            <a:off x="0" y="481021"/>
            <a:ext cx="9144000" cy="826201"/>
            <a:chOff x="0" y="481021"/>
            <a:chExt cx="9144000" cy="826201"/>
          </a:xfrm>
        </p:grpSpPr>
        <p:sp>
          <p:nvSpPr>
            <p:cNvPr id="13" name="Rectangle 12"/>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ubtitle 2"/>
            <p:cNvSpPr txBox="1">
              <a:spLocks/>
            </p:cNvSpPr>
            <p:nvPr/>
          </p:nvSpPr>
          <p:spPr>
            <a:xfrm>
              <a:off x="271702" y="789953"/>
              <a:ext cx="2887649"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Building a </a:t>
              </a:r>
              <a:r>
                <a:rPr lang="en-US" sz="2500" dirty="0" smtClean="0">
                  <a:solidFill>
                    <a:srgbClr val="00BEFF"/>
                  </a:solidFill>
                  <a:latin typeface="Oswald Light"/>
                  <a:cs typeface="Oswald Regular"/>
                </a:rPr>
                <a:t>Report</a:t>
              </a:r>
              <a:endParaRPr lang="en-US" sz="2500" b="1" dirty="0">
                <a:solidFill>
                  <a:srgbClr val="00BEFF"/>
                </a:solidFill>
                <a:latin typeface="Oswald Light"/>
                <a:cs typeface="Oswald Light"/>
              </a:endParaRPr>
            </a:p>
          </p:txBody>
        </p:sp>
        <p:pic>
          <p:nvPicPr>
            <p:cNvPr id="15" name="Picture 2"/>
            <p:cNvPicPr>
              <a:picLocks noChangeAspect="1" noChangeArrowheads="1"/>
            </p:cNvPicPr>
            <p:nvPr/>
          </p:nvPicPr>
          <p:blipFill>
            <a:blip r:embed="rId7" cstate="print"/>
            <a:srcRect/>
            <a:stretch>
              <a:fillRect/>
            </a:stretch>
          </p:blipFill>
          <p:spPr bwMode="auto">
            <a:xfrm>
              <a:off x="1143000" y="486590"/>
              <a:ext cx="8001000" cy="152399"/>
            </a:xfrm>
            <a:prstGeom prst="rect">
              <a:avLst/>
            </a:prstGeom>
            <a:noFill/>
            <a:ln w="9525">
              <a:noFill/>
              <a:miter lim="800000"/>
              <a:headEnd/>
              <a:tailEnd/>
            </a:ln>
          </p:spPr>
        </p:pic>
      </p:grpSp>
    </p:spTree>
    <p:extLst>
      <p:ext uri="{BB962C8B-B14F-4D97-AF65-F5344CB8AC3E}">
        <p14:creationId xmlns:p14="http://schemas.microsoft.com/office/powerpoint/2010/main" val="149293052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1295400"/>
            <a:ext cx="5562600" cy="4648200"/>
          </a:xfrm>
        </p:spPr>
        <p:txBody>
          <a:bodyPr>
            <a:normAutofit/>
          </a:bodyPr>
          <a:lstStyle/>
          <a:p>
            <a:pPr>
              <a:buSzPct val="80000"/>
            </a:pPr>
            <a:endParaRPr lang="en-US" sz="2800" dirty="0" smtClean="0">
              <a:solidFill>
                <a:schemeClr val="tx2"/>
              </a:solidFill>
              <a:latin typeface="Arial" pitchFamily="34" charset="0"/>
              <a:cs typeface="Arial" pitchFamily="34" charset="0"/>
            </a:endParaRPr>
          </a:p>
          <a:p>
            <a:endParaRPr lang="en-US" sz="3000" b="1" dirty="0">
              <a:solidFill>
                <a:schemeClr val="tx2"/>
              </a:solidFill>
            </a:endParaRPr>
          </a:p>
        </p:txBody>
      </p:sp>
      <p:sp>
        <p:nvSpPr>
          <p:cNvPr id="6" name="Content Placeholder 7"/>
          <p:cNvSpPr txBox="1">
            <a:spLocks/>
          </p:cNvSpPr>
          <p:nvPr/>
        </p:nvSpPr>
        <p:spPr>
          <a:xfrm>
            <a:off x="533400" y="1268058"/>
            <a:ext cx="4495800" cy="3292740"/>
          </a:xfrm>
          <a:prstGeom prst="rect">
            <a:avLst/>
          </a:prstGeom>
        </p:spPr>
        <p:txBody>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yriad Pro" pitchFamily="34" charset="0"/>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chemeClr val="tx2"/>
                </a:solidFill>
                <a:latin typeface="Arial" panose="020B0604020202020204" pitchFamily="34" charset="0"/>
                <a:cs typeface="Arial" panose="020B0604020202020204" pitchFamily="34" charset="0"/>
              </a:rPr>
              <a:t>Reporting Fields</a:t>
            </a:r>
          </a:p>
          <a:p>
            <a:pPr lvl="1"/>
            <a:r>
              <a:rPr lang="en-US" dirty="0" smtClean="0">
                <a:solidFill>
                  <a:schemeClr val="tx2"/>
                </a:solidFill>
                <a:latin typeface="Arial" panose="020B0604020202020204" pitchFamily="34" charset="0"/>
                <a:cs typeface="Arial" panose="020B0604020202020204" pitchFamily="34" charset="0"/>
              </a:rPr>
              <a:t>Input &amp; Export</a:t>
            </a:r>
          </a:p>
          <a:p>
            <a:pPr lvl="1"/>
            <a:r>
              <a:rPr lang="en-US" dirty="0" smtClean="0">
                <a:solidFill>
                  <a:schemeClr val="tx2"/>
                </a:solidFill>
                <a:latin typeface="Arial" panose="020B0604020202020204" pitchFamily="34" charset="0"/>
                <a:cs typeface="Arial" panose="020B0604020202020204" pitchFamily="34" charset="0"/>
              </a:rPr>
              <a:t>Values and Tags</a:t>
            </a:r>
          </a:p>
          <a:p>
            <a:pPr lvl="1"/>
            <a:r>
              <a:rPr lang="en-US" dirty="0" smtClean="0">
                <a:solidFill>
                  <a:schemeClr val="tx2"/>
                </a:solidFill>
                <a:latin typeface="Arial" panose="020B0604020202020204" pitchFamily="34" charset="0"/>
                <a:cs typeface="Arial" panose="020B0604020202020204" pitchFamily="34" charset="0"/>
              </a:rPr>
              <a:t>Required Fields</a:t>
            </a:r>
          </a:p>
        </p:txBody>
      </p:sp>
      <p:pic>
        <p:nvPicPr>
          <p:cNvPr id="7" name="Picture 2" descr="C:\Users\JEREMY~1\AppData\Local\Temp\SNAGHTMLdab18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849" y="3048000"/>
            <a:ext cx="3297106" cy="2438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Users\JEREMY~1\AppData\Local\Temp\SNAGHTMLe492e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447800"/>
            <a:ext cx="3994788" cy="53393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276600" y="2490809"/>
            <a:ext cx="428571" cy="352381"/>
          </a:xfrm>
          <a:prstGeom prst="rect">
            <a:avLst/>
          </a:prstGeom>
        </p:spPr>
      </p:pic>
      <p:grpSp>
        <p:nvGrpSpPr>
          <p:cNvPr id="10" name="Group 9"/>
          <p:cNvGrpSpPr/>
          <p:nvPr/>
        </p:nvGrpSpPr>
        <p:grpSpPr>
          <a:xfrm>
            <a:off x="0" y="481021"/>
            <a:ext cx="9144000" cy="826201"/>
            <a:chOff x="0" y="481021"/>
            <a:chExt cx="9144000" cy="826201"/>
          </a:xfrm>
        </p:grpSpPr>
        <p:sp>
          <p:nvSpPr>
            <p:cNvPr id="11" name="Rectangle 10"/>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ubtitle 2"/>
            <p:cNvSpPr txBox="1">
              <a:spLocks/>
            </p:cNvSpPr>
            <p:nvPr/>
          </p:nvSpPr>
          <p:spPr>
            <a:xfrm>
              <a:off x="271702" y="789953"/>
              <a:ext cx="2887649"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Building a </a:t>
              </a:r>
              <a:r>
                <a:rPr lang="en-US" sz="2500" dirty="0" smtClean="0">
                  <a:solidFill>
                    <a:srgbClr val="00BEFF"/>
                  </a:solidFill>
                  <a:latin typeface="Oswald Light"/>
                  <a:cs typeface="Oswald Regular"/>
                </a:rPr>
                <a:t>Report</a:t>
              </a:r>
              <a:endParaRPr lang="en-US" sz="2500" b="1" dirty="0">
                <a:solidFill>
                  <a:srgbClr val="00BEFF"/>
                </a:solidFill>
                <a:latin typeface="Oswald Light"/>
                <a:cs typeface="Oswald Light"/>
              </a:endParaRPr>
            </a:p>
          </p:txBody>
        </p:sp>
        <p:pic>
          <p:nvPicPr>
            <p:cNvPr id="13" name="Picture 2"/>
            <p:cNvPicPr>
              <a:picLocks noChangeAspect="1" noChangeArrowheads="1"/>
            </p:cNvPicPr>
            <p:nvPr/>
          </p:nvPicPr>
          <p:blipFill>
            <a:blip r:embed="rId6" cstate="print"/>
            <a:srcRect/>
            <a:stretch>
              <a:fillRect/>
            </a:stretch>
          </p:blipFill>
          <p:spPr bwMode="auto">
            <a:xfrm>
              <a:off x="1143000" y="486590"/>
              <a:ext cx="8001000" cy="152399"/>
            </a:xfrm>
            <a:prstGeom prst="rect">
              <a:avLst/>
            </a:prstGeom>
            <a:noFill/>
            <a:ln w="9525">
              <a:noFill/>
              <a:miter lim="800000"/>
              <a:headEnd/>
              <a:tailEnd/>
            </a:ln>
          </p:spPr>
        </p:pic>
      </p:grpSp>
    </p:spTree>
    <p:extLst>
      <p:ext uri="{BB962C8B-B14F-4D97-AF65-F5344CB8AC3E}">
        <p14:creationId xmlns:p14="http://schemas.microsoft.com/office/powerpoint/2010/main" val="2179822583"/>
      </p:ext>
    </p:extLst>
  </p:cSld>
  <p:clrMapOvr>
    <a:masterClrMapping/>
  </p:clrMapOvr>
  <p:transition spd="slow"/>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1295400"/>
            <a:ext cx="5562600" cy="4648200"/>
          </a:xfrm>
        </p:spPr>
        <p:txBody>
          <a:bodyPr>
            <a:normAutofit/>
          </a:bodyPr>
          <a:lstStyle/>
          <a:p>
            <a:pPr>
              <a:buSzPct val="80000"/>
            </a:pPr>
            <a:endParaRPr lang="en-US" sz="2800" dirty="0" smtClean="0">
              <a:solidFill>
                <a:schemeClr val="tx2"/>
              </a:solidFill>
              <a:latin typeface="Arial" pitchFamily="34" charset="0"/>
              <a:cs typeface="Arial" pitchFamily="34" charset="0"/>
            </a:endParaRPr>
          </a:p>
          <a:p>
            <a:endParaRPr lang="en-US" sz="3000" b="1" dirty="0">
              <a:solidFill>
                <a:schemeClr val="tx2"/>
              </a:solidFill>
            </a:endParaRPr>
          </a:p>
        </p:txBody>
      </p:sp>
      <p:pic>
        <p:nvPicPr>
          <p:cNvPr id="6" name="Picture 5"/>
          <p:cNvPicPr>
            <a:picLocks noChangeAspect="1"/>
          </p:cNvPicPr>
          <p:nvPr/>
        </p:nvPicPr>
        <p:blipFill>
          <a:blip r:embed="rId3"/>
          <a:stretch>
            <a:fillRect/>
          </a:stretch>
        </p:blipFill>
        <p:spPr>
          <a:xfrm>
            <a:off x="380998" y="4504338"/>
            <a:ext cx="3647619" cy="904762"/>
          </a:xfrm>
          <a:prstGeom prst="rect">
            <a:avLst/>
          </a:prstGeom>
        </p:spPr>
      </p:pic>
      <p:pic>
        <p:nvPicPr>
          <p:cNvPr id="7" name="Picture 6"/>
          <p:cNvPicPr>
            <a:picLocks noChangeAspect="1"/>
          </p:cNvPicPr>
          <p:nvPr/>
        </p:nvPicPr>
        <p:blipFill>
          <a:blip r:embed="rId4"/>
          <a:stretch>
            <a:fillRect/>
          </a:stretch>
        </p:blipFill>
        <p:spPr>
          <a:xfrm>
            <a:off x="1185761" y="2487953"/>
            <a:ext cx="2038095" cy="1752381"/>
          </a:xfrm>
          <a:prstGeom prst="rect">
            <a:avLst/>
          </a:prstGeom>
        </p:spPr>
      </p:pic>
      <p:sp>
        <p:nvSpPr>
          <p:cNvPr id="8" name="TextBox 7"/>
          <p:cNvSpPr txBox="1"/>
          <p:nvPr/>
        </p:nvSpPr>
        <p:spPr>
          <a:xfrm>
            <a:off x="609600" y="1408538"/>
            <a:ext cx="2146742" cy="430887"/>
          </a:xfrm>
          <a:prstGeom prst="rect">
            <a:avLst/>
          </a:prstGeom>
          <a:noFill/>
        </p:spPr>
        <p:txBody>
          <a:bodyPr wrap="none" rtlCol="0">
            <a:spAutoFit/>
          </a:bodyPr>
          <a:lstStyle/>
          <a:p>
            <a:r>
              <a:rPr lang="en-US" sz="2200" dirty="0" smtClean="0">
                <a:solidFill>
                  <a:schemeClr val="tx2"/>
                </a:solidFill>
                <a:latin typeface="Arial" panose="020B0604020202020204" pitchFamily="34" charset="0"/>
                <a:cs typeface="Arial" panose="020B0604020202020204" pitchFamily="34" charset="0"/>
              </a:rPr>
              <a:t>Report Shapes </a:t>
            </a:r>
          </a:p>
        </p:txBody>
      </p:sp>
      <p:pic>
        <p:nvPicPr>
          <p:cNvPr id="2054" name="Picture 6" descr="C:\Users\JEREMY~1\AppData\Local\Temp\SNAGHTML101c07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4660" y="948118"/>
            <a:ext cx="3569808" cy="49367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JEREMY~1\AppData\Local\Temp\SNAGHTMLeb1b8f.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2033" y="948118"/>
            <a:ext cx="3574418" cy="494316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0" y="481021"/>
            <a:ext cx="9144000" cy="826201"/>
            <a:chOff x="0" y="481021"/>
            <a:chExt cx="9144000" cy="826201"/>
          </a:xfrm>
        </p:grpSpPr>
        <p:sp>
          <p:nvSpPr>
            <p:cNvPr id="12" name="Rectangle 11"/>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ubtitle 2"/>
            <p:cNvSpPr txBox="1">
              <a:spLocks/>
            </p:cNvSpPr>
            <p:nvPr/>
          </p:nvSpPr>
          <p:spPr>
            <a:xfrm>
              <a:off x="271702" y="789953"/>
              <a:ext cx="2887649"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Building a </a:t>
              </a:r>
              <a:r>
                <a:rPr lang="en-US" sz="2500" dirty="0" smtClean="0">
                  <a:solidFill>
                    <a:srgbClr val="00BEFF"/>
                  </a:solidFill>
                  <a:latin typeface="Oswald Light"/>
                  <a:cs typeface="Oswald Regular"/>
                </a:rPr>
                <a:t>Report</a:t>
              </a:r>
              <a:endParaRPr lang="en-US" sz="2500" b="1" dirty="0">
                <a:solidFill>
                  <a:srgbClr val="00BEFF"/>
                </a:solidFill>
                <a:latin typeface="Oswald Light"/>
                <a:cs typeface="Oswald Light"/>
              </a:endParaRPr>
            </a:p>
          </p:txBody>
        </p:sp>
        <p:pic>
          <p:nvPicPr>
            <p:cNvPr id="14" name="Picture 2"/>
            <p:cNvPicPr>
              <a:picLocks noChangeAspect="1" noChangeArrowheads="1"/>
            </p:cNvPicPr>
            <p:nvPr/>
          </p:nvPicPr>
          <p:blipFill>
            <a:blip r:embed="rId7" cstate="print"/>
            <a:srcRect/>
            <a:stretch>
              <a:fillRect/>
            </a:stretch>
          </p:blipFill>
          <p:spPr bwMode="auto">
            <a:xfrm>
              <a:off x="1143000" y="486590"/>
              <a:ext cx="8001000" cy="152399"/>
            </a:xfrm>
            <a:prstGeom prst="rect">
              <a:avLst/>
            </a:prstGeom>
            <a:noFill/>
            <a:ln w="9525">
              <a:noFill/>
              <a:miter lim="800000"/>
              <a:headEnd/>
              <a:tailEnd/>
            </a:ln>
          </p:spPr>
        </p:pic>
      </p:grpSp>
    </p:spTree>
    <p:extLst>
      <p:ext uri="{BB962C8B-B14F-4D97-AF65-F5344CB8AC3E}">
        <p14:creationId xmlns:p14="http://schemas.microsoft.com/office/powerpoint/2010/main" val="33330059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ipe(up)">
                                      <p:cBhvr>
                                        <p:cTn id="7"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481021"/>
            <a:ext cx="9144000" cy="605175"/>
            <a:chOff x="0" y="481021"/>
            <a:chExt cx="9144000" cy="605175"/>
          </a:xfrm>
        </p:grpSpPr>
        <p:sp>
          <p:nvSpPr>
            <p:cNvPr id="21" name="Rectangle 20"/>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
            <p:cNvPicPr>
              <a:picLocks noChangeAspect="1" noChangeArrowheads="1"/>
            </p:cNvPicPr>
            <p:nvPr/>
          </p:nvPicPr>
          <p:blipFill>
            <a:blip r:embed="rId3" cstate="print"/>
            <a:srcRect/>
            <a:stretch>
              <a:fillRect/>
            </a:stretch>
          </p:blipFill>
          <p:spPr bwMode="auto">
            <a:xfrm>
              <a:off x="1143000" y="486590"/>
              <a:ext cx="8001000" cy="152399"/>
            </a:xfrm>
            <a:prstGeom prst="rect">
              <a:avLst/>
            </a:prstGeom>
            <a:noFill/>
            <a:ln w="9525">
              <a:noFill/>
              <a:miter lim="800000"/>
              <a:headEnd/>
              <a:tailEnd/>
            </a:ln>
          </p:spPr>
        </p:pic>
      </p:grpSp>
      <p:sp>
        <p:nvSpPr>
          <p:cNvPr id="24" name="Subtitle 2"/>
          <p:cNvSpPr txBox="1">
            <a:spLocks/>
          </p:cNvSpPr>
          <p:nvPr/>
        </p:nvSpPr>
        <p:spPr>
          <a:xfrm>
            <a:off x="282197" y="762000"/>
            <a:ext cx="869768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Constructed vs. </a:t>
            </a:r>
            <a:r>
              <a:rPr lang="en-US" sz="2500" dirty="0">
                <a:solidFill>
                  <a:srgbClr val="00BEFF"/>
                </a:solidFill>
                <a:latin typeface="Oswald Light"/>
                <a:cs typeface="Oswald Light"/>
              </a:rPr>
              <a:t>Measured</a:t>
            </a:r>
            <a:endParaRPr lang="en-US" sz="2500" b="1" dirty="0">
              <a:solidFill>
                <a:srgbClr val="00BEFF"/>
              </a:solidFill>
              <a:latin typeface="Oswald Light"/>
              <a:cs typeface="Oswald Light"/>
            </a:endParaRPr>
          </a:p>
        </p:txBody>
      </p:sp>
      <p:pic>
        <p:nvPicPr>
          <p:cNvPr id="8" name="Picture 7"/>
          <p:cNvPicPr>
            <a:picLocks noChangeAspect="1"/>
          </p:cNvPicPr>
          <p:nvPr/>
        </p:nvPicPr>
        <p:blipFill>
          <a:blip r:embed="rId4"/>
          <a:stretch>
            <a:fillRect/>
          </a:stretch>
        </p:blipFill>
        <p:spPr>
          <a:xfrm>
            <a:off x="3352800" y="3124282"/>
            <a:ext cx="5627078" cy="2666918"/>
          </a:xfrm>
          <a:prstGeom prst="rect">
            <a:avLst/>
          </a:prstGeom>
        </p:spPr>
      </p:pic>
      <p:pic>
        <p:nvPicPr>
          <p:cNvPr id="1028" name="Picture 4" descr="C:\Users\Jeremy\AppData\Local\Temp\SNAGHTML91853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917" y="1279268"/>
            <a:ext cx="5908801" cy="3673732"/>
          </a:xfrm>
          <a:prstGeom prst="rect">
            <a:avLst/>
          </a:prstGeom>
          <a:noFill/>
          <a:extLst>
            <a:ext uri="{909E8E84-426E-40DD-AFC4-6F175D3DCCD1}">
              <a14:hiddenFill xmlns:a14="http://schemas.microsoft.com/office/drawing/2010/main">
                <a:solidFill>
                  <a:srgbClr val="FFFFFF"/>
                </a:solidFill>
              </a14:hiddenFill>
            </a:ext>
          </a:extLst>
        </p:spPr>
      </p:pic>
      <p:sp>
        <p:nvSpPr>
          <p:cNvPr id="9" name="4-Point Star 8"/>
          <p:cNvSpPr/>
          <p:nvPr/>
        </p:nvSpPr>
        <p:spPr>
          <a:xfrm>
            <a:off x="5715000" y="5095875"/>
            <a:ext cx="152400" cy="152400"/>
          </a:xfrm>
          <a:prstGeom prst="star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8976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1000"/>
                                        <p:tgtEl>
                                          <p:spTgt spid="9"/>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wipe(left)">
                                      <p:cBhvr>
                                        <p:cTn id="1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4"/>
          <p:cNvSpPr txBox="1">
            <a:spLocks/>
          </p:cNvSpPr>
          <p:nvPr/>
        </p:nvSpPr>
        <p:spPr>
          <a:xfrm>
            <a:off x="544442" y="1372355"/>
            <a:ext cx="4038600" cy="3810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smtClean="0">
                <a:solidFill>
                  <a:schemeClr val="tx2"/>
                </a:solidFill>
                <a:latin typeface="Arial" panose="020B0604020202020204" pitchFamily="34" charset="0"/>
                <a:cs typeface="Arial" panose="020B0604020202020204" pitchFamily="34" charset="0"/>
              </a:rPr>
              <a:t>Fundamentals </a:t>
            </a:r>
          </a:p>
          <a:p>
            <a:pPr marL="0" indent="0">
              <a:buNone/>
            </a:pPr>
            <a:r>
              <a:rPr lang="en-US" sz="2000" dirty="0">
                <a:solidFill>
                  <a:schemeClr val="tx2"/>
                </a:solidFill>
                <a:latin typeface="Arial" panose="020B0604020202020204" pitchFamily="34" charset="0"/>
                <a:cs typeface="Arial" panose="020B0604020202020204" pitchFamily="34" charset="0"/>
              </a:rPr>
              <a:t>	</a:t>
            </a:r>
            <a:r>
              <a:rPr lang="en-US" sz="2000" dirty="0" smtClean="0">
                <a:solidFill>
                  <a:schemeClr val="tx2"/>
                </a:solidFill>
                <a:latin typeface="Arial" panose="020B0604020202020204" pitchFamily="34" charset="0"/>
                <a:cs typeface="Arial" panose="020B0604020202020204" pitchFamily="34" charset="0"/>
              </a:rPr>
              <a:t>of an SA Reports</a:t>
            </a:r>
          </a:p>
        </p:txBody>
      </p:sp>
      <p:pic>
        <p:nvPicPr>
          <p:cNvPr id="4098" name="Picture 2" descr="C:\Users\JEREMY~1\AppData\Local\Temp\SNAGHTML1141b1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7436" y="1090580"/>
            <a:ext cx="3883891" cy="5386419"/>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1025628" y="1246026"/>
            <a:ext cx="5864902" cy="5224031"/>
            <a:chOff x="1052686" y="1266877"/>
            <a:chExt cx="5864902" cy="5224031"/>
          </a:xfrm>
        </p:grpSpPr>
        <p:pic>
          <p:nvPicPr>
            <p:cNvPr id="22" name="Picture 21"/>
            <p:cNvPicPr>
              <a:picLocks noChangeAspect="1"/>
            </p:cNvPicPr>
            <p:nvPr/>
          </p:nvPicPr>
          <p:blipFill>
            <a:blip r:embed="rId4"/>
            <a:stretch>
              <a:fillRect/>
            </a:stretch>
          </p:blipFill>
          <p:spPr>
            <a:xfrm>
              <a:off x="1052686" y="2804605"/>
              <a:ext cx="5015086" cy="3686303"/>
            </a:xfrm>
            <a:prstGeom prst="rect">
              <a:avLst/>
            </a:prstGeom>
          </p:spPr>
        </p:pic>
        <p:cxnSp>
          <p:nvCxnSpPr>
            <p:cNvPr id="25" name="Straight Arrow Connector 24"/>
            <p:cNvCxnSpPr/>
            <p:nvPr/>
          </p:nvCxnSpPr>
          <p:spPr>
            <a:xfrm flipH="1">
              <a:off x="4610100" y="1668729"/>
              <a:ext cx="1793202" cy="1135875"/>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5"/>
            <a:stretch>
              <a:fillRect/>
            </a:stretch>
          </p:blipFill>
          <p:spPr>
            <a:xfrm>
              <a:off x="6403302" y="1266877"/>
              <a:ext cx="514286" cy="409524"/>
            </a:xfrm>
            <a:prstGeom prst="rect">
              <a:avLst/>
            </a:prstGeom>
            <a:ln>
              <a:solidFill>
                <a:schemeClr val="accent1">
                  <a:shade val="95000"/>
                  <a:satMod val="105000"/>
                </a:schemeClr>
              </a:solidFill>
            </a:ln>
          </p:spPr>
        </p:pic>
      </p:grpSp>
      <p:pic>
        <p:nvPicPr>
          <p:cNvPr id="4" name="Picture 3"/>
          <p:cNvPicPr>
            <a:picLocks noChangeAspect="1"/>
          </p:cNvPicPr>
          <p:nvPr/>
        </p:nvPicPr>
        <p:blipFill>
          <a:blip r:embed="rId6"/>
          <a:stretch>
            <a:fillRect/>
          </a:stretch>
        </p:blipFill>
        <p:spPr>
          <a:xfrm>
            <a:off x="2228137" y="3865833"/>
            <a:ext cx="2609612" cy="1304806"/>
          </a:xfrm>
          <a:prstGeom prst="rect">
            <a:avLst/>
          </a:prstGeom>
        </p:spPr>
      </p:pic>
      <p:grpSp>
        <p:nvGrpSpPr>
          <p:cNvPr id="5" name="Group 4"/>
          <p:cNvGrpSpPr/>
          <p:nvPr/>
        </p:nvGrpSpPr>
        <p:grpSpPr>
          <a:xfrm>
            <a:off x="544442" y="1251992"/>
            <a:ext cx="4973650" cy="4928100"/>
            <a:chOff x="505993" y="1250939"/>
            <a:chExt cx="4973650" cy="4928100"/>
          </a:xfrm>
        </p:grpSpPr>
        <p:cxnSp>
          <p:nvCxnSpPr>
            <p:cNvPr id="12" name="Straight Arrow Connector 11"/>
            <p:cNvCxnSpPr/>
            <p:nvPr/>
          </p:nvCxnSpPr>
          <p:spPr>
            <a:xfrm flipH="1">
              <a:off x="3595773" y="1661377"/>
              <a:ext cx="1393630" cy="591615"/>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pic>
          <p:nvPicPr>
            <p:cNvPr id="4103" name="Picture 4102"/>
            <p:cNvPicPr>
              <a:picLocks noChangeAspect="1"/>
            </p:cNvPicPr>
            <p:nvPr/>
          </p:nvPicPr>
          <p:blipFill>
            <a:blip r:embed="rId7"/>
            <a:stretch>
              <a:fillRect/>
            </a:stretch>
          </p:blipFill>
          <p:spPr>
            <a:xfrm>
              <a:off x="4965357" y="1250939"/>
              <a:ext cx="514286" cy="428571"/>
            </a:xfrm>
            <a:prstGeom prst="rect">
              <a:avLst/>
            </a:prstGeom>
            <a:ln>
              <a:solidFill>
                <a:schemeClr val="accent1"/>
              </a:solidFill>
            </a:ln>
          </p:spPr>
        </p:pic>
        <p:pic>
          <p:nvPicPr>
            <p:cNvPr id="3" name="Picture 2" descr="C:\Users\JEREMY~1\AppData\Local\Temp\SNAGHTML157d82c.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5993" y="2231999"/>
              <a:ext cx="3089780" cy="39470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0" y="481021"/>
            <a:ext cx="9144000" cy="826201"/>
            <a:chOff x="0" y="481021"/>
            <a:chExt cx="9144000" cy="826201"/>
          </a:xfrm>
        </p:grpSpPr>
        <p:sp>
          <p:nvSpPr>
            <p:cNvPr id="17" name="Rectangle 16"/>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Subtitle 2"/>
            <p:cNvSpPr txBox="1">
              <a:spLocks/>
            </p:cNvSpPr>
            <p:nvPr/>
          </p:nvSpPr>
          <p:spPr>
            <a:xfrm>
              <a:off x="271702" y="789953"/>
              <a:ext cx="2887649"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smtClean="0">
                  <a:solidFill>
                    <a:srgbClr val="FFFFFF"/>
                  </a:solidFill>
                  <a:latin typeface="Oswald Regular"/>
                  <a:cs typeface="Oswald Regular"/>
                </a:rPr>
                <a:t>Building a </a:t>
              </a:r>
              <a:r>
                <a:rPr lang="en-US" sz="2500" dirty="0" smtClean="0">
                  <a:solidFill>
                    <a:srgbClr val="00BEFF"/>
                  </a:solidFill>
                  <a:latin typeface="Oswald Light"/>
                  <a:cs typeface="Oswald Regular"/>
                </a:rPr>
                <a:t>Report</a:t>
              </a:r>
              <a:endParaRPr lang="en-US" sz="2500" b="1" dirty="0">
                <a:solidFill>
                  <a:srgbClr val="00BEFF"/>
                </a:solidFill>
                <a:latin typeface="Oswald Light"/>
                <a:cs typeface="Oswald Light"/>
              </a:endParaRPr>
            </a:p>
          </p:txBody>
        </p:sp>
        <p:pic>
          <p:nvPicPr>
            <p:cNvPr id="19" name="Picture 2"/>
            <p:cNvPicPr>
              <a:picLocks noChangeAspect="1" noChangeArrowheads="1"/>
            </p:cNvPicPr>
            <p:nvPr/>
          </p:nvPicPr>
          <p:blipFill>
            <a:blip r:embed="rId9" cstate="print"/>
            <a:srcRect/>
            <a:stretch>
              <a:fillRect/>
            </a:stretch>
          </p:blipFill>
          <p:spPr bwMode="auto">
            <a:xfrm>
              <a:off x="1143000" y="486590"/>
              <a:ext cx="8001000" cy="152399"/>
            </a:xfrm>
            <a:prstGeom prst="rect">
              <a:avLst/>
            </a:prstGeom>
            <a:noFill/>
            <a:ln w="9525">
              <a:noFill/>
              <a:miter lim="800000"/>
              <a:headEnd/>
              <a:tailEnd/>
            </a:ln>
          </p:spPr>
        </p:pic>
      </p:grpSp>
    </p:spTree>
    <p:extLst>
      <p:ext uri="{BB962C8B-B14F-4D97-AF65-F5344CB8AC3E}">
        <p14:creationId xmlns:p14="http://schemas.microsoft.com/office/powerpoint/2010/main" val="31440247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0"/>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581400"/>
            <a:ext cx="7772400" cy="1371600"/>
          </a:xfrm>
          <a:effectLst>
            <a:outerShdw blurRad="50800" dist="38100" dir="5400000" algn="t" rotWithShape="0">
              <a:prstClr val="black">
                <a:alpha val="40000"/>
              </a:prstClr>
            </a:outerShdw>
            <a:reflection blurRad="6350" stA="52000" endA="300" endPos="35000" dir="5400000" sy="-100000" algn="bl" rotWithShape="0"/>
          </a:effectLst>
        </p:spPr>
        <p:txBody>
          <a:bodyPr>
            <a:normAutofit/>
          </a:bodyPr>
          <a:lstStyle/>
          <a:p>
            <a:r>
              <a:rPr lang="en-US" sz="3600" b="1" dirty="0" smtClean="0">
                <a:solidFill>
                  <a:schemeClr val="bg1">
                    <a:lumMod val="75000"/>
                  </a:schemeClr>
                </a:solidFill>
                <a:effectLst>
                  <a:reflection blurRad="6350" stA="55000" endA="300" endPos="45500" dir="5400000" sy="-100000" algn="bl" rotWithShape="0"/>
                </a:effectLst>
                <a:latin typeface="Arial" pitchFamily="34" charset="0"/>
                <a:cs typeface="Arial" pitchFamily="34" charset="0"/>
              </a:rPr>
              <a:t>Thank You</a:t>
            </a:r>
            <a:endParaRPr lang="en-US" sz="3600" b="1" dirty="0">
              <a:solidFill>
                <a:schemeClr val="bg1">
                  <a:lumMod val="75000"/>
                </a:schemeClr>
              </a:solidFill>
              <a:effectLst>
                <a:reflection blurRad="6350" stA="55000" endA="300" endPos="45500" dir="5400000" sy="-100000" algn="bl" rotWithShape="0"/>
              </a:effectLst>
              <a:latin typeface="Arial" pitchFamily="34" charset="0"/>
              <a:cs typeface="Arial" pitchFamily="34" charset="0"/>
            </a:endParaRPr>
          </a:p>
        </p:txBody>
      </p:sp>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7766</TotalTime>
  <Words>5848</Words>
  <Application>Microsoft Office PowerPoint</Application>
  <PresentationFormat>On-screen Show (4:3)</PresentationFormat>
  <Paragraphs>835</Paragraphs>
  <Slides>91</Slides>
  <Notes>86</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91</vt:i4>
      </vt:variant>
    </vt:vector>
  </HeadingPairs>
  <TitlesOfParts>
    <vt:vector size="99" baseType="lpstr">
      <vt:lpstr>Arial</vt:lpstr>
      <vt:lpstr>Calibri</vt:lpstr>
      <vt:lpstr>Oswald</vt:lpstr>
      <vt:lpstr>Oswald Bold</vt:lpstr>
      <vt:lpstr>Oswald Light</vt:lpstr>
      <vt:lpstr>Oswald Regular</vt:lpstr>
      <vt:lpstr>Wingdings</vt:lpstr>
      <vt:lpstr>Office Theme</vt:lpstr>
      <vt:lpstr>Re-Intro to SA</vt:lpstr>
      <vt:lpstr>Intro to SA</vt:lpstr>
      <vt:lpstr>Re-Intro to 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Jessica</dc:creator>
  <cp:lastModifiedBy>Jeremy</cp:lastModifiedBy>
  <cp:revision>515</cp:revision>
  <dcterms:created xsi:type="dcterms:W3CDTF">2012-04-19T18:01:28Z</dcterms:created>
  <dcterms:modified xsi:type="dcterms:W3CDTF">2015-04-27T14:02:55Z</dcterms:modified>
</cp:coreProperties>
</file>